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62" r:id="rId3"/>
    <p:sldId id="256" r:id="rId4"/>
    <p:sldId id="263" r:id="rId5"/>
    <p:sldId id="257" r:id="rId6"/>
    <p:sldId id="268" r:id="rId7"/>
    <p:sldId id="269" r:id="rId8"/>
    <p:sldId id="270" r:id="rId9"/>
    <p:sldId id="271" r:id="rId10"/>
    <p:sldId id="272"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CCFF"/>
    <a:srgbClr val="649B3F"/>
    <a:srgbClr val="298F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8BE5AB-6FDC-4371-8EF3-652B61108125}" type="datetimeFigureOut">
              <a:rPr lang="en-MY" smtClean="0"/>
              <a:t>7/3/2022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794820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8BE5AB-6FDC-4371-8EF3-652B61108125}" type="datetimeFigureOut">
              <a:rPr lang="en-MY" smtClean="0"/>
              <a:t>7/3/2022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450329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8BE5AB-6FDC-4371-8EF3-652B61108125}" type="datetimeFigureOut">
              <a:rPr lang="en-MY" smtClean="0"/>
              <a:t>7/3/2022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4240494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8BE5AB-6FDC-4371-8EF3-652B61108125}" type="datetimeFigureOut">
              <a:rPr lang="en-MY" smtClean="0"/>
              <a:t>7/3/2022</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2298301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8BE5AB-6FDC-4371-8EF3-652B61108125}" type="datetimeFigureOut">
              <a:rPr lang="en-MY" smtClean="0"/>
              <a:t>7/3/2022</a:t>
            </a:fld>
            <a:endParaRPr lang="en-MY"/>
          </a:p>
        </p:txBody>
      </p:sp>
      <p:sp>
        <p:nvSpPr>
          <p:cNvPr id="8" name="Footer Placeholder 7"/>
          <p:cNvSpPr>
            <a:spLocks noGrp="1"/>
          </p:cNvSpPr>
          <p:nvPr>
            <p:ph type="ftr" sz="quarter" idx="11"/>
          </p:nvPr>
        </p:nvSpPr>
        <p:spPr/>
        <p:txBody>
          <a:bodyPr/>
          <a:lstStyle/>
          <a:p>
            <a:endParaRPr lang="en-MY"/>
          </a:p>
        </p:txBody>
      </p:sp>
      <p:sp>
        <p:nvSpPr>
          <p:cNvPr id="9" name="Slide Number Placeholder 8"/>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31273553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8BE5AB-6FDC-4371-8EF3-652B61108125}" type="datetimeFigureOut">
              <a:rPr lang="en-MY" smtClean="0"/>
              <a:t>7/3/2022</a:t>
            </a:fld>
            <a:endParaRPr lang="en-MY"/>
          </a:p>
        </p:txBody>
      </p:sp>
      <p:sp>
        <p:nvSpPr>
          <p:cNvPr id="4" name="Footer Placeholder 3"/>
          <p:cNvSpPr>
            <a:spLocks noGrp="1"/>
          </p:cNvSpPr>
          <p:nvPr>
            <p:ph type="ftr" sz="quarter" idx="11"/>
          </p:nvPr>
        </p:nvSpPr>
        <p:spPr/>
        <p:txBody>
          <a:bodyPr/>
          <a:lstStyle/>
          <a:p>
            <a:endParaRPr lang="en-MY"/>
          </a:p>
        </p:txBody>
      </p:sp>
      <p:sp>
        <p:nvSpPr>
          <p:cNvPr id="5" name="Slide Number Placeholder 4"/>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3315280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8BE5AB-6FDC-4371-8EF3-652B61108125}" type="datetimeFigureOut">
              <a:rPr lang="en-MY" smtClean="0"/>
              <a:t>7/3/2022</a:t>
            </a:fld>
            <a:endParaRPr lang="en-MY"/>
          </a:p>
        </p:txBody>
      </p:sp>
      <p:sp>
        <p:nvSpPr>
          <p:cNvPr id="3" name="Footer Placeholder 2"/>
          <p:cNvSpPr>
            <a:spLocks noGrp="1"/>
          </p:cNvSpPr>
          <p:nvPr>
            <p:ph type="ftr" sz="quarter" idx="11"/>
          </p:nvPr>
        </p:nvSpPr>
        <p:spPr/>
        <p:txBody>
          <a:bodyPr/>
          <a:lstStyle/>
          <a:p>
            <a:endParaRPr lang="en-MY"/>
          </a:p>
        </p:txBody>
      </p:sp>
      <p:sp>
        <p:nvSpPr>
          <p:cNvPr id="4" name="Slide Number Placeholder 3"/>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190251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8BE5AB-6FDC-4371-8EF3-652B61108125}" type="datetimeFigureOut">
              <a:rPr lang="en-MY" smtClean="0"/>
              <a:t>7/3/2022</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132983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8BE5AB-6FDC-4371-8EF3-652B61108125}" type="datetimeFigureOut">
              <a:rPr lang="en-MY" smtClean="0"/>
              <a:t>7/3/2022</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843288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8BE5AB-6FDC-4371-8EF3-652B61108125}" type="datetimeFigureOut">
              <a:rPr lang="en-MY" smtClean="0"/>
              <a:t>7/3/2022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1041500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8BE5AB-6FDC-4371-8EF3-652B61108125}" type="datetimeFigureOut">
              <a:rPr lang="en-MY" smtClean="0"/>
              <a:t>7/3/2022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FB6838A2-34BB-439D-B5EC-DB435C548574}" type="slidenum">
              <a:rPr lang="en-MY" smtClean="0"/>
              <a:t>‹#›</a:t>
            </a:fld>
            <a:endParaRPr lang="en-MY"/>
          </a:p>
        </p:txBody>
      </p:sp>
    </p:spTree>
    <p:extLst>
      <p:ext uri="{BB962C8B-B14F-4D97-AF65-F5344CB8AC3E}">
        <p14:creationId xmlns:p14="http://schemas.microsoft.com/office/powerpoint/2010/main" val="497641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8BE5AB-6FDC-4371-8EF3-652B61108125}" type="datetimeFigureOut">
              <a:rPr lang="en-MY" smtClean="0"/>
              <a:t>7/3/2022</a:t>
            </a:fld>
            <a:endParaRPr lang="en-MY"/>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6838A2-34BB-439D-B5EC-DB435C548574}" type="slidenum">
              <a:rPr lang="en-MY" smtClean="0"/>
              <a:t>‹#›</a:t>
            </a:fld>
            <a:endParaRPr lang="en-MY"/>
          </a:p>
        </p:txBody>
      </p:sp>
    </p:spTree>
    <p:extLst>
      <p:ext uri="{BB962C8B-B14F-4D97-AF65-F5344CB8AC3E}">
        <p14:creationId xmlns:p14="http://schemas.microsoft.com/office/powerpoint/2010/main" val="10755416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policyoptions.irpp.org/magazines/july-2020/will-covid-19-be-a-pivotal-moment-for-sustainable-investing/" TargetMode="External"/><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earth-day-png"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pngall.com/happy-graduation-png/download/49628" TargetMode="Externa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esgthereport.com/what-is-sdg-and-esg/#:~:text=SDGs%20are%20global%20goals%20set,their%20environmental%20and%20social%20credentials" TargetMode="External"/><Relationship Id="rId2" Type="http://schemas.openxmlformats.org/officeDocument/2006/relationships/hyperlink" Target="https://en.wikipedia.org/wiki/Environmental,_social_and_corporate_governance#:~:text=The%20term%20ESG%20was%20first,examine%20the%20role%20of%20environmental" TargetMode="External"/><Relationship Id="rId1" Type="http://schemas.openxmlformats.org/officeDocument/2006/relationships/slideLayout" Target="../slideLayouts/slideLayout7.xml"/><Relationship Id="rId5" Type="http://schemas.openxmlformats.org/officeDocument/2006/relationships/hyperlink" Target="https://www.bursamalaysia.com/sites/5d809dcf39fba22790cad230/assets/5eff10c639fba275dd54ee75/ESG_Ratings_of_PLCs_assessed_by_FTSE_Russell_and_Index_Constituents_June2020.pdf" TargetMode="External"/><Relationship Id="rId4" Type="http://schemas.openxmlformats.org/officeDocument/2006/relationships/hyperlink" Target="https://tokyocentury-news.com/sustainability/differences-sdgs-and-es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pngimg.com/download/66675"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C2E3D68-D8F3-44EF-8193-DE31D48EEF2A}"/>
              </a:ext>
            </a:extLst>
          </p:cNvPr>
          <p:cNvSpPr txBox="1"/>
          <p:nvPr/>
        </p:nvSpPr>
        <p:spPr>
          <a:xfrm>
            <a:off x="3548249" y="3207165"/>
            <a:ext cx="6096000" cy="369332"/>
          </a:xfrm>
          <a:prstGeom prst="rect">
            <a:avLst/>
          </a:prstGeom>
          <a:noFill/>
        </p:spPr>
        <p:txBody>
          <a:bodyPr wrap="square">
            <a:spAutoFit/>
          </a:bodyPr>
          <a:lstStyle/>
          <a:p>
            <a:endParaRPr lang="en-MY" dirty="0"/>
          </a:p>
        </p:txBody>
      </p:sp>
      <p:pic>
        <p:nvPicPr>
          <p:cNvPr id="11" name="Picture 10" descr="Logo, company name&#10;&#10;Description automatically generated">
            <a:extLst>
              <a:ext uri="{FF2B5EF4-FFF2-40B4-BE49-F238E27FC236}">
                <a16:creationId xmlns:a16="http://schemas.microsoft.com/office/drawing/2014/main" id="{BE9FED91-0DE1-4245-8EFF-084B8A592F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30536" y="0"/>
            <a:ext cx="879989" cy="677709"/>
          </a:xfrm>
          <a:prstGeom prst="rect">
            <a:avLst/>
          </a:prstGeom>
        </p:spPr>
      </p:pic>
      <p:pic>
        <p:nvPicPr>
          <p:cNvPr id="21" name="Picture 20">
            <a:extLst>
              <a:ext uri="{FF2B5EF4-FFF2-40B4-BE49-F238E27FC236}">
                <a16:creationId xmlns:a16="http://schemas.microsoft.com/office/drawing/2014/main" id="{11D62D4B-4AB9-4D70-9C9F-5BF64298EAB6}"/>
              </a:ext>
            </a:extLst>
          </p:cNvPr>
          <p:cNvPicPr>
            <a:picLocks noChangeAspect="1"/>
          </p:cNvPicPr>
          <p:nvPr/>
        </p:nvPicPr>
        <p:blipFill rotWithShape="1">
          <a:blip r:embed="rId3"/>
          <a:srcRect l="76935" t="2468" r="5524" b="88100"/>
          <a:stretch/>
        </p:blipFill>
        <p:spPr>
          <a:xfrm>
            <a:off x="9010525" y="40821"/>
            <a:ext cx="2117342" cy="779322"/>
          </a:xfrm>
          <a:prstGeom prst="rect">
            <a:avLst/>
          </a:prstGeom>
        </p:spPr>
      </p:pic>
      <p:sp>
        <p:nvSpPr>
          <p:cNvPr id="12" name="TextBox 11">
            <a:extLst>
              <a:ext uri="{FF2B5EF4-FFF2-40B4-BE49-F238E27FC236}">
                <a16:creationId xmlns:a16="http://schemas.microsoft.com/office/drawing/2014/main" id="{6D3F5E6C-2A95-450E-BBF0-FD6C7F0A98FB}"/>
              </a:ext>
            </a:extLst>
          </p:cNvPr>
          <p:cNvSpPr txBox="1"/>
          <p:nvPr/>
        </p:nvSpPr>
        <p:spPr>
          <a:xfrm>
            <a:off x="1868516" y="1004291"/>
            <a:ext cx="9259351" cy="646331"/>
          </a:xfrm>
          <a:prstGeom prst="rect">
            <a:avLst/>
          </a:prstGeom>
          <a:noFill/>
        </p:spPr>
        <p:txBody>
          <a:bodyPr wrap="square" rtlCol="0">
            <a:spAutoFit/>
          </a:bodyPr>
          <a:lstStyle/>
          <a:p>
            <a:r>
              <a:rPr lang="en-MY" sz="3600" dirty="0">
                <a:solidFill>
                  <a:schemeClr val="accent6">
                    <a:lumMod val="75000"/>
                  </a:schemeClr>
                </a:solidFill>
                <a:latin typeface="Britannic Bold" panose="020B0903060703020204" pitchFamily="34" charset="0"/>
              </a:rPr>
              <a:t>INTERNATIONAL COLLABORATION FORUM 5.0</a:t>
            </a:r>
          </a:p>
        </p:txBody>
      </p:sp>
      <p:sp>
        <p:nvSpPr>
          <p:cNvPr id="13" name="TextBox 12">
            <a:extLst>
              <a:ext uri="{FF2B5EF4-FFF2-40B4-BE49-F238E27FC236}">
                <a16:creationId xmlns:a16="http://schemas.microsoft.com/office/drawing/2014/main" id="{870996B5-98AD-408F-8004-21878A455AC4}"/>
              </a:ext>
            </a:extLst>
          </p:cNvPr>
          <p:cNvSpPr txBox="1"/>
          <p:nvPr/>
        </p:nvSpPr>
        <p:spPr>
          <a:xfrm>
            <a:off x="739727" y="1793713"/>
            <a:ext cx="11326761" cy="800219"/>
          </a:xfrm>
          <a:prstGeom prst="rect">
            <a:avLst/>
          </a:prstGeom>
          <a:noFill/>
        </p:spPr>
        <p:txBody>
          <a:bodyPr wrap="square" rtlCol="0">
            <a:spAutoFit/>
          </a:bodyPr>
          <a:lstStyle/>
          <a:p>
            <a:r>
              <a:rPr lang="en-US" sz="2400" dirty="0">
                <a:solidFill>
                  <a:schemeClr val="accent6">
                    <a:lumMod val="75000"/>
                  </a:schemeClr>
                </a:solidFill>
                <a:latin typeface="Elephant" panose="02020904090505020303" pitchFamily="18" charset="0"/>
              </a:rPr>
              <a:t>The Environment, Social and Governance (ESG) Trends and its Action</a:t>
            </a:r>
            <a:endParaRPr lang="en-MY" sz="2400" dirty="0">
              <a:solidFill>
                <a:schemeClr val="accent6">
                  <a:lumMod val="75000"/>
                </a:schemeClr>
              </a:solidFill>
              <a:latin typeface="Elephant" panose="02020904090505020303" pitchFamily="18" charset="0"/>
            </a:endParaRPr>
          </a:p>
          <a:p>
            <a:endParaRPr lang="en-MY" sz="2200" dirty="0">
              <a:solidFill>
                <a:schemeClr val="accent6">
                  <a:lumMod val="75000"/>
                </a:schemeClr>
              </a:solidFill>
              <a:latin typeface="Elephant" panose="02020904090505020303" pitchFamily="18" charset="0"/>
            </a:endParaRPr>
          </a:p>
        </p:txBody>
      </p:sp>
      <p:sp>
        <p:nvSpPr>
          <p:cNvPr id="14" name="TextBox 13">
            <a:extLst>
              <a:ext uri="{FF2B5EF4-FFF2-40B4-BE49-F238E27FC236}">
                <a16:creationId xmlns:a16="http://schemas.microsoft.com/office/drawing/2014/main" id="{B66F344F-424D-4677-89E9-17C3099DB813}"/>
              </a:ext>
            </a:extLst>
          </p:cNvPr>
          <p:cNvSpPr txBox="1"/>
          <p:nvPr/>
        </p:nvSpPr>
        <p:spPr>
          <a:xfrm>
            <a:off x="4244934" y="2398233"/>
            <a:ext cx="3452327" cy="400110"/>
          </a:xfrm>
          <a:prstGeom prst="rect">
            <a:avLst/>
          </a:prstGeom>
          <a:noFill/>
        </p:spPr>
        <p:txBody>
          <a:bodyPr wrap="square" rtlCol="0">
            <a:spAutoFit/>
          </a:bodyPr>
          <a:lstStyle/>
          <a:p>
            <a:pPr algn="ctr"/>
            <a:r>
              <a:rPr lang="en-MY" sz="2000" dirty="0">
                <a:solidFill>
                  <a:schemeClr val="accent6">
                    <a:lumMod val="75000"/>
                  </a:schemeClr>
                </a:solidFill>
                <a:latin typeface="Elephant" panose="02020904090505020303" pitchFamily="18" charset="0"/>
              </a:rPr>
              <a:t>8 </a:t>
            </a:r>
            <a:r>
              <a:rPr lang="en-US" altLang="zh-CN" sz="2000" dirty="0">
                <a:solidFill>
                  <a:schemeClr val="accent6">
                    <a:lumMod val="75000"/>
                  </a:schemeClr>
                </a:solidFill>
                <a:latin typeface="Elephant" panose="02020904090505020303" pitchFamily="18" charset="0"/>
              </a:rPr>
              <a:t>April 2022</a:t>
            </a:r>
            <a:endParaRPr lang="en-MY" sz="2000" dirty="0">
              <a:solidFill>
                <a:schemeClr val="accent6">
                  <a:lumMod val="75000"/>
                </a:schemeClr>
              </a:solidFill>
              <a:latin typeface="Elephant" panose="02020904090505020303" pitchFamily="18" charset="0"/>
            </a:endParaRPr>
          </a:p>
        </p:txBody>
      </p:sp>
      <p:sp>
        <p:nvSpPr>
          <p:cNvPr id="15" name="TextBox 14">
            <a:extLst>
              <a:ext uri="{FF2B5EF4-FFF2-40B4-BE49-F238E27FC236}">
                <a16:creationId xmlns:a16="http://schemas.microsoft.com/office/drawing/2014/main" id="{156FE4F3-91AF-4C78-86B0-9D2E357FBDCE}"/>
              </a:ext>
            </a:extLst>
          </p:cNvPr>
          <p:cNvSpPr txBox="1"/>
          <p:nvPr/>
        </p:nvSpPr>
        <p:spPr>
          <a:xfrm>
            <a:off x="4728319" y="2825128"/>
            <a:ext cx="2735361" cy="400110"/>
          </a:xfrm>
          <a:prstGeom prst="rect">
            <a:avLst/>
          </a:prstGeom>
          <a:noFill/>
        </p:spPr>
        <p:txBody>
          <a:bodyPr wrap="square" rtlCol="0">
            <a:spAutoFit/>
          </a:bodyPr>
          <a:lstStyle/>
          <a:p>
            <a:pPr algn="ctr"/>
            <a:r>
              <a:rPr lang="en-MY" sz="2000" dirty="0">
                <a:solidFill>
                  <a:schemeClr val="accent6">
                    <a:lumMod val="75000"/>
                  </a:schemeClr>
                </a:solidFill>
                <a:latin typeface="Elephant" panose="02020904090505020303" pitchFamily="18" charset="0"/>
              </a:rPr>
              <a:t>2.30 pm – 4.30 pm</a:t>
            </a:r>
          </a:p>
        </p:txBody>
      </p:sp>
      <p:pic>
        <p:nvPicPr>
          <p:cNvPr id="1044" name="Picture 20" descr="3 The UN 17 Sustainable Development Goals (SDGs), implemented by all... |  Download Scientific Diagram">
            <a:extLst>
              <a:ext uri="{FF2B5EF4-FFF2-40B4-BE49-F238E27FC236}">
                <a16:creationId xmlns:a16="http://schemas.microsoft.com/office/drawing/2014/main" id="{C9E48A18-998C-4260-932E-ACE96B0E72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11219279" y="0"/>
            <a:ext cx="972721" cy="779321"/>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extLst>
              <a:ext uri="{FF2B5EF4-FFF2-40B4-BE49-F238E27FC236}">
                <a16:creationId xmlns:a16="http://schemas.microsoft.com/office/drawing/2014/main" id="{B375D1D8-ECC0-4CBA-8304-B9B7C30D1A57}"/>
              </a:ext>
            </a:extLst>
          </p:cNvPr>
          <p:cNvPicPr>
            <a:picLocks noChangeAspect="1"/>
          </p:cNvPicPr>
          <p:nvPr/>
        </p:nvPicPr>
        <p:blipFill rotWithShape="1">
          <a:blip r:embed="rId5"/>
          <a:srcRect l="4920" t="47292" r="2177"/>
          <a:stretch/>
        </p:blipFill>
        <p:spPr>
          <a:xfrm>
            <a:off x="599768" y="3243310"/>
            <a:ext cx="11326761" cy="3614690"/>
          </a:xfrm>
          <a:prstGeom prst="rect">
            <a:avLst/>
          </a:prstGeom>
        </p:spPr>
      </p:pic>
    </p:spTree>
    <p:extLst>
      <p:ext uri="{BB962C8B-B14F-4D97-AF65-F5344CB8AC3E}">
        <p14:creationId xmlns:p14="http://schemas.microsoft.com/office/powerpoint/2010/main" val="1255329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group of trees in a field&#10;&#10;Description automatically generated with medium confidence">
            <a:extLst>
              <a:ext uri="{FF2B5EF4-FFF2-40B4-BE49-F238E27FC236}">
                <a16:creationId xmlns:a16="http://schemas.microsoft.com/office/drawing/2014/main" id="{FD78EEE7-DC5E-426E-8E53-4A1725B5641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487" r="6840" b="-1"/>
          <a:stretch/>
        </p:blipFill>
        <p:spPr>
          <a:xfrm>
            <a:off x="2555441" y="10"/>
            <a:ext cx="9669642" cy="6857990"/>
          </a:xfrm>
          <a:prstGeom prst="rect">
            <a:avLst/>
          </a:prstGeom>
        </p:spPr>
      </p:pic>
      <p:sp>
        <p:nvSpPr>
          <p:cNvPr id="26"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7FE80071-84F0-4362-8BE2-0BB63EA5A8B4}"/>
              </a:ext>
            </a:extLst>
          </p:cNvPr>
          <p:cNvSpPr txBox="1"/>
          <p:nvPr/>
        </p:nvSpPr>
        <p:spPr>
          <a:xfrm>
            <a:off x="261555" y="242414"/>
            <a:ext cx="8994411" cy="1899912"/>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400" b="1" dirty="0">
                <a:ea typeface="+mj-ea"/>
                <a:cs typeface="+mj-cs"/>
              </a:rPr>
              <a:t>ESG (Environmental, Social and Governance) </a:t>
            </a:r>
          </a:p>
        </p:txBody>
      </p:sp>
      <p:sp>
        <p:nvSpPr>
          <p:cNvPr id="10" name="TextBox 9">
            <a:extLst>
              <a:ext uri="{FF2B5EF4-FFF2-40B4-BE49-F238E27FC236}">
                <a16:creationId xmlns:a16="http://schemas.microsoft.com/office/drawing/2014/main" id="{5C7A5755-E1B9-4A12-AB72-71E723DAAD3F}"/>
              </a:ext>
            </a:extLst>
          </p:cNvPr>
          <p:cNvSpPr txBox="1"/>
          <p:nvPr/>
        </p:nvSpPr>
        <p:spPr>
          <a:xfrm>
            <a:off x="261556" y="1678826"/>
            <a:ext cx="5260850" cy="5179174"/>
          </a:xfrm>
          <a:prstGeom prst="rect">
            <a:avLst/>
          </a:prstGeom>
        </p:spPr>
        <p:txBody>
          <a:bodyPr vert="horz" lIns="91440" tIns="45720" rIns="91440" bIns="45720" rtlCol="0">
            <a:noAutofit/>
          </a:bodyPr>
          <a:lstStyle/>
          <a:p>
            <a:pPr algn="just" defTabSz="914400">
              <a:lnSpc>
                <a:spcPct val="90000"/>
              </a:lnSpc>
              <a:spcAft>
                <a:spcPts val="600"/>
              </a:spcAft>
            </a:pPr>
            <a:r>
              <a:rPr lang="en-US" dirty="0"/>
              <a:t>The importance of ESG (Environmental, Social, and Governance) trends manifested decades ago due to global warming, a decrease of natural resources, an increase in poverty, and the never-ending corporate scandals, just to name a few.</a:t>
            </a:r>
          </a:p>
          <a:p>
            <a:pPr indent="-228600" defTabSz="914400">
              <a:lnSpc>
                <a:spcPct val="90000"/>
              </a:lnSpc>
              <a:spcAft>
                <a:spcPts val="600"/>
              </a:spcAft>
              <a:buFont typeface="Arial" panose="020B0604020202020204" pitchFamily="34" charset="0"/>
              <a:buChar char="•"/>
            </a:pPr>
            <a:endParaRPr lang="en-US" dirty="0"/>
          </a:p>
          <a:p>
            <a:pPr algn="just" defTabSz="914400">
              <a:lnSpc>
                <a:spcPct val="90000"/>
              </a:lnSpc>
              <a:spcAft>
                <a:spcPts val="600"/>
              </a:spcAft>
            </a:pPr>
            <a:r>
              <a:rPr lang="en-US" dirty="0"/>
              <a:t>Investors and corporations have seen increased regulations, demands for transparency, valuation, and assessment in recent years. They recognize that ESG Ratings are an important tool that will provide valuable investment information and create a positive social impact on the community.</a:t>
            </a:r>
          </a:p>
          <a:p>
            <a:pPr indent="-228600" defTabSz="914400">
              <a:lnSpc>
                <a:spcPct val="90000"/>
              </a:lnSpc>
              <a:spcAft>
                <a:spcPts val="600"/>
              </a:spcAft>
              <a:buFont typeface="Arial" panose="020B0604020202020204" pitchFamily="34" charset="0"/>
              <a:buChar char="•"/>
            </a:pPr>
            <a:endParaRPr lang="en-US" dirty="0"/>
          </a:p>
          <a:p>
            <a:pPr algn="just" defTabSz="914400">
              <a:lnSpc>
                <a:spcPct val="90000"/>
              </a:lnSpc>
              <a:spcAft>
                <a:spcPts val="600"/>
              </a:spcAft>
            </a:pPr>
            <a:r>
              <a:rPr lang="en-US" dirty="0"/>
              <a:t>Universities could also play a vital role in creating ESG awareness and enhanc</a:t>
            </a:r>
            <a:r>
              <a:rPr lang="en-US" altLang="zh-CN" dirty="0"/>
              <a:t>ing</a:t>
            </a:r>
            <a:r>
              <a:rPr lang="en-US" dirty="0"/>
              <a:t> the experience of staff and student in the aspect of sustainability and social responsibility.</a:t>
            </a:r>
          </a:p>
        </p:txBody>
      </p:sp>
    </p:spTree>
    <p:extLst>
      <p:ext uri="{BB962C8B-B14F-4D97-AF65-F5344CB8AC3E}">
        <p14:creationId xmlns:p14="http://schemas.microsoft.com/office/powerpoint/2010/main" val="3972739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Impact of Environmental, Social And Governance (ESG) Issues On  Companies Today">
            <a:extLst>
              <a:ext uri="{FF2B5EF4-FFF2-40B4-BE49-F238E27FC236}">
                <a16:creationId xmlns:a16="http://schemas.microsoft.com/office/drawing/2014/main" id="{BABEA2CA-17E7-48C5-AF14-D4711DE37C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5796" y="1166147"/>
            <a:ext cx="1939845" cy="15579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t&amp;#39;s a Hot Topic: ESG: Environment / Social / Governance Reporting |  Watermark Agency">
            <a:extLst>
              <a:ext uri="{FF2B5EF4-FFF2-40B4-BE49-F238E27FC236}">
                <a16:creationId xmlns:a16="http://schemas.microsoft.com/office/drawing/2014/main" id="{D7D9A3A3-8D4E-4E76-8714-636C837E73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3020" y="1170940"/>
            <a:ext cx="3097137" cy="16518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EMR Capital | ESG - ESG Management">
            <a:extLst>
              <a:ext uri="{FF2B5EF4-FFF2-40B4-BE49-F238E27FC236}">
                <a16:creationId xmlns:a16="http://schemas.microsoft.com/office/drawing/2014/main" id="{80F4E0BD-9C83-4735-A1D8-A46ECFDB07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7671" y="1302265"/>
            <a:ext cx="1624933" cy="142181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7" name="Table 17">
            <a:extLst>
              <a:ext uri="{FF2B5EF4-FFF2-40B4-BE49-F238E27FC236}">
                <a16:creationId xmlns:a16="http://schemas.microsoft.com/office/drawing/2014/main" id="{86F2EBB4-3036-4635-BF7B-DA5960472144}"/>
              </a:ext>
            </a:extLst>
          </p:cNvPr>
          <p:cNvGraphicFramePr>
            <a:graphicFrameLocks noGrp="1"/>
          </p:cNvGraphicFramePr>
          <p:nvPr>
            <p:extLst>
              <p:ext uri="{D42A27DB-BD31-4B8C-83A1-F6EECF244321}">
                <p14:modId xmlns:p14="http://schemas.microsoft.com/office/powerpoint/2010/main" val="2675312196"/>
              </p:ext>
            </p:extLst>
          </p:nvPr>
        </p:nvGraphicFramePr>
        <p:xfrm>
          <a:off x="1073020" y="2729227"/>
          <a:ext cx="10263675" cy="3601720"/>
        </p:xfrm>
        <a:graphic>
          <a:graphicData uri="http://schemas.openxmlformats.org/drawingml/2006/table">
            <a:tbl>
              <a:tblPr firstRow="1" bandRow="1">
                <a:tableStyleId>{5C22544A-7EE6-4342-B048-85BDC9FD1C3A}</a:tableStyleId>
              </a:tblPr>
              <a:tblGrid>
                <a:gridCol w="3461658">
                  <a:extLst>
                    <a:ext uri="{9D8B030D-6E8A-4147-A177-3AD203B41FA5}">
                      <a16:colId xmlns:a16="http://schemas.microsoft.com/office/drawing/2014/main" val="4276093691"/>
                    </a:ext>
                  </a:extLst>
                </a:gridCol>
                <a:gridCol w="3380792">
                  <a:extLst>
                    <a:ext uri="{9D8B030D-6E8A-4147-A177-3AD203B41FA5}">
                      <a16:colId xmlns:a16="http://schemas.microsoft.com/office/drawing/2014/main" val="3076583473"/>
                    </a:ext>
                  </a:extLst>
                </a:gridCol>
                <a:gridCol w="3421225">
                  <a:extLst>
                    <a:ext uri="{9D8B030D-6E8A-4147-A177-3AD203B41FA5}">
                      <a16:colId xmlns:a16="http://schemas.microsoft.com/office/drawing/2014/main" val="3075923682"/>
                    </a:ext>
                  </a:extLst>
                </a:gridCol>
              </a:tblGrid>
              <a:tr h="304858">
                <a:tc>
                  <a:txBody>
                    <a:bodyPr/>
                    <a:lstStyle/>
                    <a:p>
                      <a:pPr algn="ctr"/>
                      <a:r>
                        <a:rPr lang="en-MY" altLang="zh-CN" dirty="0"/>
                        <a:t>ENVIRONMENT </a:t>
                      </a:r>
                      <a:endParaRPr lang="en-MY" dirty="0"/>
                    </a:p>
                  </a:txBody>
                  <a:tcPr/>
                </a:tc>
                <a:tc>
                  <a:txBody>
                    <a:bodyPr/>
                    <a:lstStyle/>
                    <a:p>
                      <a:pPr algn="ctr"/>
                      <a:r>
                        <a:rPr lang="en-MY" dirty="0"/>
                        <a:t>SOCIAL</a:t>
                      </a:r>
                    </a:p>
                  </a:txBody>
                  <a:tcPr/>
                </a:tc>
                <a:tc>
                  <a:txBody>
                    <a:bodyPr/>
                    <a:lstStyle/>
                    <a:p>
                      <a:pPr algn="ctr"/>
                      <a:r>
                        <a:rPr lang="en-MY" dirty="0"/>
                        <a:t>GOVERNANCE</a:t>
                      </a:r>
                    </a:p>
                  </a:txBody>
                  <a:tcPr/>
                </a:tc>
                <a:extLst>
                  <a:ext uri="{0D108BD9-81ED-4DB2-BD59-A6C34878D82A}">
                    <a16:rowId xmlns:a16="http://schemas.microsoft.com/office/drawing/2014/main" val="2396396754"/>
                  </a:ext>
                </a:extLst>
              </a:tr>
              <a:tr h="370840">
                <a:tc>
                  <a:txBody>
                    <a:bodyPr/>
                    <a:lstStyle/>
                    <a:p>
                      <a:r>
                        <a:rPr lang="en-US" dirty="0"/>
                        <a:t>Energy efficiency</a:t>
                      </a:r>
                    </a:p>
                  </a:txBody>
                  <a:tcPr/>
                </a:tc>
                <a:tc>
                  <a:txBody>
                    <a:bodyPr/>
                    <a:lstStyle/>
                    <a:p>
                      <a:r>
                        <a:rPr lang="en-US" dirty="0"/>
                        <a:t>Employee compensation</a:t>
                      </a:r>
                    </a:p>
                  </a:txBody>
                  <a:tcPr/>
                </a:tc>
                <a:tc>
                  <a:txBody>
                    <a:bodyPr/>
                    <a:lstStyle/>
                    <a:p>
                      <a:r>
                        <a:rPr lang="en-US" dirty="0"/>
                        <a:t>Board independence </a:t>
                      </a:r>
                      <a:endParaRPr lang="en-MY" dirty="0"/>
                    </a:p>
                  </a:txBody>
                  <a:tcPr/>
                </a:tc>
                <a:extLst>
                  <a:ext uri="{0D108BD9-81ED-4DB2-BD59-A6C34878D82A}">
                    <a16:rowId xmlns:a16="http://schemas.microsoft.com/office/drawing/2014/main" val="1638018804"/>
                  </a:ext>
                </a:extLst>
              </a:tr>
              <a:tr h="370840">
                <a:tc>
                  <a:txBody>
                    <a:bodyPr/>
                    <a:lstStyle/>
                    <a:p>
                      <a:r>
                        <a:rPr lang="en-US" dirty="0"/>
                        <a:t>Carbon emissions</a:t>
                      </a:r>
                      <a:endParaRPr lang="en-MY" dirty="0"/>
                    </a:p>
                  </a:txBody>
                  <a:tcPr/>
                </a:tc>
                <a:tc>
                  <a:txBody>
                    <a:bodyPr/>
                    <a:lstStyle/>
                    <a:p>
                      <a:r>
                        <a:rPr lang="en-US" dirty="0"/>
                        <a:t>Benefits</a:t>
                      </a:r>
                      <a:endParaRPr lang="en-MY" dirty="0"/>
                    </a:p>
                  </a:txBody>
                  <a:tcPr/>
                </a:tc>
                <a:tc>
                  <a:txBody>
                    <a:bodyPr/>
                    <a:lstStyle/>
                    <a:p>
                      <a:r>
                        <a:rPr lang="en-US" dirty="0"/>
                        <a:t>Board attendance </a:t>
                      </a:r>
                      <a:endParaRPr lang="en-MY" dirty="0"/>
                    </a:p>
                  </a:txBody>
                  <a:tcPr/>
                </a:tc>
                <a:extLst>
                  <a:ext uri="{0D108BD9-81ED-4DB2-BD59-A6C34878D82A}">
                    <a16:rowId xmlns:a16="http://schemas.microsoft.com/office/drawing/2014/main" val="1033414750"/>
                  </a:ext>
                </a:extLst>
              </a:tr>
              <a:tr h="370840">
                <a:tc>
                  <a:txBody>
                    <a:bodyPr/>
                    <a:lstStyle/>
                    <a:p>
                      <a:r>
                        <a:rPr lang="en-US" dirty="0"/>
                        <a:t>GHG emissions</a:t>
                      </a:r>
                      <a:endParaRPr lang="en-MY" dirty="0"/>
                    </a:p>
                  </a:txBody>
                  <a:tcPr/>
                </a:tc>
                <a:tc>
                  <a:txBody>
                    <a:bodyPr/>
                    <a:lstStyle/>
                    <a:p>
                      <a:r>
                        <a:rPr lang="en-US" dirty="0"/>
                        <a:t>Staff turnover</a:t>
                      </a:r>
                      <a:endParaRPr lang="en-MY" dirty="0"/>
                    </a:p>
                  </a:txBody>
                  <a:tcPr/>
                </a:tc>
                <a:tc>
                  <a:txBody>
                    <a:bodyPr/>
                    <a:lstStyle/>
                    <a:p>
                      <a:r>
                        <a:rPr lang="en-US" dirty="0"/>
                        <a:t>Directors and management compensation</a:t>
                      </a:r>
                      <a:endParaRPr lang="en-MY" dirty="0"/>
                    </a:p>
                  </a:txBody>
                  <a:tcPr/>
                </a:tc>
                <a:extLst>
                  <a:ext uri="{0D108BD9-81ED-4DB2-BD59-A6C34878D82A}">
                    <a16:rowId xmlns:a16="http://schemas.microsoft.com/office/drawing/2014/main" val="329687524"/>
                  </a:ext>
                </a:extLst>
              </a:tr>
              <a:tr h="370840">
                <a:tc>
                  <a:txBody>
                    <a:bodyPr/>
                    <a:lstStyle/>
                    <a:p>
                      <a:r>
                        <a:rPr lang="en-US" dirty="0"/>
                        <a:t>Biodiversity targets</a:t>
                      </a:r>
                      <a:endParaRPr lang="en-MY" dirty="0"/>
                    </a:p>
                  </a:txBody>
                  <a:tcPr/>
                </a:tc>
                <a:tc>
                  <a:txBody>
                    <a:bodyPr/>
                    <a:lstStyle/>
                    <a:p>
                      <a:r>
                        <a:rPr lang="en-US" dirty="0"/>
                        <a:t>Employee health</a:t>
                      </a:r>
                      <a:endParaRPr lang="en-MY" dirty="0"/>
                    </a:p>
                  </a:txBody>
                  <a:tcPr/>
                </a:tc>
                <a:tc>
                  <a:txBody>
                    <a:bodyPr/>
                    <a:lstStyle/>
                    <a:p>
                      <a:r>
                        <a:rPr lang="en-US" dirty="0"/>
                        <a:t>Shareholder voting</a:t>
                      </a:r>
                      <a:endParaRPr lang="en-MY" dirty="0"/>
                    </a:p>
                  </a:txBody>
                  <a:tcPr/>
                </a:tc>
                <a:extLst>
                  <a:ext uri="{0D108BD9-81ED-4DB2-BD59-A6C34878D82A}">
                    <a16:rowId xmlns:a16="http://schemas.microsoft.com/office/drawing/2014/main" val="1268210595"/>
                  </a:ext>
                </a:extLst>
              </a:tr>
              <a:tr h="370840">
                <a:tc>
                  <a:txBody>
                    <a:bodyPr/>
                    <a:lstStyle/>
                    <a:p>
                      <a:r>
                        <a:rPr lang="en-US" dirty="0"/>
                        <a:t>Water usage</a:t>
                      </a:r>
                      <a:endParaRPr lang="en-MY" dirty="0"/>
                    </a:p>
                  </a:txBody>
                  <a:tcPr/>
                </a:tc>
                <a:tc>
                  <a:txBody>
                    <a:bodyPr/>
                    <a:lstStyle/>
                    <a:p>
                      <a:r>
                        <a:rPr lang="en-US" dirty="0"/>
                        <a:t>Safety practices and targets</a:t>
                      </a:r>
                      <a:endParaRPr lang="en-MY" dirty="0"/>
                    </a:p>
                  </a:txBody>
                  <a:tcPr/>
                </a:tc>
                <a:tc>
                  <a:txBody>
                    <a:bodyPr/>
                    <a:lstStyle/>
                    <a:p>
                      <a:r>
                        <a:rPr lang="en-US" dirty="0"/>
                        <a:t>Litigation risks</a:t>
                      </a:r>
                      <a:endParaRPr lang="en-MY" dirty="0"/>
                    </a:p>
                  </a:txBody>
                  <a:tcPr/>
                </a:tc>
                <a:extLst>
                  <a:ext uri="{0D108BD9-81ED-4DB2-BD59-A6C34878D82A}">
                    <a16:rowId xmlns:a16="http://schemas.microsoft.com/office/drawing/2014/main" val="354232494"/>
                  </a:ext>
                </a:extLst>
              </a:tr>
              <a:tr h="370840">
                <a:tc>
                  <a:txBody>
                    <a:bodyPr/>
                    <a:lstStyle/>
                    <a:p>
                      <a:r>
                        <a:rPr lang="en-US" dirty="0"/>
                        <a:t>Natural resource use</a:t>
                      </a:r>
                      <a:endParaRPr lang="en-MY" dirty="0"/>
                    </a:p>
                  </a:txBody>
                  <a:tcPr/>
                </a:tc>
                <a:tc>
                  <a:txBody>
                    <a:bodyPr/>
                    <a:lstStyle/>
                    <a:p>
                      <a:r>
                        <a:rPr lang="en-US" dirty="0"/>
                        <a:t>Training spend and coverage</a:t>
                      </a:r>
                      <a:endParaRPr lang="en-MY" dirty="0"/>
                    </a:p>
                  </a:txBody>
                  <a:tcPr/>
                </a:tc>
                <a:tc>
                  <a:txBody>
                    <a:bodyPr/>
                    <a:lstStyle/>
                    <a:p>
                      <a:endParaRPr lang="en-MY" dirty="0"/>
                    </a:p>
                  </a:txBody>
                  <a:tcPr/>
                </a:tc>
                <a:extLst>
                  <a:ext uri="{0D108BD9-81ED-4DB2-BD59-A6C34878D82A}">
                    <a16:rowId xmlns:a16="http://schemas.microsoft.com/office/drawing/2014/main" val="1041372527"/>
                  </a:ext>
                </a:extLst>
              </a:tr>
              <a:tr h="370840">
                <a:tc>
                  <a:txBody>
                    <a:bodyPr/>
                    <a:lstStyle/>
                    <a:p>
                      <a:r>
                        <a:rPr lang="en-US" dirty="0"/>
                        <a:t>Recycling practice</a:t>
                      </a:r>
                      <a:endParaRPr lang="en-MY" dirty="0"/>
                    </a:p>
                  </a:txBody>
                  <a:tcPr/>
                </a:tc>
                <a:tc>
                  <a:txBody>
                    <a:bodyPr/>
                    <a:lstStyle/>
                    <a:p>
                      <a:r>
                        <a:rPr lang="en-US" dirty="0"/>
                        <a:t>Diversity and targets</a:t>
                      </a:r>
                      <a:endParaRPr lang="en-MY" dirty="0"/>
                    </a:p>
                  </a:txBody>
                  <a:tcPr/>
                </a:tc>
                <a:tc>
                  <a:txBody>
                    <a:bodyPr/>
                    <a:lstStyle/>
                    <a:p>
                      <a:endParaRPr lang="en-MY" dirty="0"/>
                    </a:p>
                  </a:txBody>
                  <a:tcPr/>
                </a:tc>
                <a:extLst>
                  <a:ext uri="{0D108BD9-81ED-4DB2-BD59-A6C34878D82A}">
                    <a16:rowId xmlns:a16="http://schemas.microsoft.com/office/drawing/2014/main" val="2921520812"/>
                  </a:ext>
                </a:extLst>
              </a:tr>
              <a:tr h="370840">
                <a:tc>
                  <a:txBody>
                    <a:bodyPr/>
                    <a:lstStyle/>
                    <a:p>
                      <a:r>
                        <a:rPr lang="en-US" dirty="0"/>
                        <a:t>Waste to incineration</a:t>
                      </a:r>
                      <a:endParaRPr lang="en-MY" dirty="0"/>
                    </a:p>
                  </a:txBody>
                  <a:tcPr/>
                </a:tc>
                <a:tc>
                  <a:txBody>
                    <a:bodyPr/>
                    <a:lstStyle/>
                    <a:p>
                      <a:endParaRPr lang="en-MY" dirty="0"/>
                    </a:p>
                  </a:txBody>
                  <a:tcPr/>
                </a:tc>
                <a:tc>
                  <a:txBody>
                    <a:bodyPr/>
                    <a:lstStyle/>
                    <a:p>
                      <a:endParaRPr lang="en-MY" dirty="0"/>
                    </a:p>
                  </a:txBody>
                  <a:tcPr/>
                </a:tc>
                <a:extLst>
                  <a:ext uri="{0D108BD9-81ED-4DB2-BD59-A6C34878D82A}">
                    <a16:rowId xmlns:a16="http://schemas.microsoft.com/office/drawing/2014/main" val="3767952690"/>
                  </a:ext>
                </a:extLst>
              </a:tr>
            </a:tbl>
          </a:graphicData>
        </a:graphic>
      </p:graphicFrame>
      <p:sp>
        <p:nvSpPr>
          <p:cNvPr id="18" name="TextBox 17">
            <a:extLst>
              <a:ext uri="{FF2B5EF4-FFF2-40B4-BE49-F238E27FC236}">
                <a16:creationId xmlns:a16="http://schemas.microsoft.com/office/drawing/2014/main" id="{FE763D82-255C-45EC-AE5C-E43BBF9A49E9}"/>
              </a:ext>
            </a:extLst>
          </p:cNvPr>
          <p:cNvSpPr txBox="1"/>
          <p:nvPr/>
        </p:nvSpPr>
        <p:spPr>
          <a:xfrm>
            <a:off x="1073020" y="527053"/>
            <a:ext cx="7156580" cy="563231"/>
          </a:xfrm>
          <a:prstGeom prst="rect">
            <a:avLst/>
          </a:prstGeom>
        </p:spPr>
        <p:txBody>
          <a:bodyPr vert="horz" lIns="91440" tIns="45720" rIns="91440" bIns="45720" rtlCol="0" anchor="ctr">
            <a:normAutofit/>
          </a:bodyPr>
          <a:lstStyle>
            <a:defPPr>
              <a:defRPr lang="en-US"/>
            </a:defPPr>
            <a:lvl1pPr defTabSz="914400">
              <a:lnSpc>
                <a:spcPct val="90000"/>
              </a:lnSpc>
              <a:spcBef>
                <a:spcPct val="0"/>
              </a:spcBef>
              <a:spcAft>
                <a:spcPts val="600"/>
              </a:spcAft>
              <a:defRPr sz="3400" b="1">
                <a:ea typeface="+mj-ea"/>
                <a:cs typeface="+mj-cs"/>
              </a:defRPr>
            </a:lvl1pPr>
          </a:lstStyle>
          <a:p>
            <a:r>
              <a:rPr lang="en-US" dirty="0"/>
              <a:t>ESG Framework</a:t>
            </a:r>
            <a:endParaRPr lang="en-MY" dirty="0"/>
          </a:p>
        </p:txBody>
      </p:sp>
    </p:spTree>
    <p:extLst>
      <p:ext uri="{BB962C8B-B14F-4D97-AF65-F5344CB8AC3E}">
        <p14:creationId xmlns:p14="http://schemas.microsoft.com/office/powerpoint/2010/main" val="2763955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457CFF-6E41-4E7D-889A-AB25DF6EE8CE}"/>
              </a:ext>
            </a:extLst>
          </p:cNvPr>
          <p:cNvSpPr/>
          <p:nvPr/>
        </p:nvSpPr>
        <p:spPr>
          <a:xfrm>
            <a:off x="0" y="2792361"/>
            <a:ext cx="12192000" cy="406563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MY"/>
          </a:p>
        </p:txBody>
      </p:sp>
      <p:pic>
        <p:nvPicPr>
          <p:cNvPr id="3" name="Picture 2" descr="Logo&#10;&#10;Description automatically generated">
            <a:extLst>
              <a:ext uri="{FF2B5EF4-FFF2-40B4-BE49-F238E27FC236}">
                <a16:creationId xmlns:a16="http://schemas.microsoft.com/office/drawing/2014/main" id="{49D64D9C-E562-41D2-B2BE-4ACD07B2B9C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37207" y="260680"/>
            <a:ext cx="2317321" cy="2043468"/>
          </a:xfrm>
          <a:prstGeom prst="rect">
            <a:avLst/>
          </a:prstGeom>
        </p:spPr>
      </p:pic>
      <p:sp>
        <p:nvSpPr>
          <p:cNvPr id="6" name="TextBox 5">
            <a:extLst>
              <a:ext uri="{FF2B5EF4-FFF2-40B4-BE49-F238E27FC236}">
                <a16:creationId xmlns:a16="http://schemas.microsoft.com/office/drawing/2014/main" id="{30BA12A8-E88C-48DD-AE1F-A1476DCA60B4}"/>
              </a:ext>
            </a:extLst>
          </p:cNvPr>
          <p:cNvSpPr txBox="1"/>
          <p:nvPr/>
        </p:nvSpPr>
        <p:spPr>
          <a:xfrm>
            <a:off x="4885273" y="2369961"/>
            <a:ext cx="3200400" cy="400110"/>
          </a:xfrm>
          <a:prstGeom prst="rect">
            <a:avLst/>
          </a:prstGeom>
          <a:noFill/>
        </p:spPr>
        <p:txBody>
          <a:bodyPr wrap="square" rtlCol="0">
            <a:spAutoFit/>
          </a:bodyPr>
          <a:lstStyle/>
          <a:p>
            <a:r>
              <a:rPr lang="en-MY" sz="2000" dirty="0">
                <a:solidFill>
                  <a:schemeClr val="accent6">
                    <a:lumMod val="75000"/>
                  </a:schemeClr>
                </a:solidFill>
                <a:latin typeface="Georgia Pro Black" panose="020B0604020202020204" pitchFamily="18" charset="0"/>
              </a:rPr>
              <a:t>Invest In Our Planet</a:t>
            </a:r>
          </a:p>
        </p:txBody>
      </p:sp>
      <p:sp>
        <p:nvSpPr>
          <p:cNvPr id="8" name="TextBox 7">
            <a:extLst>
              <a:ext uri="{FF2B5EF4-FFF2-40B4-BE49-F238E27FC236}">
                <a16:creationId xmlns:a16="http://schemas.microsoft.com/office/drawing/2014/main" id="{69EC6D3B-4916-4CF4-A010-534DFF180E77}"/>
              </a:ext>
            </a:extLst>
          </p:cNvPr>
          <p:cNvSpPr txBox="1"/>
          <p:nvPr/>
        </p:nvSpPr>
        <p:spPr>
          <a:xfrm>
            <a:off x="1193575" y="3117020"/>
            <a:ext cx="9804850" cy="3416320"/>
          </a:xfrm>
          <a:prstGeom prst="rect">
            <a:avLst/>
          </a:prstGeom>
          <a:noFill/>
        </p:spPr>
        <p:txBody>
          <a:bodyPr wrap="square" rtlCol="0">
            <a:spAutoFit/>
          </a:bodyPr>
          <a:lstStyle/>
          <a:p>
            <a:pPr algn="just"/>
            <a:r>
              <a:rPr lang="en-US" sz="2400" dirty="0"/>
              <a:t>Earth day, is also known as International Mother Earth Day. The main aim is to raise awareness on the downsides of environment, business, and political climate crisis, and urge us to take immediate action for the sake of our and the next generations future.</a:t>
            </a:r>
          </a:p>
          <a:p>
            <a:pPr algn="just"/>
            <a:endParaRPr lang="en-US" sz="2400" dirty="0"/>
          </a:p>
          <a:p>
            <a:pPr algn="just"/>
            <a:r>
              <a:rPr lang="en-US" sz="2400" dirty="0"/>
              <a:t>Together, we must </a:t>
            </a:r>
            <a:r>
              <a:rPr lang="en-US" sz="2400" b="1" dirty="0"/>
              <a:t>Invest In Our Planet </a:t>
            </a:r>
            <a:r>
              <a:rPr lang="en-US" sz="2400" dirty="0"/>
              <a:t>which is the </a:t>
            </a:r>
            <a:r>
              <a:rPr lang="en-MY" sz="2400" dirty="0"/>
              <a:t>Earth Day 2022 Theme </a:t>
            </a:r>
            <a:r>
              <a:rPr lang="en-US" sz="2400" b="1" dirty="0"/>
              <a:t> </a:t>
            </a:r>
            <a:r>
              <a:rPr lang="en-US" sz="2400" dirty="0"/>
              <a:t>to protect our families, our health, our children, our livelihoods, and the diversity of life. Everyone has an important role to play to ensure sustainable practices incorporated as part of our daily lifestyle.</a:t>
            </a:r>
            <a:endParaRPr lang="en-MY" sz="2400" dirty="0"/>
          </a:p>
        </p:txBody>
      </p:sp>
    </p:spTree>
    <p:extLst>
      <p:ext uri="{BB962C8B-B14F-4D97-AF65-F5344CB8AC3E}">
        <p14:creationId xmlns:p14="http://schemas.microsoft.com/office/powerpoint/2010/main" val="4185851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FC77C4-1EC9-41D0-8984-FEDB4C47E1AF}"/>
              </a:ext>
            </a:extLst>
          </p:cNvPr>
          <p:cNvSpPr txBox="1"/>
          <p:nvPr/>
        </p:nvSpPr>
        <p:spPr>
          <a:xfrm>
            <a:off x="-1132114" y="134885"/>
            <a:ext cx="6096000" cy="341632"/>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gerian" panose="04020705040A02060702" pitchFamily="82" charset="0"/>
                <a:ea typeface="+mn-ea"/>
                <a:cs typeface="+mn-cs"/>
              </a:rPr>
              <a:t>Tentative Forum itinerary</a:t>
            </a:r>
            <a:endParaRPr kumimoji="0" lang="en-US" sz="1800" b="0" i="0" u="none" strike="noStrike" kern="1200" cap="none" spc="0" normalizeH="0" baseline="0" noProof="0" dirty="0">
              <a:ln>
                <a:noFill/>
              </a:ln>
              <a:solidFill>
                <a:prstClr val="black"/>
              </a:solidFill>
              <a:effectLst/>
              <a:uLnTx/>
              <a:uFillTx/>
              <a:latin typeface="Algerian" panose="04020705040A02060702" pitchFamily="82" charset="0"/>
              <a:ea typeface="+mn-ea"/>
              <a:cs typeface="+mn-cs"/>
            </a:endParaRPr>
          </a:p>
        </p:txBody>
      </p:sp>
      <p:graphicFrame>
        <p:nvGraphicFramePr>
          <p:cNvPr id="4" name="Content Placeholder 3">
            <a:extLst>
              <a:ext uri="{FF2B5EF4-FFF2-40B4-BE49-F238E27FC236}">
                <a16:creationId xmlns:a16="http://schemas.microsoft.com/office/drawing/2014/main" id="{C8912270-E69C-46BB-92C9-7ABD7179D0E4}"/>
              </a:ext>
            </a:extLst>
          </p:cNvPr>
          <p:cNvGraphicFramePr>
            <a:graphicFrameLocks/>
          </p:cNvGraphicFramePr>
          <p:nvPr/>
        </p:nvGraphicFramePr>
        <p:xfrm>
          <a:off x="195942" y="476517"/>
          <a:ext cx="11084767" cy="6003690"/>
        </p:xfrm>
        <a:graphic>
          <a:graphicData uri="http://schemas.openxmlformats.org/drawingml/2006/table">
            <a:tbl>
              <a:tblPr firstRow="1" firstCol="1" bandRow="1">
                <a:tableStyleId>{5C22544A-7EE6-4342-B048-85BDC9FD1C3A}</a:tableStyleId>
              </a:tblPr>
              <a:tblGrid>
                <a:gridCol w="2222602">
                  <a:extLst>
                    <a:ext uri="{9D8B030D-6E8A-4147-A177-3AD203B41FA5}">
                      <a16:colId xmlns:a16="http://schemas.microsoft.com/office/drawing/2014/main" val="4072546002"/>
                    </a:ext>
                  </a:extLst>
                </a:gridCol>
                <a:gridCol w="8862165">
                  <a:extLst>
                    <a:ext uri="{9D8B030D-6E8A-4147-A177-3AD203B41FA5}">
                      <a16:colId xmlns:a16="http://schemas.microsoft.com/office/drawing/2014/main" val="1473357225"/>
                    </a:ext>
                  </a:extLst>
                </a:gridCol>
              </a:tblGrid>
              <a:tr h="471718">
                <a:tc>
                  <a:txBody>
                    <a:bodyPr/>
                    <a:lstStyle/>
                    <a:p>
                      <a:pPr algn="just">
                        <a:lnSpc>
                          <a:spcPct val="150000"/>
                        </a:lnSpc>
                        <a:spcAft>
                          <a:spcPts val="0"/>
                        </a:spcAft>
                      </a:pPr>
                      <a:r>
                        <a:rPr lang="en-US" sz="1400" dirty="0">
                          <a:effectLst/>
                          <a:latin typeface="Aharoni" panose="02010803020104030203" pitchFamily="2" charset="-79"/>
                          <a:cs typeface="Aharoni" panose="02010803020104030203" pitchFamily="2" charset="-79"/>
                        </a:rPr>
                        <a:t>Time</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solidFill>
                  </a:tcPr>
                </a:tc>
                <a:tc>
                  <a:txBody>
                    <a:bodyPr/>
                    <a:lstStyle/>
                    <a:p>
                      <a:pPr algn="just">
                        <a:lnSpc>
                          <a:spcPct val="150000"/>
                        </a:lnSpc>
                        <a:spcAft>
                          <a:spcPts val="0"/>
                        </a:spcAft>
                      </a:pPr>
                      <a:r>
                        <a:rPr lang="en-US" sz="1400" dirty="0" err="1">
                          <a:effectLst/>
                          <a:latin typeface="Aharoni" panose="02010803020104030203" pitchFamily="2" charset="-79"/>
                          <a:cs typeface="Aharoni" panose="02010803020104030203" pitchFamily="2" charset="-79"/>
                        </a:rPr>
                        <a:t>Programme</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solidFill>
                  </a:tcPr>
                </a:tc>
                <a:extLst>
                  <a:ext uri="{0D108BD9-81ED-4DB2-BD59-A6C34878D82A}">
                    <a16:rowId xmlns:a16="http://schemas.microsoft.com/office/drawing/2014/main" val="1295348557"/>
                  </a:ext>
                </a:extLst>
              </a:tr>
              <a:tr h="254256">
                <a:tc>
                  <a:txBody>
                    <a:bodyPr/>
                    <a:lstStyle/>
                    <a:p>
                      <a:pPr marL="0" algn="just" defTabSz="914400" rtl="0" eaLnBrk="1" latinLnBrk="0" hangingPunct="1">
                        <a:lnSpc>
                          <a:spcPct val="150000"/>
                        </a:lnSpc>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2:15pm – 2:30pm</a:t>
                      </a:r>
                      <a:endParaRPr lang="en-MY"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47167" marR="47167" marT="0" marB="0">
                    <a:solidFill>
                      <a:schemeClr val="accent2"/>
                    </a:solidFill>
                  </a:tcPr>
                </a:tc>
                <a:tc>
                  <a:txBody>
                    <a:bodyPr/>
                    <a:lstStyle/>
                    <a:p>
                      <a:pPr algn="just">
                        <a:lnSpc>
                          <a:spcPct val="150000"/>
                        </a:lnSpc>
                        <a:spcAft>
                          <a:spcPts val="0"/>
                        </a:spcAft>
                      </a:pPr>
                      <a:r>
                        <a:rPr lang="en-US" sz="1400" dirty="0">
                          <a:effectLst/>
                          <a:latin typeface="Aharoni" panose="02010803020104030203" pitchFamily="2" charset="-79"/>
                          <a:cs typeface="Aharoni" panose="02010803020104030203" pitchFamily="2" charset="-79"/>
                        </a:rPr>
                        <a:t>Arrival of VIPs and Guests</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2935747754"/>
                  </a:ext>
                </a:extLst>
              </a:tr>
              <a:tr h="531626">
                <a:tc>
                  <a:txBody>
                    <a:bodyPr/>
                    <a:lstStyle/>
                    <a:p>
                      <a:pPr algn="just">
                        <a:lnSpc>
                          <a:spcPct val="150000"/>
                        </a:lnSpc>
                        <a:spcAft>
                          <a:spcPts val="0"/>
                        </a:spcAft>
                      </a:pPr>
                      <a:r>
                        <a:rPr lang="en-US" sz="1400" dirty="0">
                          <a:effectLst/>
                          <a:latin typeface="Times New Roman" panose="02020603050405020304" pitchFamily="18" charset="0"/>
                          <a:cs typeface="Times New Roman" panose="02020603050405020304" pitchFamily="18" charset="0"/>
                        </a:rPr>
                        <a:t>2:30pm – 2:35pm</a:t>
                      </a:r>
                      <a:endParaRPr lang="en-MY"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47167" marR="47167" marT="0" marB="0">
                    <a:solidFill>
                      <a:schemeClr val="accent2"/>
                    </a:solidFill>
                  </a:tcPr>
                </a:tc>
                <a:tc>
                  <a:txBody>
                    <a:bodyPr/>
                    <a:lstStyle/>
                    <a:p>
                      <a:pPr algn="just">
                        <a:lnSpc>
                          <a:spcPct val="150000"/>
                        </a:lnSpc>
                        <a:spcAft>
                          <a:spcPts val="0"/>
                        </a:spcAft>
                      </a:pPr>
                      <a:r>
                        <a:rPr lang="en-US" sz="1400" dirty="0">
                          <a:effectLst/>
                          <a:latin typeface="Aharoni" panose="02010803020104030203" pitchFamily="2" charset="-79"/>
                          <a:cs typeface="Aharoni" panose="02010803020104030203" pitchFamily="2" charset="-79"/>
                        </a:rPr>
                        <a:t>Opening Remarks by Ir. Prof. Dr. </a:t>
                      </a:r>
                      <a:r>
                        <a:rPr lang="en-US" sz="1400" dirty="0" err="1">
                          <a:effectLst/>
                          <a:latin typeface="Aharoni" panose="02010803020104030203" pitchFamily="2" charset="-79"/>
                          <a:cs typeface="Aharoni" panose="02010803020104030203" pitchFamily="2" charset="-79"/>
                        </a:rPr>
                        <a:t>Goi</a:t>
                      </a:r>
                      <a:r>
                        <a:rPr lang="en-US" sz="1400" dirty="0">
                          <a:effectLst/>
                          <a:latin typeface="Aharoni" panose="02010803020104030203" pitchFamily="2" charset="-79"/>
                          <a:cs typeface="Aharoni" panose="02010803020104030203" pitchFamily="2" charset="-79"/>
                        </a:rPr>
                        <a:t> Bok Min, UTAR Vice President (</a:t>
                      </a:r>
                      <a:r>
                        <a:rPr lang="en-US" sz="1400" dirty="0" err="1">
                          <a:effectLst/>
                          <a:latin typeface="Aharoni" panose="02010803020104030203" pitchFamily="2" charset="-79"/>
                          <a:cs typeface="Aharoni" panose="02010803020104030203" pitchFamily="2" charset="-79"/>
                        </a:rPr>
                        <a:t>Internationalisation</a:t>
                      </a:r>
                      <a:r>
                        <a:rPr lang="en-US" sz="1400" dirty="0">
                          <a:effectLst/>
                          <a:latin typeface="Aharoni" panose="02010803020104030203" pitchFamily="2" charset="-79"/>
                          <a:cs typeface="Aharoni" panose="02010803020104030203" pitchFamily="2" charset="-79"/>
                        </a:rPr>
                        <a:t> &amp; Academic Development)</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546083933"/>
                  </a:ext>
                </a:extLst>
              </a:tr>
              <a:tr h="280547">
                <a:tc>
                  <a:txBody>
                    <a:bodyPr/>
                    <a:lstStyle/>
                    <a:p>
                      <a:pPr algn="just">
                        <a:lnSpc>
                          <a:spcPct val="150000"/>
                        </a:lnSpc>
                        <a:spcAft>
                          <a:spcPts val="0"/>
                        </a:spcAft>
                      </a:pPr>
                      <a:r>
                        <a:rPr lang="en-MY" sz="1400" dirty="0">
                          <a:effectLst/>
                          <a:latin typeface="Times New Roman" panose="02020603050405020304" pitchFamily="18" charset="0"/>
                          <a:ea typeface="SimSun" panose="02010600030101010101" pitchFamily="2" charset="-122"/>
                          <a:cs typeface="Times New Roman" panose="02020603050405020304" pitchFamily="18" charset="0"/>
                        </a:rPr>
                        <a:t>2:35pm – 2.45pm</a:t>
                      </a:r>
                    </a:p>
                  </a:txBody>
                  <a:tcPr marL="47167" marR="47167" marT="0" marB="0">
                    <a:solidFill>
                      <a:schemeClr val="accent2"/>
                    </a:solidFill>
                  </a:tcPr>
                </a:tc>
                <a:tc>
                  <a:txBody>
                    <a:bodyPr/>
                    <a:lstStyle/>
                    <a:p>
                      <a:pPr algn="just">
                        <a:lnSpc>
                          <a:spcPct val="150000"/>
                        </a:lnSpc>
                        <a:spcAft>
                          <a:spcPts val="0"/>
                        </a:spcAft>
                      </a:pPr>
                      <a:r>
                        <a:rPr lang="en-MY" sz="1400" dirty="0">
                          <a:effectLst/>
                          <a:latin typeface="Aharoni" panose="02010803020104030203" pitchFamily="2" charset="-79"/>
                          <a:ea typeface="SimSun" panose="02010600030101010101" pitchFamily="2" charset="-122"/>
                          <a:cs typeface="Aharoni" panose="02010803020104030203" pitchFamily="2" charset="-79"/>
                        </a:rPr>
                        <a:t>Ice-breaking</a:t>
                      </a:r>
                    </a:p>
                  </a:txBody>
                  <a:tcPr marL="47167" marR="47167" marT="0" marB="0">
                    <a:solidFill>
                      <a:schemeClr val="accent2">
                        <a:lumMod val="20000"/>
                        <a:lumOff val="80000"/>
                      </a:schemeClr>
                    </a:solidFill>
                  </a:tcPr>
                </a:tc>
                <a:extLst>
                  <a:ext uri="{0D108BD9-81ED-4DB2-BD59-A6C34878D82A}">
                    <a16:rowId xmlns:a16="http://schemas.microsoft.com/office/drawing/2014/main" val="2346562535"/>
                  </a:ext>
                </a:extLst>
              </a:tr>
              <a:tr h="1086367">
                <a:tc>
                  <a:txBody>
                    <a:bodyPr/>
                    <a:lstStyle/>
                    <a:p>
                      <a:pPr algn="just">
                        <a:lnSpc>
                          <a:spcPct val="150000"/>
                        </a:lnSpc>
                        <a:spcAft>
                          <a:spcPts val="0"/>
                        </a:spcAft>
                      </a:pPr>
                      <a:r>
                        <a:rPr lang="en-US" sz="1400" dirty="0">
                          <a:effectLst/>
                          <a:latin typeface="Times New Roman" panose="02020603050405020304" pitchFamily="18" charset="0"/>
                          <a:cs typeface="Times New Roman" panose="02020603050405020304" pitchFamily="18" charset="0"/>
                        </a:rPr>
                        <a:t>2:45pm – 3:05pm</a:t>
                      </a:r>
                      <a:endParaRPr lang="en-MY"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47167" marR="47167" marT="0" marB="0">
                    <a:solidFill>
                      <a:schemeClr val="accent2"/>
                    </a:solidFill>
                  </a:tcPr>
                </a:tc>
                <a:tc>
                  <a:txBody>
                    <a:bodyPr/>
                    <a:lstStyle/>
                    <a:p>
                      <a:pPr algn="just">
                        <a:lnSpc>
                          <a:spcPct val="150000"/>
                        </a:lnSpc>
                        <a:spcAft>
                          <a:spcPts val="0"/>
                        </a:spcAft>
                      </a:pPr>
                      <a:r>
                        <a:rPr lang="en-US" sz="1400" dirty="0">
                          <a:effectLst/>
                          <a:latin typeface="Aharoni" panose="02010803020104030203" pitchFamily="2" charset="-79"/>
                          <a:cs typeface="Aharoni" panose="02010803020104030203" pitchFamily="2" charset="-79"/>
                        </a:rPr>
                        <a:t>Session 1</a:t>
                      </a:r>
                    </a:p>
                    <a:p>
                      <a:pPr algn="just">
                        <a:lnSpc>
                          <a:spcPct val="150000"/>
                        </a:lnSpc>
                        <a:spcAft>
                          <a:spcPts val="0"/>
                        </a:spcAft>
                      </a:pPr>
                      <a:r>
                        <a:rPr lang="en-US" sz="1400" dirty="0">
                          <a:solidFill>
                            <a:srgbClr val="FF0000"/>
                          </a:solidFill>
                          <a:effectLst/>
                          <a:latin typeface="Aharoni" panose="02010803020104030203" pitchFamily="2" charset="-79"/>
                          <a:cs typeface="Aharoni" panose="02010803020104030203" pitchFamily="2" charset="-79"/>
                        </a:rPr>
                        <a:t>Title: Introduction to ESG (Tentative)</a:t>
                      </a:r>
                      <a:endParaRPr lang="en-US" sz="1400" kern="1200" dirty="0">
                        <a:solidFill>
                          <a:srgbClr val="FF0000"/>
                        </a:solidFill>
                        <a:effectLst/>
                        <a:latin typeface="Aharoni" panose="02010803020104030203" pitchFamily="2" charset="-79"/>
                        <a:ea typeface="+mn-ea"/>
                        <a:cs typeface="Aharoni" panose="02010803020104030203" pitchFamily="2" charset="-79"/>
                      </a:endParaRPr>
                    </a:p>
                    <a:p>
                      <a:pPr algn="just">
                        <a:lnSpc>
                          <a:spcPct val="150000"/>
                        </a:lnSpc>
                        <a:spcAft>
                          <a:spcPts val="0"/>
                        </a:spcAft>
                      </a:pPr>
                      <a:r>
                        <a:rPr lang="en-US" sz="1400" dirty="0">
                          <a:effectLst/>
                          <a:latin typeface="Aharoni" panose="02010803020104030203" pitchFamily="2" charset="-79"/>
                          <a:cs typeface="Aharoni" panose="02010803020104030203" pitchFamily="2" charset="-79"/>
                        </a:rPr>
                        <a:t>Speaker: </a:t>
                      </a:r>
                    </a:p>
                    <a:p>
                      <a:pPr algn="just">
                        <a:lnSpc>
                          <a:spcPct val="150000"/>
                        </a:lnSpc>
                        <a:spcAft>
                          <a:spcPts val="0"/>
                        </a:spcAft>
                      </a:pPr>
                      <a:r>
                        <a:rPr lang="en-US" sz="1400" dirty="0">
                          <a:effectLst/>
                          <a:latin typeface="Aharoni" panose="02010803020104030203" pitchFamily="2" charset="-79"/>
                          <a:cs typeface="Aharoni" panose="02010803020104030203" pitchFamily="2" charset="-79"/>
                        </a:rPr>
                        <a:t>Moderator:</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733621542"/>
                  </a:ext>
                </a:extLst>
              </a:tr>
              <a:tr h="1118248">
                <a:tc>
                  <a:txBody>
                    <a:bodyPr/>
                    <a:lstStyle/>
                    <a:p>
                      <a:pPr algn="just">
                        <a:lnSpc>
                          <a:spcPct val="150000"/>
                        </a:lnSpc>
                        <a:spcAft>
                          <a:spcPts val="0"/>
                        </a:spcAft>
                      </a:pPr>
                      <a:r>
                        <a:rPr lang="en-US" sz="1400" dirty="0">
                          <a:effectLst/>
                          <a:latin typeface="Times New Roman" panose="02020603050405020304" pitchFamily="18" charset="0"/>
                          <a:cs typeface="Times New Roman" panose="02020603050405020304" pitchFamily="18" charset="0"/>
                        </a:rPr>
                        <a:t>3:05pm – 3:25pm</a:t>
                      </a:r>
                      <a:endParaRPr lang="en-MY"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47167" marR="47167" marT="0" marB="0">
                    <a:solidFill>
                      <a:schemeClr val="accent2"/>
                    </a:solidFill>
                  </a:tcPr>
                </a:tc>
                <a:tc>
                  <a:txBody>
                    <a:bodyPr/>
                    <a:lstStyle/>
                    <a:p>
                      <a:pPr algn="just">
                        <a:lnSpc>
                          <a:spcPct val="150000"/>
                        </a:lnSpc>
                        <a:spcAft>
                          <a:spcPts val="0"/>
                        </a:spcAft>
                      </a:pPr>
                      <a:r>
                        <a:rPr lang="en-US" sz="1400" dirty="0">
                          <a:effectLst/>
                          <a:latin typeface="Aharoni" panose="02010803020104030203" pitchFamily="2" charset="-79"/>
                          <a:cs typeface="Aharoni" panose="02010803020104030203" pitchFamily="2" charset="-79"/>
                        </a:rPr>
                        <a:t>Session 2</a:t>
                      </a:r>
                    </a:p>
                    <a:p>
                      <a:pPr algn="just">
                        <a:lnSpc>
                          <a:spcPct val="150000"/>
                        </a:lnSpc>
                        <a:spcAft>
                          <a:spcPts val="0"/>
                        </a:spcAft>
                      </a:pPr>
                      <a:r>
                        <a:rPr lang="en-US" altLang="zh-CN" sz="1400" dirty="0">
                          <a:solidFill>
                            <a:srgbClr val="FF0000"/>
                          </a:solidFill>
                          <a:effectLst/>
                          <a:latin typeface="Aharoni" panose="02010803020104030203" pitchFamily="2" charset="-79"/>
                          <a:cs typeface="Aharoni" panose="02010803020104030203" pitchFamily="2" charset="-79"/>
                        </a:rPr>
                        <a:t>Title: ESG Practices in Corporate World (Tentative)</a:t>
                      </a:r>
                    </a:p>
                    <a:p>
                      <a:pPr algn="just">
                        <a:lnSpc>
                          <a:spcPct val="150000"/>
                        </a:lnSpc>
                        <a:spcAft>
                          <a:spcPts val="0"/>
                        </a:spcAft>
                      </a:pPr>
                      <a:r>
                        <a:rPr lang="en-US" sz="1400" dirty="0">
                          <a:solidFill>
                            <a:srgbClr val="FF0000"/>
                          </a:solidFill>
                          <a:effectLst/>
                          <a:latin typeface="Aharoni" panose="02010803020104030203" pitchFamily="2" charset="-79"/>
                          <a:cs typeface="Aharoni" panose="02010803020104030203" pitchFamily="2" charset="-79"/>
                        </a:rPr>
                        <a:t>Speaker:</a:t>
                      </a:r>
                      <a:endParaRPr lang="en-MY" sz="1400" dirty="0">
                        <a:effectLst/>
                        <a:latin typeface="Aharoni" panose="02010803020104030203" pitchFamily="2" charset="-79"/>
                        <a:cs typeface="Aharoni" panose="02010803020104030203" pitchFamily="2" charset="-79"/>
                      </a:endParaRPr>
                    </a:p>
                    <a:p>
                      <a:pPr algn="just">
                        <a:lnSpc>
                          <a:spcPct val="150000"/>
                        </a:lnSpc>
                        <a:spcAft>
                          <a:spcPts val="0"/>
                        </a:spcAft>
                      </a:pPr>
                      <a:r>
                        <a:rPr lang="en-US" sz="1400" dirty="0">
                          <a:effectLst/>
                          <a:latin typeface="Aharoni" panose="02010803020104030203" pitchFamily="2" charset="-79"/>
                          <a:cs typeface="Aharoni" panose="02010803020104030203" pitchFamily="2" charset="-79"/>
                        </a:rPr>
                        <a:t>Moderator:</a:t>
                      </a:r>
                      <a:endParaRPr lang="en-MY" sz="1400" dirty="0">
                        <a:effectLst/>
                        <a:latin typeface="Aharoni" panose="02010803020104030203" pitchFamily="2" charset="-79"/>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1214244064"/>
                  </a:ext>
                </a:extLst>
              </a:tr>
              <a:tr h="624692">
                <a:tc>
                  <a:txBody>
                    <a:bodyPr/>
                    <a:lstStyle/>
                    <a:p>
                      <a:pPr algn="just">
                        <a:lnSpc>
                          <a:spcPct val="150000"/>
                        </a:lnSpc>
                        <a:spcAft>
                          <a:spcPts val="0"/>
                        </a:spcAft>
                      </a:pPr>
                      <a:r>
                        <a:rPr lang="en-US" sz="1400" dirty="0">
                          <a:effectLst/>
                          <a:latin typeface="Times New Roman" panose="02020603050405020304" pitchFamily="18" charset="0"/>
                          <a:cs typeface="Times New Roman" panose="02020603050405020304" pitchFamily="18" charset="0"/>
                        </a:rPr>
                        <a:t>3:25pm – 3.55pm</a:t>
                      </a:r>
                      <a:endParaRPr lang="en-MY"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47167" marR="47167" marT="0" marB="0">
                    <a:solidFill>
                      <a:schemeClr val="accent2"/>
                    </a:solidFill>
                  </a:tcPr>
                </a:tc>
                <a:tc>
                  <a:txBody>
                    <a:bodyPr/>
                    <a:lstStyle/>
                    <a:p>
                      <a:pPr algn="just">
                        <a:lnSpc>
                          <a:spcPct val="150000"/>
                        </a:lnSpc>
                        <a:spcAft>
                          <a:spcPts val="0"/>
                        </a:spcAft>
                      </a:pPr>
                      <a:r>
                        <a:rPr lang="en-US" sz="1400" dirty="0">
                          <a:solidFill>
                            <a:srgbClr val="FF0000"/>
                          </a:solidFill>
                          <a:effectLst/>
                          <a:latin typeface="Aharoni" panose="02010803020104030203" pitchFamily="2" charset="-79"/>
                          <a:cs typeface="Aharoni" panose="02010803020104030203" pitchFamily="2" charset="-79"/>
                        </a:rPr>
                        <a:t>Discussion on Virtual Study Tour on ESG</a:t>
                      </a:r>
                      <a:endParaRPr lang="en-MY" sz="1400" dirty="0">
                        <a:solidFill>
                          <a:srgbClr val="FF0000"/>
                        </a:solidFill>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272080330"/>
                  </a:ext>
                </a:extLst>
              </a:tr>
              <a:tr h="531626">
                <a:tc>
                  <a:txBody>
                    <a:bodyPr/>
                    <a:lstStyle/>
                    <a:p>
                      <a:pPr algn="just">
                        <a:lnSpc>
                          <a:spcPct val="150000"/>
                        </a:lnSpc>
                        <a:spcAft>
                          <a:spcPts val="0"/>
                        </a:spcAft>
                      </a:pPr>
                      <a:r>
                        <a:rPr lang="en-MY" sz="1400" dirty="0">
                          <a:effectLst/>
                          <a:latin typeface="Times New Roman" panose="02020603050405020304" pitchFamily="18" charset="0"/>
                          <a:ea typeface="SimSun" panose="02010600030101010101" pitchFamily="2" charset="-122"/>
                          <a:cs typeface="Times New Roman" panose="02020603050405020304" pitchFamily="18" charset="0"/>
                        </a:rPr>
                        <a:t>4:15pm – 4:25pm</a:t>
                      </a:r>
                    </a:p>
                  </a:txBody>
                  <a:tcPr marL="47167" marR="47167" marT="0" marB="0">
                    <a:solidFill>
                      <a:schemeClr val="accent2"/>
                    </a:solidFill>
                  </a:tcPr>
                </a:tc>
                <a:tc>
                  <a:txBody>
                    <a:bodyPr/>
                    <a:lstStyle/>
                    <a:p>
                      <a:pPr algn="just">
                        <a:lnSpc>
                          <a:spcPct val="150000"/>
                        </a:lnSpc>
                        <a:spcAft>
                          <a:spcPts val="0"/>
                        </a:spcAft>
                      </a:pPr>
                      <a:r>
                        <a:rPr lang="en-US" sz="1400" dirty="0">
                          <a:effectLst/>
                          <a:latin typeface="Aharoni" panose="02010803020104030203" pitchFamily="2" charset="-79"/>
                          <a:ea typeface="SimSun" panose="02010600030101010101" pitchFamily="2" charset="-122"/>
                          <a:cs typeface="Aharoni" panose="02010803020104030203" pitchFamily="2" charset="-79"/>
                        </a:rPr>
                        <a:t>Updates on ICF4.0 by Dr Lai Soon Onn</a:t>
                      </a:r>
                    </a:p>
                    <a:p>
                      <a:pPr algn="just">
                        <a:lnSpc>
                          <a:spcPct val="150000"/>
                        </a:lnSpc>
                        <a:spcAft>
                          <a:spcPts val="0"/>
                        </a:spcAft>
                      </a:pPr>
                      <a:r>
                        <a:rPr lang="en-US" sz="1400" dirty="0">
                          <a:effectLst/>
                          <a:latin typeface="Aharoni" panose="02010803020104030203" pitchFamily="2" charset="-79"/>
                          <a:ea typeface="SimSun" panose="02010600030101010101" pitchFamily="2" charset="-122"/>
                          <a:cs typeface="Aharoni" panose="02010803020104030203" pitchFamily="2" charset="-79"/>
                        </a:rPr>
                        <a:t>Closing remarks by Dr Chen, I-Chi</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3662657070"/>
                  </a:ext>
                </a:extLst>
              </a:tr>
              <a:tr h="254256">
                <a:tc>
                  <a:txBody>
                    <a:bodyPr/>
                    <a:lstStyle/>
                    <a:p>
                      <a:pPr algn="just">
                        <a:lnSpc>
                          <a:spcPct val="150000"/>
                        </a:lnSpc>
                        <a:spcAft>
                          <a:spcPts val="0"/>
                        </a:spcAft>
                      </a:pPr>
                      <a:r>
                        <a:rPr lang="en-US" sz="1400" dirty="0">
                          <a:effectLst/>
                          <a:latin typeface="Times New Roman" panose="02020603050405020304" pitchFamily="18" charset="0"/>
                          <a:cs typeface="Times New Roman" panose="02020603050405020304" pitchFamily="18" charset="0"/>
                        </a:rPr>
                        <a:t>4:25pm – 4:30pm</a:t>
                      </a:r>
                      <a:endParaRPr lang="en-MY"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47167" marR="47167" marT="0" marB="0">
                    <a:solidFill>
                      <a:schemeClr val="accent2"/>
                    </a:solidFill>
                  </a:tcPr>
                </a:tc>
                <a:tc>
                  <a:txBody>
                    <a:bodyPr/>
                    <a:lstStyle/>
                    <a:p>
                      <a:pPr algn="just">
                        <a:lnSpc>
                          <a:spcPct val="150000"/>
                        </a:lnSpc>
                        <a:spcAft>
                          <a:spcPts val="0"/>
                        </a:spcAft>
                      </a:pPr>
                      <a:r>
                        <a:rPr lang="en-US" sz="1400" dirty="0">
                          <a:effectLst/>
                          <a:latin typeface="Aharoni" panose="02010803020104030203" pitchFamily="2" charset="-79"/>
                          <a:cs typeface="Aharoni" panose="02010803020104030203" pitchFamily="2" charset="-79"/>
                        </a:rPr>
                        <a:t>Virtual Group Photo</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1249212882"/>
                  </a:ext>
                </a:extLst>
              </a:tr>
              <a:tr h="254256">
                <a:tc>
                  <a:txBody>
                    <a:bodyPr/>
                    <a:lstStyle/>
                    <a:p>
                      <a:pPr algn="just">
                        <a:lnSpc>
                          <a:spcPct val="150000"/>
                        </a:lnSpc>
                        <a:spcAft>
                          <a:spcPts val="0"/>
                        </a:spcAft>
                      </a:pPr>
                      <a:r>
                        <a:rPr lang="en-US" sz="1400" dirty="0">
                          <a:effectLst/>
                          <a:latin typeface="Times New Roman" panose="02020603050405020304" pitchFamily="18" charset="0"/>
                          <a:cs typeface="Times New Roman" panose="02020603050405020304" pitchFamily="18" charset="0"/>
                        </a:rPr>
                        <a:t>4:30pm</a:t>
                      </a:r>
                      <a:endParaRPr lang="en-MY"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47167" marR="47167" marT="0" marB="0">
                    <a:solidFill>
                      <a:schemeClr val="accent2"/>
                    </a:solidFill>
                  </a:tcPr>
                </a:tc>
                <a:tc>
                  <a:txBody>
                    <a:bodyPr/>
                    <a:lstStyle/>
                    <a:p>
                      <a:pPr algn="just">
                        <a:lnSpc>
                          <a:spcPct val="150000"/>
                        </a:lnSpc>
                        <a:spcAft>
                          <a:spcPts val="0"/>
                        </a:spcAft>
                      </a:pPr>
                      <a:r>
                        <a:rPr lang="en-US" sz="1400" dirty="0">
                          <a:effectLst/>
                          <a:latin typeface="Aharoni" panose="02010803020104030203" pitchFamily="2" charset="-79"/>
                          <a:cs typeface="Aharoni" panose="02010803020104030203" pitchFamily="2" charset="-79"/>
                        </a:rPr>
                        <a:t>End of the Forum</a:t>
                      </a:r>
                      <a:endParaRPr lang="en-MY" sz="1400" dirty="0">
                        <a:effectLst/>
                        <a:latin typeface="Aharoni" panose="02010803020104030203" pitchFamily="2" charset="-79"/>
                        <a:ea typeface="SimSun" panose="02010600030101010101" pitchFamily="2" charset="-122"/>
                        <a:cs typeface="Aharoni" panose="02010803020104030203" pitchFamily="2" charset="-79"/>
                      </a:endParaRPr>
                    </a:p>
                  </a:txBody>
                  <a:tcPr marL="47167" marR="47167" marT="0" marB="0">
                    <a:solidFill>
                      <a:schemeClr val="accent2">
                        <a:lumMod val="20000"/>
                        <a:lumOff val="80000"/>
                      </a:schemeClr>
                    </a:solidFill>
                  </a:tcPr>
                </a:tc>
                <a:extLst>
                  <a:ext uri="{0D108BD9-81ED-4DB2-BD59-A6C34878D82A}">
                    <a16:rowId xmlns:a16="http://schemas.microsoft.com/office/drawing/2014/main" val="1914129166"/>
                  </a:ext>
                </a:extLst>
              </a:tr>
            </a:tbl>
          </a:graphicData>
        </a:graphic>
      </p:graphicFrame>
    </p:spTree>
    <p:extLst>
      <p:ext uri="{BB962C8B-B14F-4D97-AF65-F5344CB8AC3E}">
        <p14:creationId xmlns:p14="http://schemas.microsoft.com/office/powerpoint/2010/main" val="4071549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43">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2EA63DA-EC62-48FE-8CBC-82E0F79E1011}"/>
              </a:ext>
            </a:extLst>
          </p:cNvPr>
          <p:cNvSpPr txBox="1"/>
          <p:nvPr/>
        </p:nvSpPr>
        <p:spPr>
          <a:xfrm>
            <a:off x="987688" y="3071183"/>
            <a:ext cx="10601479" cy="2590027"/>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5400" kern="1200" dirty="0">
                <a:solidFill>
                  <a:schemeClr val="tx1"/>
                </a:solidFill>
                <a:latin typeface="Arial Black" panose="020B0A04020102020204" pitchFamily="34" charset="0"/>
                <a:ea typeface="+mj-ea"/>
                <a:cs typeface="+mj-cs"/>
              </a:rPr>
              <a:t>P</a:t>
            </a:r>
            <a:r>
              <a:rPr lang="en-US" sz="5400" b="0" i="0" kern="1200" dirty="0">
                <a:solidFill>
                  <a:schemeClr val="tx1"/>
                </a:solidFill>
                <a:effectLst/>
                <a:latin typeface="Arial Black" panose="020B0A04020102020204" pitchFamily="34" charset="0"/>
                <a:ea typeface="+mj-ea"/>
                <a:cs typeface="+mj-cs"/>
              </a:rPr>
              <a:t>reliminary </a:t>
            </a:r>
            <a:r>
              <a:rPr lang="en-US" sz="5400" kern="1200" dirty="0">
                <a:solidFill>
                  <a:schemeClr val="tx1"/>
                </a:solidFill>
                <a:latin typeface="Arial Black" panose="020B0A04020102020204" pitchFamily="34" charset="0"/>
                <a:ea typeface="+mj-ea"/>
                <a:cs typeface="+mj-cs"/>
              </a:rPr>
              <a:t>P</a:t>
            </a:r>
            <a:r>
              <a:rPr lang="en-US" sz="5400" b="0" i="0" kern="1200" dirty="0">
                <a:solidFill>
                  <a:schemeClr val="tx1"/>
                </a:solidFill>
                <a:effectLst/>
                <a:latin typeface="Arial Black" panose="020B0A04020102020204" pitchFamily="34" charset="0"/>
                <a:ea typeface="+mj-ea"/>
                <a:cs typeface="+mj-cs"/>
              </a:rPr>
              <a:t>roposal </a:t>
            </a:r>
          </a:p>
          <a:p>
            <a:pPr defTabSz="914400">
              <a:lnSpc>
                <a:spcPct val="90000"/>
              </a:lnSpc>
              <a:spcBef>
                <a:spcPct val="0"/>
              </a:spcBef>
              <a:spcAft>
                <a:spcPts val="600"/>
              </a:spcAft>
            </a:pPr>
            <a:r>
              <a:rPr lang="en-US" sz="5400" b="0" i="0" kern="1200" dirty="0">
                <a:solidFill>
                  <a:schemeClr val="tx1"/>
                </a:solidFill>
                <a:effectLst/>
                <a:latin typeface="Arial Black" panose="020B0A04020102020204" pitchFamily="34" charset="0"/>
                <a:ea typeface="+mj-ea"/>
                <a:cs typeface="+mj-cs"/>
              </a:rPr>
              <a:t>Virtual Mobility </a:t>
            </a:r>
            <a:r>
              <a:rPr lang="en-US" sz="5400" b="0" i="0" kern="1200" dirty="0" err="1">
                <a:solidFill>
                  <a:schemeClr val="tx1"/>
                </a:solidFill>
                <a:effectLst/>
                <a:latin typeface="Arial Black" panose="020B0A04020102020204" pitchFamily="34" charset="0"/>
                <a:ea typeface="+mj-ea"/>
                <a:cs typeface="+mj-cs"/>
              </a:rPr>
              <a:t>Programme</a:t>
            </a:r>
            <a:endParaRPr lang="en-US" sz="5400" kern="1200" dirty="0">
              <a:solidFill>
                <a:schemeClr val="tx1"/>
              </a:solidFill>
              <a:latin typeface="Arial Black" panose="020B0A04020102020204" pitchFamily="34" charset="0"/>
              <a:ea typeface="+mj-ea"/>
              <a:cs typeface="+mj-cs"/>
            </a:endParaRPr>
          </a:p>
        </p:txBody>
      </p:sp>
      <p:sp>
        <p:nvSpPr>
          <p:cNvPr id="48" name="Rectangle 47">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7139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5EF48B-2BFE-41BF-82F5-E9D2AA31B368}"/>
              </a:ext>
            </a:extLst>
          </p:cNvPr>
          <p:cNvSpPr txBox="1"/>
          <p:nvPr/>
        </p:nvSpPr>
        <p:spPr>
          <a:xfrm>
            <a:off x="1653363" y="365760"/>
            <a:ext cx="10233837" cy="1188720"/>
          </a:xfrm>
          <a:prstGeom prst="rect">
            <a:avLst/>
          </a:prstGeom>
        </p:spPr>
        <p:txBody>
          <a:bodyPr vert="horz" lIns="91440" tIns="45720" rIns="91440" bIns="45720" rtlCol="0" anchor="ctr">
            <a:normAutofit/>
          </a:bodyPr>
          <a:lstStyle/>
          <a:p>
            <a:pPr defTabSz="914400">
              <a:lnSpc>
                <a:spcPct val="90000"/>
              </a:lnSpc>
              <a:spcBef>
                <a:spcPct val="0"/>
              </a:spcBef>
              <a:spcAft>
                <a:spcPts val="800"/>
              </a:spcAft>
            </a:pPr>
            <a:r>
              <a:rPr lang="en-US" sz="2400" b="1" dirty="0">
                <a:ea typeface="+mj-ea"/>
                <a:cs typeface="+mj-cs"/>
              </a:rPr>
              <a:t>Preliminary Proposal on Virtual </a:t>
            </a:r>
            <a:r>
              <a:rPr lang="en-US" sz="2400" b="1" kern="1200" dirty="0">
                <a:solidFill>
                  <a:schemeClr val="tx1"/>
                </a:solidFill>
                <a:effectLst/>
                <a:ea typeface="+mj-ea"/>
                <a:cs typeface="+mj-cs"/>
              </a:rPr>
              <a:t>Mobility </a:t>
            </a:r>
            <a:r>
              <a:rPr lang="en-US" sz="2400" b="1" kern="1200" dirty="0" err="1">
                <a:solidFill>
                  <a:schemeClr val="tx1"/>
                </a:solidFill>
                <a:effectLst/>
                <a:ea typeface="+mj-ea"/>
                <a:cs typeface="+mj-cs"/>
              </a:rPr>
              <a:t>Programme</a:t>
            </a:r>
            <a:r>
              <a:rPr lang="en-US" sz="2400" b="1" kern="1200" dirty="0">
                <a:solidFill>
                  <a:schemeClr val="tx1"/>
                </a:solidFill>
                <a:effectLst/>
                <a:ea typeface="+mj-ea"/>
                <a:cs typeface="+mj-cs"/>
              </a:rPr>
              <a:t> </a:t>
            </a:r>
          </a:p>
          <a:p>
            <a:pPr defTabSz="914400">
              <a:lnSpc>
                <a:spcPct val="90000"/>
              </a:lnSpc>
              <a:spcBef>
                <a:spcPct val="0"/>
              </a:spcBef>
              <a:spcAft>
                <a:spcPts val="800"/>
              </a:spcAft>
            </a:pPr>
            <a:r>
              <a:rPr lang="en-US" sz="2400" b="1" kern="1200" dirty="0">
                <a:solidFill>
                  <a:schemeClr val="tx1"/>
                </a:solidFill>
                <a:effectLst/>
                <a:ea typeface="+mj-ea"/>
                <a:cs typeface="+mj-cs"/>
              </a:rPr>
              <a:t>Title: The Environment, Social and Governance (ESG) Trends and its Action</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FEB7BB49-8BAF-4B45-9204-2C797DEC935E}"/>
              </a:ext>
            </a:extLst>
          </p:cNvPr>
          <p:cNvSpPr txBox="1"/>
          <p:nvPr/>
        </p:nvSpPr>
        <p:spPr>
          <a:xfrm>
            <a:off x="1231641" y="1920240"/>
            <a:ext cx="10310326" cy="4937760"/>
          </a:xfrm>
          <a:prstGeom prst="rect">
            <a:avLst/>
          </a:prstGeom>
        </p:spPr>
        <p:txBody>
          <a:bodyPr vert="horz" lIns="91440" tIns="45720" rIns="91440" bIns="45720" rtlCol="0" anchor="t">
            <a:normAutofit/>
          </a:bodyPr>
          <a:lstStyle/>
          <a:p>
            <a:pPr defTabSz="914400">
              <a:lnSpc>
                <a:spcPct val="90000"/>
              </a:lnSpc>
              <a:tabLst>
                <a:tab pos="895350" algn="l"/>
              </a:tabLst>
            </a:pPr>
            <a:r>
              <a:rPr lang="en-US" b="1" dirty="0">
                <a:effectLst/>
              </a:rPr>
              <a:t>1.0 	Background</a:t>
            </a:r>
            <a:endParaRPr lang="en-US" dirty="0">
              <a:effectLst/>
            </a:endParaRPr>
          </a:p>
          <a:p>
            <a:pPr marL="895350" indent="-666750" defTabSz="914400">
              <a:lnSpc>
                <a:spcPct val="90000"/>
              </a:lnSpc>
            </a:pPr>
            <a:r>
              <a:rPr lang="en-US" dirty="0">
                <a:effectLst/>
              </a:rPr>
              <a:t>	This virtual mobility </a:t>
            </a:r>
            <a:r>
              <a:rPr lang="en-US" dirty="0" err="1">
                <a:effectLst/>
              </a:rPr>
              <a:t>programme</a:t>
            </a:r>
            <a:r>
              <a:rPr lang="en-US" dirty="0">
                <a:effectLst/>
              </a:rPr>
              <a:t> is mainly focused on the understanding </a:t>
            </a:r>
            <a:r>
              <a:rPr lang="en-MY" dirty="0">
                <a:effectLst/>
              </a:rPr>
              <a:t>the</a:t>
            </a:r>
            <a:r>
              <a:rPr lang="zh-CN" altLang="en-US" dirty="0">
                <a:effectLst/>
              </a:rPr>
              <a:t>   </a:t>
            </a:r>
            <a:r>
              <a:rPr lang="en-MY" altLang="zh-CN" dirty="0">
                <a:effectLst/>
              </a:rPr>
              <a:t>fundamental,</a:t>
            </a:r>
            <a:r>
              <a:rPr lang="zh-CN" altLang="en-US" dirty="0">
                <a:effectLst/>
              </a:rPr>
              <a:t> </a:t>
            </a:r>
            <a:r>
              <a:rPr lang="en-MY" altLang="zh-CN" dirty="0">
                <a:effectLst/>
              </a:rPr>
              <a:t>significance and practices </a:t>
            </a:r>
            <a:r>
              <a:rPr lang="en-US" dirty="0">
                <a:effectLst/>
              </a:rPr>
              <a:t>of the </a:t>
            </a:r>
            <a:r>
              <a:rPr lang="en-US" b="1" dirty="0">
                <a:effectLst/>
              </a:rPr>
              <a:t>Environment, Social and Governance (ESG)</a:t>
            </a:r>
            <a:r>
              <a:rPr lang="en-US" dirty="0">
                <a:effectLst/>
              </a:rPr>
              <a:t>.</a:t>
            </a:r>
          </a:p>
          <a:p>
            <a:pPr marL="457200" indent="-228600" defTabSz="914400">
              <a:lnSpc>
                <a:spcPct val="90000"/>
              </a:lnSpc>
              <a:buFont typeface="Arial" panose="020B0604020202020204" pitchFamily="34" charset="0"/>
              <a:buChar char="•"/>
            </a:pPr>
            <a:endParaRPr lang="en-US" dirty="0">
              <a:effectLst/>
            </a:endParaRPr>
          </a:p>
          <a:p>
            <a:pPr marL="228600" defTabSz="914400">
              <a:lnSpc>
                <a:spcPct val="90000"/>
              </a:lnSpc>
            </a:pPr>
            <a:r>
              <a:rPr lang="en-MY" b="1" dirty="0"/>
              <a:t>	</a:t>
            </a:r>
            <a:r>
              <a:rPr lang="en-US" b="1" dirty="0">
                <a:effectLst/>
              </a:rPr>
              <a:t>At the end of the </a:t>
            </a:r>
            <a:r>
              <a:rPr lang="en-US" b="1" dirty="0" err="1">
                <a:effectLst/>
              </a:rPr>
              <a:t>programme</a:t>
            </a:r>
            <a:r>
              <a:rPr lang="en-US" b="1" dirty="0">
                <a:effectLst/>
              </a:rPr>
              <a:t>, the participants will be able to:</a:t>
            </a:r>
          </a:p>
          <a:p>
            <a:pPr marL="1176338" lvl="1" indent="-228600" defTabSz="914400">
              <a:lnSpc>
                <a:spcPct val="90000"/>
              </a:lnSpc>
              <a:buFont typeface="Arial" panose="020B0604020202020204" pitchFamily="34" charset="0"/>
              <a:buChar char="•"/>
            </a:pPr>
            <a:r>
              <a:rPr lang="en-US" dirty="0">
                <a:effectLst/>
              </a:rPr>
              <a:t>Understand the fundamental of ESG.</a:t>
            </a:r>
          </a:p>
          <a:p>
            <a:pPr marL="1176338" lvl="1" indent="-228600" defTabSz="914400">
              <a:lnSpc>
                <a:spcPct val="90000"/>
              </a:lnSpc>
              <a:buFont typeface="Arial" panose="020B0604020202020204" pitchFamily="34" charset="0"/>
              <a:buChar char="•"/>
            </a:pPr>
            <a:r>
              <a:rPr lang="en-US" dirty="0">
                <a:effectLst/>
              </a:rPr>
              <a:t>The significance of ESG in a Business Entity/organization.</a:t>
            </a:r>
          </a:p>
          <a:p>
            <a:pPr marL="1176338" lvl="1" indent="-228600" defTabSz="914400">
              <a:lnSpc>
                <a:spcPct val="90000"/>
              </a:lnSpc>
              <a:buFont typeface="Arial" panose="020B0604020202020204" pitchFamily="34" charset="0"/>
              <a:buChar char="•"/>
            </a:pPr>
            <a:r>
              <a:rPr lang="en-US" dirty="0">
                <a:effectLst/>
              </a:rPr>
              <a:t>The difference between SDGs and ESG.</a:t>
            </a:r>
          </a:p>
          <a:p>
            <a:pPr marL="1176338" lvl="1" indent="-228600" defTabSz="914400">
              <a:lnSpc>
                <a:spcPct val="90000"/>
              </a:lnSpc>
              <a:buFont typeface="Arial" panose="020B0604020202020204" pitchFamily="34" charset="0"/>
              <a:buChar char="•"/>
            </a:pPr>
            <a:r>
              <a:rPr lang="en-US" dirty="0">
                <a:effectLst/>
              </a:rPr>
              <a:t>The sustainable practices and its applications. </a:t>
            </a:r>
          </a:p>
          <a:p>
            <a:pPr defTabSz="914400">
              <a:lnSpc>
                <a:spcPct val="90000"/>
              </a:lnSpc>
            </a:pPr>
            <a:endParaRPr lang="en-US" dirty="0">
              <a:effectLst/>
            </a:endParaRPr>
          </a:p>
          <a:p>
            <a:pPr marL="228600" defTabSz="914400">
              <a:lnSpc>
                <a:spcPct val="90000"/>
              </a:lnSpc>
              <a:tabLst>
                <a:tab pos="895350" algn="l"/>
              </a:tabLst>
            </a:pPr>
            <a:r>
              <a:rPr lang="en-US" dirty="0">
                <a:effectLst/>
              </a:rPr>
              <a:t>	</a:t>
            </a:r>
            <a:r>
              <a:rPr lang="en-US" b="1" dirty="0">
                <a:effectLst/>
              </a:rPr>
              <a:t>Group Activity:</a:t>
            </a:r>
          </a:p>
          <a:p>
            <a:pPr marL="895350" indent="-666750" algn="just" defTabSz="914400">
              <a:lnSpc>
                <a:spcPct val="90000"/>
              </a:lnSpc>
              <a:tabLst>
                <a:tab pos="895350" algn="l"/>
              </a:tabLst>
            </a:pPr>
            <a:r>
              <a:rPr lang="en-US" dirty="0">
                <a:effectLst/>
              </a:rPr>
              <a:t>	The participants will be working in a team to conduct a case study to identify 1 (one) local company/business entity which practices ESG. The participants will need to identify and present the ESG 	practices/approaches taken by the chosen company/business entity, as well as the challenges they face.</a:t>
            </a:r>
          </a:p>
          <a:p>
            <a:pPr marL="228600" defTabSz="914400">
              <a:lnSpc>
                <a:spcPct val="90000"/>
              </a:lnSpc>
            </a:pPr>
            <a:endParaRPr lang="en-US" dirty="0">
              <a:effectLst/>
            </a:endParaRPr>
          </a:p>
          <a:p>
            <a:pPr marL="895350" algn="just" defTabSz="914400">
              <a:lnSpc>
                <a:spcPct val="90000"/>
              </a:lnSpc>
            </a:pPr>
            <a:r>
              <a:rPr lang="en-US" dirty="0">
                <a:effectLst/>
              </a:rPr>
              <a:t>	Assessment will be judged by 1 (one) academic representative from each participating university 	and 1 (one) representative from the industry/corporate which practices ESG (optional).</a:t>
            </a:r>
          </a:p>
          <a:p>
            <a:pPr marL="228600" defTabSz="914400">
              <a:lnSpc>
                <a:spcPct val="90000"/>
              </a:lnSpc>
              <a:spcAft>
                <a:spcPts val="800"/>
              </a:spcAft>
            </a:pPr>
            <a:endParaRPr lang="en-US" sz="1500" dirty="0">
              <a:effectLst/>
            </a:endParaRPr>
          </a:p>
        </p:txBody>
      </p:sp>
    </p:spTree>
    <p:extLst>
      <p:ext uri="{BB962C8B-B14F-4D97-AF65-F5344CB8AC3E}">
        <p14:creationId xmlns:p14="http://schemas.microsoft.com/office/powerpoint/2010/main" val="2657229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55F98C7-FE33-44B4-9B41-D6D687B0F050}"/>
              </a:ext>
            </a:extLst>
          </p:cNvPr>
          <p:cNvSpPr txBox="1"/>
          <p:nvPr/>
        </p:nvSpPr>
        <p:spPr>
          <a:xfrm>
            <a:off x="13902" y="807600"/>
            <a:ext cx="10905066" cy="4393982"/>
          </a:xfrm>
          <a:prstGeom prst="rect">
            <a:avLst/>
          </a:prstGeom>
        </p:spPr>
        <p:txBody>
          <a:bodyPr vert="horz" lIns="91440" tIns="45720" rIns="91440" bIns="45720" rtlCol="0">
            <a:normAutofit/>
          </a:bodyPr>
          <a:lstStyle/>
          <a:p>
            <a:pPr defTabSz="914400">
              <a:lnSpc>
                <a:spcPct val="90000"/>
              </a:lnSpc>
              <a:spcAft>
                <a:spcPts val="600"/>
              </a:spcAft>
            </a:pPr>
            <a:r>
              <a:rPr lang="en-US" sz="2000" b="1" dirty="0">
                <a:effectLst/>
              </a:rPr>
              <a:t>	2.0	Target Participants (5 to 10 participants per university)</a:t>
            </a:r>
            <a:endParaRPr lang="en-US" sz="2000" dirty="0">
              <a:effectLst/>
            </a:endParaRPr>
          </a:p>
          <a:p>
            <a:pPr marL="1790700" lvl="0" indent="11113" defTabSz="914400">
              <a:lnSpc>
                <a:spcPct val="90000"/>
              </a:lnSpc>
              <a:spcAft>
                <a:spcPts val="600"/>
              </a:spcAft>
              <a:buFont typeface="Wingdings" panose="05000000000000000000" pitchFamily="2" charset="2"/>
              <a:buChar char="§"/>
            </a:pPr>
            <a:r>
              <a:rPr lang="en-US" sz="2000" dirty="0"/>
              <a:t> </a:t>
            </a:r>
            <a:r>
              <a:rPr lang="en-US" sz="2000" dirty="0">
                <a:effectLst/>
              </a:rPr>
              <a:t>Undergraduate students in any discipline.</a:t>
            </a:r>
          </a:p>
          <a:p>
            <a:pPr marL="1790700" lvl="0" indent="11113" defTabSz="914400">
              <a:lnSpc>
                <a:spcPct val="90000"/>
              </a:lnSpc>
              <a:spcAft>
                <a:spcPts val="600"/>
              </a:spcAft>
              <a:buFont typeface="Wingdings" panose="05000000000000000000" pitchFamily="2" charset="2"/>
              <a:buChar char="§"/>
            </a:pPr>
            <a:r>
              <a:rPr lang="en-US" sz="2000" dirty="0">
                <a:effectLst/>
              </a:rPr>
              <a:t> Each participating university to send a minimum of </a:t>
            </a:r>
          </a:p>
          <a:p>
            <a:pPr marL="1790700" lvl="0" defTabSz="914400">
              <a:lnSpc>
                <a:spcPct val="90000"/>
              </a:lnSpc>
              <a:spcAft>
                <a:spcPts val="600"/>
              </a:spcAft>
            </a:pPr>
            <a:r>
              <a:rPr lang="en-US" sz="2000" dirty="0"/>
              <a:t>  </a:t>
            </a:r>
            <a:r>
              <a:rPr lang="en-US" sz="2000" dirty="0">
                <a:effectLst/>
              </a:rPr>
              <a:t> 1 team (5 person) and a maximum of 2 teams (10 students).</a:t>
            </a:r>
          </a:p>
          <a:p>
            <a:pPr marL="221615" indent="-228600" defTabSz="914400">
              <a:lnSpc>
                <a:spcPct val="90000"/>
              </a:lnSpc>
              <a:spcAft>
                <a:spcPts val="600"/>
              </a:spcAft>
              <a:buFont typeface="Arial" panose="020B0604020202020204" pitchFamily="34" charset="0"/>
              <a:buChar char="•"/>
            </a:pPr>
            <a:endParaRPr lang="en-US" sz="2000" dirty="0">
              <a:effectLst/>
            </a:endParaRPr>
          </a:p>
          <a:p>
            <a:pPr lvl="0" defTabSz="914400">
              <a:lnSpc>
                <a:spcPct val="90000"/>
              </a:lnSpc>
              <a:spcAft>
                <a:spcPts val="600"/>
              </a:spcAft>
            </a:pPr>
            <a:r>
              <a:rPr lang="en-US" sz="2000" b="1" u="none" strike="noStrike" dirty="0">
                <a:effectLst/>
              </a:rPr>
              <a:t>	3.0 	Fee</a:t>
            </a:r>
            <a:endParaRPr lang="en-US" sz="2000" b="1" dirty="0"/>
          </a:p>
          <a:p>
            <a:pPr lvl="0" defTabSz="914400">
              <a:lnSpc>
                <a:spcPct val="90000"/>
              </a:lnSpc>
              <a:spcAft>
                <a:spcPts val="600"/>
              </a:spcAft>
            </a:pPr>
            <a:r>
              <a:rPr lang="en-US" sz="2000" b="1" dirty="0">
                <a:effectLst/>
              </a:rPr>
              <a:t>  		</a:t>
            </a:r>
            <a:r>
              <a:rPr lang="en-US" sz="2000" dirty="0">
                <a:effectLst/>
              </a:rPr>
              <a:t>Free of charge</a:t>
            </a:r>
          </a:p>
          <a:p>
            <a:pPr defTabSz="914400">
              <a:lnSpc>
                <a:spcPct val="90000"/>
              </a:lnSpc>
              <a:spcAft>
                <a:spcPts val="600"/>
              </a:spcAft>
            </a:pPr>
            <a:r>
              <a:rPr lang="en-US" sz="2000" dirty="0">
                <a:effectLst/>
              </a:rPr>
              <a:t> </a:t>
            </a:r>
          </a:p>
          <a:p>
            <a:pPr defTabSz="914400">
              <a:lnSpc>
                <a:spcPct val="90000"/>
              </a:lnSpc>
              <a:spcAft>
                <a:spcPts val="600"/>
              </a:spcAft>
            </a:pPr>
            <a:r>
              <a:rPr lang="en-US" sz="2000" b="1" dirty="0">
                <a:effectLst/>
              </a:rPr>
              <a:t>	4.0	Certification / Awards</a:t>
            </a:r>
            <a:endParaRPr lang="en-US" sz="2000" dirty="0">
              <a:effectLst/>
            </a:endParaRPr>
          </a:p>
          <a:p>
            <a:pPr defTabSz="914400">
              <a:lnSpc>
                <a:spcPct val="90000"/>
              </a:lnSpc>
              <a:spcAft>
                <a:spcPts val="600"/>
              </a:spcAft>
            </a:pPr>
            <a:r>
              <a:rPr lang="en-US" sz="2000" dirty="0">
                <a:effectLst/>
              </a:rPr>
              <a:t>		An e-certificate of attendance will be given to all participants who complete at least 		80% attendance of the </a:t>
            </a:r>
            <a:r>
              <a:rPr lang="en-US" sz="2000" dirty="0" err="1">
                <a:effectLst/>
              </a:rPr>
              <a:t>programme</a:t>
            </a:r>
            <a:r>
              <a:rPr lang="en-US" sz="2000" dirty="0">
                <a:effectLst/>
              </a:rPr>
              <a:t> and participate in group presentation.</a:t>
            </a:r>
          </a:p>
          <a:p>
            <a:pPr marL="221615" indent="-228600" defTabSz="914400">
              <a:lnSpc>
                <a:spcPct val="90000"/>
              </a:lnSpc>
              <a:spcAft>
                <a:spcPts val="600"/>
              </a:spcAft>
              <a:buFont typeface="Arial" panose="020B0604020202020204" pitchFamily="34" charset="0"/>
              <a:buChar char="•"/>
            </a:pPr>
            <a:endParaRPr lang="en-US" sz="2000" dirty="0">
              <a:effectLst/>
            </a:endParaRPr>
          </a:p>
          <a:p>
            <a:pPr indent="-228600" defTabSz="914400">
              <a:lnSpc>
                <a:spcPct val="90000"/>
              </a:lnSpc>
              <a:spcAft>
                <a:spcPts val="600"/>
              </a:spcAft>
              <a:buFont typeface="Arial" panose="020B0604020202020204" pitchFamily="34" charset="0"/>
              <a:buChar char="•"/>
            </a:pPr>
            <a:endParaRPr lang="en-US" sz="2000" dirty="0"/>
          </a:p>
        </p:txBody>
      </p:sp>
      <p:sp>
        <p:nvSpPr>
          <p:cNvPr id="18" name="Rectangle 1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ectangle 2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Icon&#10;&#10;Description automatically generated">
            <a:extLst>
              <a:ext uri="{FF2B5EF4-FFF2-40B4-BE49-F238E27FC236}">
                <a16:creationId xmlns:a16="http://schemas.microsoft.com/office/drawing/2014/main" id="{F46B3B29-7BB3-495D-9263-0272B3F95D9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11973" y="172444"/>
            <a:ext cx="3866125" cy="3419373"/>
          </a:xfrm>
          <a:prstGeom prst="rect">
            <a:avLst/>
          </a:prstGeom>
        </p:spPr>
      </p:pic>
    </p:spTree>
    <p:extLst>
      <p:ext uri="{BB962C8B-B14F-4D97-AF65-F5344CB8AC3E}">
        <p14:creationId xmlns:p14="http://schemas.microsoft.com/office/powerpoint/2010/main" val="2250620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FB9E02-0763-4D08-9089-90F8F6F75E17}"/>
              </a:ext>
            </a:extLst>
          </p:cNvPr>
          <p:cNvSpPr txBox="1"/>
          <p:nvPr/>
        </p:nvSpPr>
        <p:spPr>
          <a:xfrm>
            <a:off x="1614197" y="180916"/>
            <a:ext cx="6522098" cy="1566198"/>
          </a:xfrm>
          <a:prstGeom prst="rect">
            <a:avLst/>
          </a:prstGeom>
          <a:noFill/>
        </p:spPr>
        <p:txBody>
          <a:bodyPr wrap="square" rtlCol="0">
            <a:spAutoFit/>
          </a:bodyPr>
          <a:lstStyle/>
          <a:p>
            <a:pPr>
              <a:lnSpc>
                <a:spcPct val="107000"/>
              </a:lnSpc>
              <a:spcAft>
                <a:spcPts val="800"/>
              </a:spcAft>
            </a:pPr>
            <a:r>
              <a:rPr lang="en-US" sz="1800" b="1" dirty="0">
                <a:effectLst/>
                <a:latin typeface="Times New Roman" panose="02020603050405020304" pitchFamily="18" charset="0"/>
                <a:ea typeface="SimSun" panose="02010600030101010101" pitchFamily="2" charset="-122"/>
                <a:cs typeface="Times New Roman" panose="02020603050405020304" pitchFamily="18" charset="0"/>
              </a:rPr>
              <a:t>5.0 	Tentative Schedule and Platform</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indent="457200">
              <a:lnSpc>
                <a:spcPct val="107000"/>
              </a:lnSpc>
              <a:spcAft>
                <a:spcPts val="800"/>
              </a:spcAft>
            </a:pP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Duration: 4 days </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a:lnSpc>
                <a:spcPct val="107000"/>
              </a:lnSpc>
              <a:spcAft>
                <a:spcPts val="800"/>
              </a:spcAft>
            </a:pP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	Platform: Virtual platform (Zoom)</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endParaRPr lang="en-MY" dirty="0"/>
          </a:p>
        </p:txBody>
      </p:sp>
      <p:graphicFrame>
        <p:nvGraphicFramePr>
          <p:cNvPr id="3" name="Table 2">
            <a:extLst>
              <a:ext uri="{FF2B5EF4-FFF2-40B4-BE49-F238E27FC236}">
                <a16:creationId xmlns:a16="http://schemas.microsoft.com/office/drawing/2014/main" id="{E2FE2C4A-C75E-47F0-97D1-AE04D9217E78}"/>
              </a:ext>
            </a:extLst>
          </p:cNvPr>
          <p:cNvGraphicFramePr>
            <a:graphicFrameLocks noGrp="1"/>
          </p:cNvGraphicFramePr>
          <p:nvPr>
            <p:extLst>
              <p:ext uri="{D42A27DB-BD31-4B8C-83A1-F6EECF244321}">
                <p14:modId xmlns:p14="http://schemas.microsoft.com/office/powerpoint/2010/main" val="3548979563"/>
              </p:ext>
            </p:extLst>
          </p:nvPr>
        </p:nvGraphicFramePr>
        <p:xfrm>
          <a:off x="2202025" y="1467195"/>
          <a:ext cx="8197095" cy="4858229"/>
        </p:xfrm>
        <a:graphic>
          <a:graphicData uri="http://schemas.openxmlformats.org/drawingml/2006/table">
            <a:tbl>
              <a:tblPr firstRow="1" firstCol="1" bandRow="1">
                <a:tableStyleId>{5C22544A-7EE6-4342-B048-85BDC9FD1C3A}</a:tableStyleId>
              </a:tblPr>
              <a:tblGrid>
                <a:gridCol w="1815957">
                  <a:extLst>
                    <a:ext uri="{9D8B030D-6E8A-4147-A177-3AD203B41FA5}">
                      <a16:colId xmlns:a16="http://schemas.microsoft.com/office/drawing/2014/main" val="2388354907"/>
                    </a:ext>
                  </a:extLst>
                </a:gridCol>
                <a:gridCol w="1388108">
                  <a:extLst>
                    <a:ext uri="{9D8B030D-6E8A-4147-A177-3AD203B41FA5}">
                      <a16:colId xmlns:a16="http://schemas.microsoft.com/office/drawing/2014/main" val="583345447"/>
                    </a:ext>
                  </a:extLst>
                </a:gridCol>
                <a:gridCol w="210938">
                  <a:extLst>
                    <a:ext uri="{9D8B030D-6E8A-4147-A177-3AD203B41FA5}">
                      <a16:colId xmlns:a16="http://schemas.microsoft.com/office/drawing/2014/main" val="2520391165"/>
                    </a:ext>
                  </a:extLst>
                </a:gridCol>
                <a:gridCol w="1453406">
                  <a:extLst>
                    <a:ext uri="{9D8B030D-6E8A-4147-A177-3AD203B41FA5}">
                      <a16:colId xmlns:a16="http://schemas.microsoft.com/office/drawing/2014/main" val="508439384"/>
                    </a:ext>
                  </a:extLst>
                </a:gridCol>
                <a:gridCol w="1659827">
                  <a:extLst>
                    <a:ext uri="{9D8B030D-6E8A-4147-A177-3AD203B41FA5}">
                      <a16:colId xmlns:a16="http://schemas.microsoft.com/office/drawing/2014/main" val="2403071165"/>
                    </a:ext>
                  </a:extLst>
                </a:gridCol>
                <a:gridCol w="1668859">
                  <a:extLst>
                    <a:ext uri="{9D8B030D-6E8A-4147-A177-3AD203B41FA5}">
                      <a16:colId xmlns:a16="http://schemas.microsoft.com/office/drawing/2014/main" val="438458815"/>
                    </a:ext>
                  </a:extLst>
                </a:gridCol>
              </a:tblGrid>
              <a:tr h="247300">
                <a:tc>
                  <a:txBody>
                    <a:bodyPr/>
                    <a:lstStyle/>
                    <a:p>
                      <a:pPr algn="ctr">
                        <a:lnSpc>
                          <a:spcPct val="107000"/>
                        </a:lnSpc>
                        <a:spcAft>
                          <a:spcPts val="800"/>
                        </a:spcAft>
                      </a:pPr>
                      <a:r>
                        <a:rPr lang="en-US" sz="1600">
                          <a:effectLst/>
                        </a:rPr>
                        <a:t>Time/Date</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gridSpan="2">
                  <a:txBody>
                    <a:bodyPr/>
                    <a:lstStyle/>
                    <a:p>
                      <a:pPr algn="ctr">
                        <a:lnSpc>
                          <a:spcPct val="107000"/>
                        </a:lnSpc>
                        <a:spcAft>
                          <a:spcPts val="800"/>
                        </a:spcAft>
                      </a:pPr>
                      <a:r>
                        <a:rPr lang="en-US" sz="1600">
                          <a:effectLst/>
                        </a:rPr>
                        <a:t>Day 1</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hMerge="1">
                  <a:txBody>
                    <a:bodyPr/>
                    <a:lstStyle/>
                    <a:p>
                      <a:pPr algn="ctr">
                        <a:lnSpc>
                          <a:spcPct val="107000"/>
                        </a:lnSpc>
                        <a:spcAft>
                          <a:spcPts val="800"/>
                        </a:spcAft>
                      </a:pPr>
                      <a:r>
                        <a:rPr lang="en-US" sz="1600">
                          <a:effectLst/>
                        </a:rPr>
                        <a:t>Day 2</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Day 2</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Day 3</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Day 4</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253616207"/>
                  </a:ext>
                </a:extLst>
              </a:tr>
              <a:tr h="506128">
                <a:tc>
                  <a:txBody>
                    <a:bodyPr/>
                    <a:lstStyle/>
                    <a:p>
                      <a:pPr algn="ctr">
                        <a:lnSpc>
                          <a:spcPct val="107000"/>
                        </a:lnSpc>
                        <a:spcAft>
                          <a:spcPts val="800"/>
                        </a:spcAft>
                      </a:pPr>
                      <a:r>
                        <a:rPr lang="en-US" sz="1600" dirty="0">
                          <a:effectLst/>
                        </a:rPr>
                        <a:t>9.30am – 10.00am</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gridSpan="2">
                  <a:txBody>
                    <a:bodyPr/>
                    <a:lstStyle/>
                    <a:p>
                      <a:pPr algn="ctr">
                        <a:lnSpc>
                          <a:spcPct val="107000"/>
                        </a:lnSpc>
                        <a:spcAft>
                          <a:spcPts val="800"/>
                        </a:spcAft>
                      </a:pPr>
                      <a:r>
                        <a:rPr lang="en-US" sz="1600">
                          <a:effectLst/>
                        </a:rPr>
                        <a:t>Opening Ceremony</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hMerge="1">
                  <a:txBody>
                    <a:bodyPr/>
                    <a:lstStyle/>
                    <a:p>
                      <a:pPr algn="ctr">
                        <a:lnSpc>
                          <a:spcPct val="107000"/>
                        </a:lnSpc>
                        <a:spcAft>
                          <a:spcPts val="800"/>
                        </a:spcAft>
                      </a:pPr>
                      <a:r>
                        <a:rPr lang="en-US" sz="1600">
                          <a:effectLst/>
                        </a:rPr>
                        <a:t> </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 </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 </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 </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611691704"/>
                  </a:ext>
                </a:extLst>
              </a:tr>
              <a:tr h="606912">
                <a:tc>
                  <a:txBody>
                    <a:bodyPr/>
                    <a:lstStyle/>
                    <a:p>
                      <a:pPr algn="ctr">
                        <a:lnSpc>
                          <a:spcPct val="107000"/>
                        </a:lnSpc>
                        <a:spcAft>
                          <a:spcPts val="800"/>
                        </a:spcAft>
                      </a:pPr>
                      <a:r>
                        <a:rPr lang="en-US" sz="1600">
                          <a:effectLst/>
                        </a:rPr>
                        <a:t>10.00am-11.30am</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gridSpan="2">
                  <a:txBody>
                    <a:bodyPr/>
                    <a:lstStyle/>
                    <a:p>
                      <a:pPr algn="ctr">
                        <a:lnSpc>
                          <a:spcPct val="107000"/>
                        </a:lnSpc>
                        <a:spcAft>
                          <a:spcPts val="800"/>
                        </a:spcAft>
                      </a:pPr>
                      <a:r>
                        <a:rPr lang="en-US" sz="1600" dirty="0">
                          <a:effectLst/>
                        </a:rPr>
                        <a:t> Session 1</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hMerge="1">
                  <a:txBody>
                    <a:bodyPr/>
                    <a:lstStyle/>
                    <a:p>
                      <a:pPr algn="ctr">
                        <a:lnSpc>
                          <a:spcPct val="107000"/>
                        </a:lnSpc>
                        <a:spcAft>
                          <a:spcPts val="800"/>
                        </a:spcAft>
                      </a:pPr>
                      <a:r>
                        <a:rPr lang="en-US" sz="1600">
                          <a:effectLst/>
                        </a:rPr>
                        <a:t>Session 3</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Session 3</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algn="ctr">
                        <a:lnSpc>
                          <a:spcPct val="107000"/>
                        </a:lnSpc>
                        <a:spcAft>
                          <a:spcPts val="800"/>
                        </a:spcAft>
                      </a:pPr>
                      <a:r>
                        <a:rPr lang="en-US" sz="1600">
                          <a:effectLst/>
                        </a:rPr>
                        <a:t>Student’s presentation on their finding </a:t>
                      </a:r>
                      <a:endParaRPr lang="en-MY" sz="1600">
                        <a:effectLst/>
                      </a:endParaRPr>
                    </a:p>
                    <a:p>
                      <a:pPr algn="ctr">
                        <a:lnSpc>
                          <a:spcPct val="107000"/>
                        </a:lnSpc>
                        <a:spcAft>
                          <a:spcPts val="800"/>
                        </a:spcAft>
                      </a:pPr>
                      <a:r>
                        <a:rPr lang="en-US" sz="1600">
                          <a:effectLst/>
                        </a:rPr>
                        <a:t>(Draft)</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algn="ctr">
                        <a:lnSpc>
                          <a:spcPct val="107000"/>
                        </a:lnSpc>
                        <a:spcAft>
                          <a:spcPts val="800"/>
                        </a:spcAft>
                      </a:pPr>
                      <a:r>
                        <a:rPr lang="en-US" sz="1600">
                          <a:effectLst/>
                        </a:rPr>
                        <a:t>Student’s presentation (Final)</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4076696503"/>
                  </a:ext>
                </a:extLst>
              </a:tr>
              <a:tr h="517654">
                <a:tc>
                  <a:txBody>
                    <a:bodyPr/>
                    <a:lstStyle/>
                    <a:p>
                      <a:pPr algn="ctr">
                        <a:lnSpc>
                          <a:spcPct val="107000"/>
                        </a:lnSpc>
                        <a:spcAft>
                          <a:spcPts val="800"/>
                        </a:spcAft>
                      </a:pPr>
                      <a:r>
                        <a:rPr lang="en-US" sz="1600">
                          <a:effectLst/>
                        </a:rPr>
                        <a:t>11.30am-12.00pm</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gridSpan="2">
                  <a:txBody>
                    <a:bodyPr/>
                    <a:lstStyle/>
                    <a:p>
                      <a:pPr algn="ctr">
                        <a:lnSpc>
                          <a:spcPct val="107000"/>
                        </a:lnSpc>
                        <a:spcAft>
                          <a:spcPts val="800"/>
                        </a:spcAft>
                      </a:pPr>
                      <a:r>
                        <a:rPr lang="en-US" sz="1600">
                          <a:effectLst/>
                        </a:rPr>
                        <a:t>Student’s discussion</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hMerge="1">
                  <a:txBody>
                    <a:bodyPr/>
                    <a:lstStyle/>
                    <a:p>
                      <a:pPr algn="ctr">
                        <a:lnSpc>
                          <a:spcPct val="107000"/>
                        </a:lnSpc>
                        <a:spcAft>
                          <a:spcPts val="800"/>
                        </a:spcAft>
                      </a:pPr>
                      <a:r>
                        <a:rPr lang="en-US" sz="1600" dirty="0">
                          <a:effectLst/>
                        </a:rPr>
                        <a:t>Student’s discussion</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Student’s discussion</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vMerge="1">
                  <a:txBody>
                    <a:bodyPr/>
                    <a:lstStyle/>
                    <a:p>
                      <a:endParaRPr lang="en-MY"/>
                    </a:p>
                  </a:txBody>
                  <a:tcPr/>
                </a:tc>
                <a:tc vMerge="1">
                  <a:txBody>
                    <a:bodyPr/>
                    <a:lstStyle/>
                    <a:p>
                      <a:endParaRPr lang="en-MY"/>
                    </a:p>
                  </a:txBody>
                  <a:tcPr/>
                </a:tc>
                <a:extLst>
                  <a:ext uri="{0D108BD9-81ED-4DB2-BD59-A6C34878D82A}">
                    <a16:rowId xmlns:a16="http://schemas.microsoft.com/office/drawing/2014/main" val="177554927"/>
                  </a:ext>
                </a:extLst>
              </a:tr>
              <a:tr h="506128">
                <a:tc>
                  <a:txBody>
                    <a:bodyPr/>
                    <a:lstStyle/>
                    <a:p>
                      <a:pPr algn="ctr">
                        <a:lnSpc>
                          <a:spcPct val="107000"/>
                        </a:lnSpc>
                        <a:spcAft>
                          <a:spcPts val="800"/>
                        </a:spcAft>
                      </a:pPr>
                      <a:r>
                        <a:rPr lang="en-US" sz="1600">
                          <a:effectLst/>
                        </a:rPr>
                        <a:t>12.00pm – 1.30pm</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gridSpan="5">
                  <a:txBody>
                    <a:bodyPr/>
                    <a:lstStyle/>
                    <a:p>
                      <a:pPr algn="ctr">
                        <a:lnSpc>
                          <a:spcPct val="107000"/>
                        </a:lnSpc>
                        <a:spcAft>
                          <a:spcPts val="800"/>
                        </a:spcAft>
                      </a:pPr>
                      <a:r>
                        <a:rPr lang="en-US" sz="1600">
                          <a:effectLst/>
                        </a:rPr>
                        <a:t>Lunch break</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hMerge="1">
                  <a:txBody>
                    <a:bodyPr/>
                    <a:lstStyle/>
                    <a:p>
                      <a:endParaRPr lang="en-MY"/>
                    </a:p>
                  </a:txBody>
                  <a:tcPr/>
                </a:tc>
                <a:tc hMerge="1">
                  <a:txBody>
                    <a:bodyPr/>
                    <a:lstStyle/>
                    <a:p>
                      <a:endParaRPr lang="en-MY"/>
                    </a:p>
                  </a:txBody>
                  <a:tcPr/>
                </a:tc>
                <a:tc hMerge="1">
                  <a:txBody>
                    <a:bodyPr/>
                    <a:lstStyle/>
                    <a:p>
                      <a:endParaRPr lang="en-MY"/>
                    </a:p>
                  </a:txBody>
                  <a:tcPr/>
                </a:tc>
                <a:tc hMerge="1">
                  <a:txBody>
                    <a:bodyPr/>
                    <a:lstStyle/>
                    <a:p>
                      <a:endParaRPr lang="en-MY"/>
                    </a:p>
                  </a:txBody>
                  <a:tcPr/>
                </a:tc>
                <a:extLst>
                  <a:ext uri="{0D108BD9-81ED-4DB2-BD59-A6C34878D82A}">
                    <a16:rowId xmlns:a16="http://schemas.microsoft.com/office/drawing/2014/main" val="2659712473"/>
                  </a:ext>
                </a:extLst>
              </a:tr>
              <a:tr h="966523">
                <a:tc>
                  <a:txBody>
                    <a:bodyPr/>
                    <a:lstStyle/>
                    <a:p>
                      <a:pPr algn="ctr">
                        <a:lnSpc>
                          <a:spcPct val="107000"/>
                        </a:lnSpc>
                        <a:spcAft>
                          <a:spcPts val="800"/>
                        </a:spcAft>
                      </a:pPr>
                      <a:r>
                        <a:rPr lang="en-US" sz="1600">
                          <a:effectLst/>
                        </a:rPr>
                        <a:t>1.30pm to 2.30pm</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 </a:t>
                      </a:r>
                      <a:endParaRPr lang="en-MY" sz="1600">
                        <a:effectLst/>
                      </a:endParaRPr>
                    </a:p>
                    <a:p>
                      <a:pPr algn="ctr">
                        <a:lnSpc>
                          <a:spcPct val="107000"/>
                        </a:lnSpc>
                        <a:spcAft>
                          <a:spcPts val="800"/>
                        </a:spcAft>
                      </a:pPr>
                      <a:r>
                        <a:rPr lang="en-US" sz="1600">
                          <a:effectLst/>
                        </a:rPr>
                        <a:t>Session 2</a:t>
                      </a:r>
                      <a:endParaRPr lang="en-MY" sz="1600">
                        <a:effectLst/>
                      </a:endParaRPr>
                    </a:p>
                    <a:p>
                      <a:pPr algn="ctr">
                        <a:lnSpc>
                          <a:spcPct val="107000"/>
                        </a:lnSpc>
                        <a:spcAft>
                          <a:spcPts val="800"/>
                        </a:spcAft>
                      </a:pPr>
                      <a:r>
                        <a:rPr lang="en-US" sz="1600">
                          <a:effectLst/>
                        </a:rPr>
                        <a:t> </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rowSpan="2" gridSpan="2">
                  <a:txBody>
                    <a:bodyPr/>
                    <a:lstStyle/>
                    <a:p>
                      <a:pPr algn="ctr">
                        <a:lnSpc>
                          <a:spcPct val="107000"/>
                        </a:lnSpc>
                        <a:spcAft>
                          <a:spcPts val="800"/>
                        </a:spcAft>
                      </a:pPr>
                      <a:r>
                        <a:rPr lang="en-US" sz="1600">
                          <a:effectLst/>
                        </a:rPr>
                        <a:t>Sharing by industry partner/guest</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rowSpan="2" hMerge="1">
                  <a:txBody>
                    <a:bodyPr/>
                    <a:lstStyle/>
                    <a:p>
                      <a:pPr algn="ctr">
                        <a:lnSpc>
                          <a:spcPct val="107000"/>
                        </a:lnSpc>
                        <a:spcAft>
                          <a:spcPts val="800"/>
                        </a:spcAft>
                      </a:pP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Session 4</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algn="ctr">
                        <a:lnSpc>
                          <a:spcPct val="107000"/>
                        </a:lnSpc>
                        <a:spcAft>
                          <a:spcPts val="800"/>
                        </a:spcAft>
                      </a:pPr>
                      <a:r>
                        <a:rPr lang="en-US" sz="1600">
                          <a:effectLst/>
                        </a:rPr>
                        <a:t>Sharing by industry partner/guest</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726449940"/>
                  </a:ext>
                </a:extLst>
              </a:tr>
              <a:tr h="506128">
                <a:tc>
                  <a:txBody>
                    <a:bodyPr/>
                    <a:lstStyle/>
                    <a:p>
                      <a:pPr algn="ctr">
                        <a:lnSpc>
                          <a:spcPct val="107000"/>
                        </a:lnSpc>
                        <a:spcAft>
                          <a:spcPts val="800"/>
                        </a:spcAft>
                      </a:pPr>
                      <a:r>
                        <a:rPr lang="en-US" sz="1600">
                          <a:effectLst/>
                        </a:rPr>
                        <a:t>2.30pm to 3.00pm</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Student’s discussion</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gridSpan="2" vMerge="1">
                  <a:txBody>
                    <a:bodyPr/>
                    <a:lstStyle/>
                    <a:p>
                      <a:endParaRPr lang="en-MY"/>
                    </a:p>
                  </a:txBody>
                  <a:tcPr/>
                </a:tc>
                <a:tc hMerge="1" vMerge="1">
                  <a:txBody>
                    <a:bodyPr/>
                    <a:lstStyle/>
                    <a:p>
                      <a:endParaRPr lang="en-MY"/>
                    </a:p>
                  </a:txBody>
                  <a:tcPr/>
                </a:tc>
                <a:tc>
                  <a:txBody>
                    <a:bodyPr/>
                    <a:lstStyle/>
                    <a:p>
                      <a:pPr algn="ctr">
                        <a:lnSpc>
                          <a:spcPct val="107000"/>
                        </a:lnSpc>
                        <a:spcAft>
                          <a:spcPts val="800"/>
                        </a:spcAft>
                      </a:pPr>
                      <a:r>
                        <a:rPr lang="en-US" sz="1600">
                          <a:effectLst/>
                        </a:rPr>
                        <a:t>Student’s discussion</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vMerge="1">
                  <a:txBody>
                    <a:bodyPr/>
                    <a:lstStyle/>
                    <a:p>
                      <a:endParaRPr lang="en-MY"/>
                    </a:p>
                  </a:txBody>
                  <a:tcPr/>
                </a:tc>
                <a:extLst>
                  <a:ext uri="{0D108BD9-81ED-4DB2-BD59-A6C34878D82A}">
                    <a16:rowId xmlns:a16="http://schemas.microsoft.com/office/drawing/2014/main" val="1378715706"/>
                  </a:ext>
                </a:extLst>
              </a:tr>
              <a:tr h="966523">
                <a:tc>
                  <a:txBody>
                    <a:bodyPr/>
                    <a:lstStyle/>
                    <a:p>
                      <a:pPr algn="ctr">
                        <a:lnSpc>
                          <a:spcPct val="107000"/>
                        </a:lnSpc>
                        <a:spcAft>
                          <a:spcPts val="800"/>
                        </a:spcAft>
                      </a:pPr>
                      <a:r>
                        <a:rPr lang="en-US" sz="1600">
                          <a:effectLst/>
                        </a:rPr>
                        <a:t>3.00pm</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End of Day 1</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gridSpan="2">
                  <a:txBody>
                    <a:bodyPr/>
                    <a:lstStyle/>
                    <a:p>
                      <a:pPr algn="ctr">
                        <a:lnSpc>
                          <a:spcPct val="107000"/>
                        </a:lnSpc>
                        <a:spcAft>
                          <a:spcPts val="800"/>
                        </a:spcAft>
                      </a:pPr>
                      <a:r>
                        <a:rPr lang="en-US" sz="1600">
                          <a:effectLst/>
                        </a:rPr>
                        <a:t>End of Day 2</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hMerge="1">
                  <a:txBody>
                    <a:bodyPr/>
                    <a:lstStyle/>
                    <a:p>
                      <a:pPr algn="ctr">
                        <a:lnSpc>
                          <a:spcPct val="107000"/>
                        </a:lnSpc>
                        <a:spcAft>
                          <a:spcPts val="800"/>
                        </a:spcAft>
                      </a:pP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a:effectLst/>
                        </a:rPr>
                        <a:t>End of Day 3</a:t>
                      </a:r>
                      <a:endParaRPr lang="en-MY" sz="16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lnSpc>
                          <a:spcPct val="107000"/>
                        </a:lnSpc>
                        <a:spcAft>
                          <a:spcPts val="800"/>
                        </a:spcAft>
                      </a:pPr>
                      <a:r>
                        <a:rPr lang="en-US" sz="1600" dirty="0">
                          <a:effectLst/>
                        </a:rPr>
                        <a:t>Closing Ceremony</a:t>
                      </a:r>
                      <a:endParaRPr lang="en-MY" sz="1600" dirty="0">
                        <a:effectLst/>
                      </a:endParaRPr>
                    </a:p>
                    <a:p>
                      <a:pPr algn="ctr">
                        <a:lnSpc>
                          <a:spcPct val="107000"/>
                        </a:lnSpc>
                        <a:spcAft>
                          <a:spcPts val="800"/>
                        </a:spcAft>
                      </a:pPr>
                      <a:r>
                        <a:rPr lang="en-US" sz="1600" dirty="0">
                          <a:effectLst/>
                        </a:rPr>
                        <a:t>End at 3.30pm</a:t>
                      </a:r>
                      <a:endParaRPr lang="en-MY" sz="1600" dirty="0">
                        <a:effectLst/>
                      </a:endParaRPr>
                    </a:p>
                    <a:p>
                      <a:pPr algn="ctr">
                        <a:lnSpc>
                          <a:spcPct val="107000"/>
                        </a:lnSpc>
                        <a:spcAft>
                          <a:spcPts val="800"/>
                        </a:spcAft>
                      </a:pPr>
                      <a:r>
                        <a:rPr lang="en-US" sz="1600" dirty="0">
                          <a:effectLst/>
                        </a:rPr>
                        <a:t> </a:t>
                      </a:r>
                      <a:endParaRPr lang="en-MY" sz="16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071090483"/>
                  </a:ext>
                </a:extLst>
              </a:tr>
            </a:tbl>
          </a:graphicData>
        </a:graphic>
      </p:graphicFrame>
      <p:sp>
        <p:nvSpPr>
          <p:cNvPr id="4" name="TextBox 3">
            <a:extLst>
              <a:ext uri="{FF2B5EF4-FFF2-40B4-BE49-F238E27FC236}">
                <a16:creationId xmlns:a16="http://schemas.microsoft.com/office/drawing/2014/main" id="{7E1E9E35-9B7A-4A69-89EC-BC4AB0165F9E}"/>
              </a:ext>
            </a:extLst>
          </p:cNvPr>
          <p:cNvSpPr txBox="1"/>
          <p:nvPr/>
        </p:nvSpPr>
        <p:spPr>
          <a:xfrm>
            <a:off x="5575693" y="6410010"/>
            <a:ext cx="1959428" cy="369332"/>
          </a:xfrm>
          <a:prstGeom prst="rect">
            <a:avLst/>
          </a:prstGeom>
          <a:noFill/>
        </p:spPr>
        <p:txBody>
          <a:bodyPr wrap="square" rtlCol="0">
            <a:spAutoFit/>
          </a:bodyPr>
          <a:lstStyle/>
          <a:p>
            <a:pPr algn="ctr"/>
            <a:r>
              <a:rPr lang="en-MY" dirty="0"/>
              <a:t>-END-</a:t>
            </a:r>
          </a:p>
        </p:txBody>
      </p:sp>
    </p:spTree>
    <p:extLst>
      <p:ext uri="{BB962C8B-B14F-4D97-AF65-F5344CB8AC3E}">
        <p14:creationId xmlns:p14="http://schemas.microsoft.com/office/powerpoint/2010/main" val="769729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80B4DA-0308-4597-9BBC-5E3D719EB4AE}"/>
              </a:ext>
            </a:extLst>
          </p:cNvPr>
          <p:cNvSpPr txBox="1"/>
          <p:nvPr/>
        </p:nvSpPr>
        <p:spPr>
          <a:xfrm>
            <a:off x="1211424" y="1082351"/>
            <a:ext cx="9769151" cy="4305281"/>
          </a:xfrm>
          <a:prstGeom prst="rect">
            <a:avLst/>
          </a:prstGeom>
          <a:noFill/>
        </p:spPr>
        <p:txBody>
          <a:bodyPr wrap="square" rtlCol="0">
            <a:spAutoFit/>
          </a:bodyPr>
          <a:lstStyle/>
          <a:p>
            <a:pPr marL="457200">
              <a:lnSpc>
                <a:spcPct val="107000"/>
              </a:lnSpc>
            </a:pPr>
            <a:r>
              <a:rPr lang="en-US" sz="1800" b="1" dirty="0">
                <a:effectLst/>
                <a:latin typeface="Times New Roman" panose="02020603050405020304" pitchFamily="18" charset="0"/>
                <a:ea typeface="SimSun" panose="02010600030101010101" pitchFamily="2" charset="-122"/>
                <a:cs typeface="Times New Roman" panose="02020603050405020304" pitchFamily="18" charset="0"/>
              </a:rPr>
              <a:t>References:</a:t>
            </a:r>
            <a:endParaRPr lang="en-MY" sz="1800" b="1" dirty="0">
              <a:effectLst/>
              <a:latin typeface="Calibri" panose="020F0502020204030204" pitchFamily="34" charset="0"/>
              <a:ea typeface="SimSun" panose="02010600030101010101" pitchFamily="2" charset="-122"/>
              <a:cs typeface="Times New Roman" panose="02020603050405020304" pitchFamily="18" charset="0"/>
            </a:endParaRPr>
          </a:p>
          <a:p>
            <a:pPr marL="457200">
              <a:lnSpc>
                <a:spcPct val="107000"/>
              </a:lnSpc>
            </a:pP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Background</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57200">
              <a:lnSpc>
                <a:spcPct val="107000"/>
              </a:lnSpc>
            </a:pPr>
            <a:r>
              <a:rPr lang="en-US" sz="1800" u="sng" dirty="0">
                <a:solidFill>
                  <a:srgbClr val="0563C1"/>
                </a:solidFill>
                <a:effectLst/>
                <a:latin typeface="Times New Roman" panose="02020603050405020304" pitchFamily="18" charset="0"/>
                <a:ea typeface="SimSun" panose="02010600030101010101" pitchFamily="2" charset="-122"/>
                <a:cs typeface="Times New Roman" panose="02020603050405020304" pitchFamily="18" charset="0"/>
                <a:hlinkClick r:id="rId2"/>
              </a:rPr>
              <a:t>https://en.wikipedia.org/wiki/Environmental,_social_and_corporate_governance#:~:text=The%20term%20ESG%20was%20first,examine%20the%20role%20of%20environmental</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57200">
              <a:lnSpc>
                <a:spcPct val="107000"/>
              </a:lnSpc>
            </a:pP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 </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57200">
              <a:lnSpc>
                <a:spcPct val="107000"/>
              </a:lnSpc>
            </a:pP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Difference of SDGs vs ESG</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57200">
              <a:lnSpc>
                <a:spcPct val="107000"/>
              </a:lnSpc>
            </a:pPr>
            <a:r>
              <a:rPr lang="en-US" sz="1800" u="sng" dirty="0">
                <a:solidFill>
                  <a:srgbClr val="0563C1"/>
                </a:solidFill>
                <a:effectLst/>
                <a:latin typeface="Times New Roman" panose="02020603050405020304" pitchFamily="18" charset="0"/>
                <a:ea typeface="SimSun" panose="02010600030101010101" pitchFamily="2" charset="-122"/>
                <a:cs typeface="Times New Roman" panose="02020603050405020304" pitchFamily="18" charset="0"/>
                <a:hlinkClick r:id="rId3"/>
              </a:rPr>
              <a:t>https://www.esgthereport.com/what-is-sdg-and-esg/#:~:text=SDGs%20are%20global%20goals%20set,their%20environmental%20and%20social%20credentials</a:t>
            </a: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57200">
              <a:lnSpc>
                <a:spcPct val="107000"/>
              </a:lnSpc>
            </a:pPr>
            <a:r>
              <a:rPr lang="en-US" sz="1800" u="sng" dirty="0">
                <a:solidFill>
                  <a:srgbClr val="0563C1"/>
                </a:solidFill>
                <a:effectLst/>
                <a:latin typeface="Times New Roman" panose="02020603050405020304" pitchFamily="18" charset="0"/>
                <a:ea typeface="SimSun" panose="02010600030101010101" pitchFamily="2" charset="-122"/>
                <a:cs typeface="Times New Roman" panose="02020603050405020304" pitchFamily="18" charset="0"/>
                <a:hlinkClick r:id="rId4"/>
              </a:rPr>
              <a:t>https://tokyocentury-news.com/sustainability/differences-sdgs-and-esg/</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57200">
              <a:lnSpc>
                <a:spcPct val="107000"/>
              </a:lnSpc>
            </a:pP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 </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57200"/>
            <a:r>
              <a:rPr lang="en-US" sz="1800" dirty="0">
                <a:effectLst/>
                <a:latin typeface="Times New Roman" panose="02020603050405020304" pitchFamily="18" charset="0"/>
                <a:ea typeface="SimSun" panose="02010600030101010101" pitchFamily="2" charset="-122"/>
                <a:cs typeface="Times New Roman" panose="02020603050405020304" pitchFamily="18" charset="0"/>
              </a:rPr>
              <a:t>List of companies practices ESG (Malaysia)</a:t>
            </a:r>
            <a:endParaRPr lang="en-MY" sz="1800" dirty="0">
              <a:effectLst/>
              <a:latin typeface="Calibri" panose="020F0502020204030204" pitchFamily="34" charset="0"/>
              <a:ea typeface="SimSun" panose="02010600030101010101" pitchFamily="2" charset="-122"/>
              <a:cs typeface="Times New Roman" panose="02020603050405020304" pitchFamily="18" charset="0"/>
            </a:endParaRPr>
          </a:p>
          <a:p>
            <a:pPr marL="447675"/>
            <a:r>
              <a:rPr lang="en-US" sz="1800" u="sng" dirty="0">
                <a:solidFill>
                  <a:srgbClr val="0563C1"/>
                </a:solidFill>
                <a:effectLst/>
                <a:latin typeface="Times New Roman" panose="02020603050405020304" pitchFamily="18" charset="0"/>
                <a:ea typeface="SimSun" panose="02010600030101010101" pitchFamily="2" charset="-122"/>
                <a:cs typeface="Times New Roman" panose="02020603050405020304" pitchFamily="18" charset="0"/>
                <a:hlinkClick r:id="rId5"/>
              </a:rPr>
              <a:t>https://www.bursamalaysia.com/sites/5d809dcf39fba22790cad230/assets/5eff10c639fba275dd54ee75/ESG_Ratings_of_PLCs_assessed_by_FTSE_Russell_and_Index_Constituents_June2020.pdf</a:t>
            </a:r>
            <a:endParaRPr lang="en-MY" dirty="0"/>
          </a:p>
        </p:txBody>
      </p:sp>
    </p:spTree>
    <p:extLst>
      <p:ext uri="{BB962C8B-B14F-4D97-AF65-F5344CB8AC3E}">
        <p14:creationId xmlns:p14="http://schemas.microsoft.com/office/powerpoint/2010/main" val="42450075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DAD86CA-8235-409B-982B-5E7A033E2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F234FBA-3501-47B4-AE0C-AA4AFBC8F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518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B5EF893B-0491-416E-9D33-BADE96007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999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ogo&#10;&#10;Description automatically generated">
            <a:extLst>
              <a:ext uri="{FF2B5EF4-FFF2-40B4-BE49-F238E27FC236}">
                <a16:creationId xmlns:a16="http://schemas.microsoft.com/office/drawing/2014/main" id="{F3B879E5-2A89-426D-B349-AF91825E93C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6354" r="17338" b="-1"/>
          <a:stretch/>
        </p:blipFill>
        <p:spPr>
          <a:xfrm>
            <a:off x="1084006" y="739302"/>
            <a:ext cx="9387348" cy="4459584"/>
          </a:xfrm>
          <a:prstGeom prst="rect">
            <a:avLst/>
          </a:prstGeom>
        </p:spPr>
      </p:pic>
      <p:cxnSp>
        <p:nvCxnSpPr>
          <p:cNvPr id="18" name="Straight Connector 17">
            <a:extLst>
              <a:ext uri="{FF2B5EF4-FFF2-40B4-BE49-F238E27FC236}">
                <a16:creationId xmlns:a16="http://schemas.microsoft.com/office/drawing/2014/main" id="{469F4FF8-F8B0-4630-BA1B-0D8B324CD5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29769"/>
            <a:ext cx="11000232"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72546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TM02900743[[fn=Organic]]</Template>
  <TotalTime>1754</TotalTime>
  <Words>978</Words>
  <Application>Microsoft Office PowerPoint</Application>
  <PresentationFormat>Widescreen</PresentationFormat>
  <Paragraphs>145</Paragraphs>
  <Slides>11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11</vt:i4>
      </vt:variant>
    </vt:vector>
  </HeadingPairs>
  <TitlesOfParts>
    <vt:vector size="23" baseType="lpstr">
      <vt:lpstr>Aharoni</vt:lpstr>
      <vt:lpstr>Algerian</vt:lpstr>
      <vt:lpstr>Arial</vt:lpstr>
      <vt:lpstr>Arial Black</vt:lpstr>
      <vt:lpstr>Britannic Bold</vt:lpstr>
      <vt:lpstr>Calibri</vt:lpstr>
      <vt:lpstr>Calibri Light</vt:lpstr>
      <vt:lpstr>Elephant</vt:lpstr>
      <vt:lpstr>Georgia Pro Black</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Loi Sien Mun</dc:creator>
  <cp:lastModifiedBy>Loi Sien Mun</cp:lastModifiedBy>
  <cp:revision>54</cp:revision>
  <dcterms:created xsi:type="dcterms:W3CDTF">2022-02-10T06:28:04Z</dcterms:created>
  <dcterms:modified xsi:type="dcterms:W3CDTF">2022-03-07T00:33:49Z</dcterms:modified>
</cp:coreProperties>
</file>