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8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  <p:sldMasterId id="2147483669" r:id="rId2"/>
  </p:sldMasterIdLst>
  <p:notesMasterIdLst>
    <p:notesMasterId r:id="rId34"/>
  </p:notesMasterIdLst>
  <p:handoutMasterIdLst>
    <p:handoutMasterId r:id="rId35"/>
  </p:handoutMasterIdLst>
  <p:sldIdLst>
    <p:sldId id="3331" r:id="rId3"/>
    <p:sldId id="3337" r:id="rId4"/>
    <p:sldId id="3332" r:id="rId5"/>
    <p:sldId id="3340" r:id="rId6"/>
    <p:sldId id="3341" r:id="rId7"/>
    <p:sldId id="3342" r:id="rId8"/>
    <p:sldId id="3343" r:id="rId9"/>
    <p:sldId id="3344" r:id="rId10"/>
    <p:sldId id="3345" r:id="rId11"/>
    <p:sldId id="1066" r:id="rId12"/>
    <p:sldId id="3347" r:id="rId13"/>
    <p:sldId id="3364" r:id="rId14"/>
    <p:sldId id="3365" r:id="rId15"/>
    <p:sldId id="3366" r:id="rId16"/>
    <p:sldId id="3348" r:id="rId17"/>
    <p:sldId id="3349" r:id="rId18"/>
    <p:sldId id="3350" r:id="rId19"/>
    <p:sldId id="3351" r:id="rId20"/>
    <p:sldId id="3352" r:id="rId21"/>
    <p:sldId id="3354" r:id="rId22"/>
    <p:sldId id="3355" r:id="rId23"/>
    <p:sldId id="3356" r:id="rId24"/>
    <p:sldId id="3357" r:id="rId25"/>
    <p:sldId id="3358" r:id="rId26"/>
    <p:sldId id="3359" r:id="rId27"/>
    <p:sldId id="3360" r:id="rId28"/>
    <p:sldId id="3361" r:id="rId29"/>
    <p:sldId id="3362" r:id="rId30"/>
    <p:sldId id="3363" r:id="rId31"/>
    <p:sldId id="3367" r:id="rId32"/>
    <p:sldId id="3336" r:id="rId33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2">
          <p15:clr>
            <a:srgbClr val="A4A3A4"/>
          </p15:clr>
        </p15:guide>
        <p15:guide id="2" pos="288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0F24"/>
    <a:srgbClr val="1D6DC2"/>
    <a:srgbClr val="5B9BD5"/>
    <a:srgbClr val="087AB4"/>
    <a:srgbClr val="454545"/>
    <a:srgbClr val="4B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淺色樣式 3 - 輔色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314" autoAdjust="0"/>
  </p:normalViewPr>
  <p:slideViewPr>
    <p:cSldViewPr snapToGrid="0" showGuides="1">
      <p:cViewPr varScale="1">
        <p:scale>
          <a:sx n="146" d="100"/>
          <a:sy n="146" d="100"/>
        </p:scale>
        <p:origin x="594" y="120"/>
      </p:cViewPr>
      <p:guideLst>
        <p:guide orient="horz" pos="1592"/>
        <p:guide pos="28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082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A3340-C542-46E3-BB6B-1E3F28D53E89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EAA4AF-B0AE-42C7-9AD8-C74E868F58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867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3C19EA-75F7-469A-9304-1B2BFF99846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587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4B3542-9305-48F3-9F36-5F01403ED0E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4549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3C19EA-75F7-469A-9304-1B2BFF99846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722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699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10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609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787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02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3C19EA-75F7-469A-9304-1B2BFF99846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768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0222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66DFD-D77D-44AB-A44B-39D08D78940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36267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2044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3C19EA-75F7-469A-9304-1B2BFF99846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4139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0415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9071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1095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8987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348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3100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8046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1808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3C19EA-75F7-469A-9304-1B2BFF99846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5123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74720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7471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3085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2767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27097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3C19EA-75F7-469A-9304-1B2BFF99846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8529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3C19EA-75F7-469A-9304-1B2BFF998463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180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cove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>
          <a:xfrm>
            <a:off x="-1" y="3665444"/>
            <a:ext cx="9144001" cy="1478057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8" name="任意多边形: 形状 7"/>
          <p:cNvSpPr/>
          <p:nvPr/>
        </p:nvSpPr>
        <p:spPr>
          <a:xfrm>
            <a:off x="0" y="4065665"/>
            <a:ext cx="9144000" cy="1077836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9" name="任意多边形: 形状 8"/>
          <p:cNvSpPr/>
          <p:nvPr/>
        </p:nvSpPr>
        <p:spPr>
          <a:xfrm>
            <a:off x="0" y="4292590"/>
            <a:ext cx="9144000" cy="850912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0" name="任意多边形 30"/>
          <p:cNvSpPr/>
          <p:nvPr/>
        </p:nvSpPr>
        <p:spPr>
          <a:xfrm rot="20700000" flipH="1">
            <a:off x="6794222" y="320026"/>
            <a:ext cx="671667" cy="464398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903305" y="2510175"/>
            <a:ext cx="200428" cy="2004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1435139" y="2535227"/>
            <a:ext cx="150321" cy="150321"/>
          </a:xfrm>
          <a:prstGeom prst="ellipse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10800000">
            <a:off x="1910734" y="2560281"/>
            <a:ext cx="100214" cy="100214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037132" y="2510175"/>
            <a:ext cx="200428" cy="2004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558541" y="2535227"/>
            <a:ext cx="150321" cy="150321"/>
          </a:xfrm>
          <a:prstGeom prst="ellipse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130056" y="2560281"/>
            <a:ext cx="100214" cy="100214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166257" y="1929631"/>
            <a:ext cx="4811486" cy="817147"/>
          </a:xfrm>
        </p:spPr>
        <p:txBody>
          <a:bodyPr anchor="b">
            <a:normAutofit/>
          </a:bodyPr>
          <a:lstStyle>
            <a:lvl1pPr algn="ctr">
              <a:defRPr sz="4050" b="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66257" y="2768662"/>
            <a:ext cx="4811486" cy="346249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D7E32B8C-E81A-4559-905F-EA468C4AE0F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cove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cover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 rot="10800000">
            <a:off x="961044" y="2472026"/>
            <a:ext cx="200428" cy="2004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1435139" y="2496590"/>
            <a:ext cx="150321" cy="150321"/>
          </a:xfrm>
          <a:prstGeom prst="ellipse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1863624" y="2521644"/>
            <a:ext cx="100214" cy="100214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987782" y="2472026"/>
            <a:ext cx="200428" cy="2004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7558541" y="2496590"/>
            <a:ext cx="150321" cy="150321"/>
          </a:xfrm>
          <a:prstGeom prst="ellipse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180163" y="2521644"/>
            <a:ext cx="100214" cy="100214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420397" y="2565520"/>
            <a:ext cx="3303431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任意多边形: 形状 13"/>
          <p:cNvSpPr/>
          <p:nvPr/>
        </p:nvSpPr>
        <p:spPr>
          <a:xfrm>
            <a:off x="2" y="3661979"/>
            <a:ext cx="9143999" cy="1481524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5" name="任意多边形: 形状 14"/>
          <p:cNvSpPr/>
          <p:nvPr/>
        </p:nvSpPr>
        <p:spPr>
          <a:xfrm>
            <a:off x="-1" y="4059608"/>
            <a:ext cx="9144001" cy="1083893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6" name="任意多边形: 形状 15"/>
          <p:cNvSpPr/>
          <p:nvPr/>
        </p:nvSpPr>
        <p:spPr>
          <a:xfrm>
            <a:off x="1" y="4293497"/>
            <a:ext cx="9144001" cy="850004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 19"/>
          <p:cNvSpPr/>
          <p:nvPr/>
        </p:nvSpPr>
        <p:spPr>
          <a:xfrm rot="20700000" flipH="1">
            <a:off x="6646542" y="335754"/>
            <a:ext cx="664807" cy="459654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20396" y="1924616"/>
            <a:ext cx="3611776" cy="623248"/>
          </a:xfrm>
        </p:spPr>
        <p:txBody>
          <a:bodyPr anchor="b">
            <a:normAutofit/>
          </a:bodyPr>
          <a:lstStyle>
            <a:lvl1pPr algn="l">
              <a:defRPr sz="3000" b="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0396" y="2611646"/>
            <a:ext cx="3611776" cy="346249"/>
          </a:xfrm>
        </p:spPr>
        <p:txBody>
          <a:bodyPr>
            <a:normAutofit/>
          </a:bodyPr>
          <a:lstStyle>
            <a:lvl1pPr marL="0" indent="0">
              <a:buNone/>
              <a:defRPr sz="15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cover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cover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95942" y="216694"/>
            <a:ext cx="5350445" cy="994172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cover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533522" y="2510175"/>
            <a:ext cx="6076956" cy="200428"/>
            <a:chOff x="1204405" y="3346898"/>
            <a:chExt cx="8102608" cy="267237"/>
          </a:xfrm>
        </p:grpSpPr>
        <p:grpSp>
          <p:nvGrpSpPr>
            <p:cNvPr id="8" name="组合 7"/>
            <p:cNvGrpSpPr/>
            <p:nvPr/>
          </p:nvGrpSpPr>
          <p:grpSpPr>
            <a:xfrm>
              <a:off x="1204405" y="3346898"/>
              <a:ext cx="1476859" cy="267237"/>
              <a:chOff x="1204405" y="3346898"/>
              <a:chExt cx="1476859" cy="267237"/>
            </a:xfrm>
          </p:grpSpPr>
          <p:sp>
            <p:nvSpPr>
              <p:cNvPr id="14" name="椭圆 13"/>
              <p:cNvSpPr/>
              <p:nvPr/>
            </p:nvSpPr>
            <p:spPr>
              <a:xfrm rot="10800000">
                <a:off x="1204405" y="3346898"/>
                <a:ext cx="267237" cy="26723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 rot="10800000">
                <a:off x="1913518" y="3380302"/>
                <a:ext cx="200428" cy="200428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 rot="10800000">
                <a:off x="2547645" y="3413706"/>
                <a:ext cx="133619" cy="133619"/>
              </a:xfrm>
              <a:prstGeom prst="ellipse">
                <a:avLst/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7830341" y="3346898"/>
              <a:ext cx="1476672" cy="267237"/>
              <a:chOff x="9506741" y="3346898"/>
              <a:chExt cx="1476672" cy="267237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10716176" y="3346898"/>
                <a:ext cx="267237" cy="26723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10078054" y="3380303"/>
                <a:ext cx="200428" cy="200428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9506741" y="3413706"/>
                <a:ext cx="133619" cy="133619"/>
              </a:xfrm>
              <a:prstGeom prst="ellipse">
                <a:avLst/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1" name="任意多边形: 形状 10"/>
          <p:cNvSpPr/>
          <p:nvPr/>
        </p:nvSpPr>
        <p:spPr>
          <a:xfrm>
            <a:off x="-1" y="3640041"/>
            <a:ext cx="9144001" cy="1503459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2" name="任意多边形: 形状 11"/>
          <p:cNvSpPr/>
          <p:nvPr/>
        </p:nvSpPr>
        <p:spPr>
          <a:xfrm>
            <a:off x="0" y="4033913"/>
            <a:ext cx="9144000" cy="1083893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13" name="任意多边形: 形状 12"/>
          <p:cNvSpPr/>
          <p:nvPr/>
        </p:nvSpPr>
        <p:spPr>
          <a:xfrm>
            <a:off x="0" y="4292590"/>
            <a:ext cx="9144000" cy="850004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630223" y="1793082"/>
            <a:ext cx="3883556" cy="931808"/>
          </a:xfrm>
        </p:spPr>
        <p:txBody>
          <a:bodyPr anchor="b" anchorCtr="0">
            <a:normAutofit/>
          </a:bodyPr>
          <a:lstStyle>
            <a:lvl1pPr algn="ctr">
              <a:defRPr sz="405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任意多边形 30"/>
          <p:cNvSpPr/>
          <p:nvPr/>
        </p:nvSpPr>
        <p:spPr>
          <a:xfrm rot="20700000" flipH="1">
            <a:off x="4095853" y="1153775"/>
            <a:ext cx="952292" cy="658424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49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ea typeface="微软雅黑 Light" panose="020B0502040204020203" pitchFamily="34" charset="-122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2630223" y="2739177"/>
            <a:ext cx="3883556" cy="532661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单机此处编辑文本</a:t>
            </a:r>
          </a:p>
        </p:txBody>
      </p:sp>
    </p:spTree>
  </p:cSld>
  <p:clrMapOvr>
    <a:masterClrMapping/>
  </p:clrMapOvr>
  <p:transition spd="slow">
    <p:cover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cover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0" y="342900"/>
            <a:ext cx="3123900" cy="1200150"/>
          </a:xfrm>
        </p:spPr>
        <p:txBody>
          <a:bodyPr anchor="t" anchorCtr="0">
            <a:normAutofit/>
          </a:bodyPr>
          <a:lstStyle>
            <a:lvl1pPr algn="l">
              <a:defRPr sz="27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3888000" y="342900"/>
            <a:ext cx="4627800" cy="40527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0" y="1543050"/>
            <a:ext cx="3123900" cy="2858691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2022/2/22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cover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81926" y="273844"/>
            <a:ext cx="733425" cy="4358879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7086600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cover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413659"/>
            <a:ext cx="7886700" cy="416922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  <p:transition spd="slow">
    <p:cover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5EA7536-D96F-400A-84FA-EE0431868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D80802C-D1E2-4C80-BE8C-D027A1D80D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5BE6F8-219E-413C-B399-2A6399D61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2022/2/22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79AEE5-26EE-4C85-8E5E-E86011772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AC8C42C-BCED-4376-A8E1-FBA47CCFA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8CD92C1-49CC-4A26-AA0A-6CACEDCFC082}"/>
              </a:ext>
            </a:extLst>
          </p:cNvPr>
          <p:cNvSpPr/>
          <p:nvPr userDrawn="1"/>
        </p:nvSpPr>
        <p:spPr>
          <a:xfrm>
            <a:off x="1037327" y="2453283"/>
            <a:ext cx="4572000" cy="207749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感谢您下载平台上提供的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作品，为了您</a:t>
            </a:r>
            <a:r>
              <a:rPr lang="zh-CN" altLang="en-US" sz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和优品</a:t>
            </a:r>
            <a:r>
              <a:rPr lang="en-US" altLang="zh-CN" sz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以及</a:t>
            </a:r>
            <a:r>
              <a:rPr lang="zh-CN" altLang="en-US" sz="3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原创作者的利益，请勿复制、传播、销售，否则将承担法律责任</a:t>
            </a:r>
            <a:r>
              <a:rPr lang="zh-CN" altLang="en-US" sz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！优品</a:t>
            </a:r>
            <a:r>
              <a:rPr lang="en-US" altLang="zh-CN" sz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将</a:t>
            </a:r>
            <a:r>
              <a:rPr lang="zh-CN" altLang="en-US" sz="3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对作品进行维权，按照传播下载次数进行十倍的索取赔偿！</a:t>
            </a:r>
            <a:endParaRPr lang="en-US" altLang="zh-CN" sz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www.tukuppt.com</a:t>
            </a:r>
          </a:p>
        </p:txBody>
      </p:sp>
    </p:spTree>
    <p:extLst>
      <p:ext uri="{BB962C8B-B14F-4D97-AF65-F5344CB8AC3E}">
        <p14:creationId xmlns:p14="http://schemas.microsoft.com/office/powerpoint/2010/main" val="775740211"/>
      </p:ext>
    </p:extLst>
  </p:cSld>
  <p:clrMapOvr>
    <a:masterClrMapping/>
  </p:clrMapOvr>
  <p:transition spd="slow">
    <p:cover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0224352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ransition spd="slow">
    <p:cover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7246385" y="670715"/>
            <a:ext cx="1307931" cy="200428"/>
            <a:chOff x="8626149" y="409857"/>
            <a:chExt cx="1743908" cy="267237"/>
          </a:xfrm>
          <a:solidFill>
            <a:schemeClr val="accent1"/>
          </a:solidFill>
        </p:grpSpPr>
        <p:sp>
          <p:nvSpPr>
            <p:cNvPr id="8" name="椭圆 7"/>
            <p:cNvSpPr/>
            <p:nvPr/>
          </p:nvSpPr>
          <p:spPr>
            <a:xfrm>
              <a:off x="10102820" y="409857"/>
              <a:ext cx="267237" cy="26723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9331080" y="443263"/>
              <a:ext cx="200428" cy="20042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ea typeface="微软雅黑 Light" panose="020B0502040204020203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8626149" y="476666"/>
              <a:ext cx="133619" cy="13361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flipH="1">
            <a:off x="588011" y="661251"/>
            <a:ext cx="1307931" cy="200428"/>
            <a:chOff x="8626149" y="409857"/>
            <a:chExt cx="1743908" cy="267237"/>
          </a:xfrm>
          <a:solidFill>
            <a:schemeClr val="accent1"/>
          </a:solidFill>
        </p:grpSpPr>
        <p:sp>
          <p:nvSpPr>
            <p:cNvPr id="12" name="椭圆 11"/>
            <p:cNvSpPr/>
            <p:nvPr/>
          </p:nvSpPr>
          <p:spPr>
            <a:xfrm>
              <a:off x="10102820" y="409857"/>
              <a:ext cx="267237" cy="26723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9331080" y="443263"/>
              <a:ext cx="200428" cy="20042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ea typeface="微软雅黑 Light" panose="020B0502040204020203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8626149" y="476666"/>
              <a:ext cx="133619" cy="13361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1895942" y="273845"/>
            <a:ext cx="5350445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900">
                <a:solidFill>
                  <a:schemeClr val="bg1">
                    <a:lumMod val="50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D7E32B8C-E81A-4559-905F-EA468C4AE0F6}" type="datetimeFigureOut">
              <a:rPr lang="zh-CN" altLang="en-US" smtClean="0"/>
              <a:pPr/>
              <a:t>2022/2/22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900">
                <a:solidFill>
                  <a:schemeClr val="bg1">
                    <a:lumMod val="50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900">
                <a:solidFill>
                  <a:schemeClr val="bg1">
                    <a:lumMod val="50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5DC302A8-733F-4FC4-86EA-56C94980066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15" name="KSO_TEMPLATE" hidden="1"/>
          <p:cNvSpPr/>
          <p:nvPr>
            <p:custDataLst>
              <p:tags r:id="rId1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ea typeface="微软雅黑 Light" panose="020B0502040204020203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1" r:id="rId11"/>
    <p:sldLayoutId id="2147483694" r:id="rId12"/>
  </p:sldLayoutIdLst>
  <p:transition spd="slow">
    <p:cover/>
  </p:transition>
  <p:txStyles>
    <p:titleStyle>
      <a:lvl1pPr algn="ctr" defTabSz="685165" rtl="0" eaLnBrk="1" latinLnBrk="0" hangingPunct="1">
        <a:lnSpc>
          <a:spcPct val="120000"/>
        </a:lnSpc>
        <a:spcBef>
          <a:spcPct val="0"/>
        </a:spcBef>
        <a:buNone/>
        <a:defRPr sz="3300" kern="1200">
          <a:solidFill>
            <a:schemeClr val="tx2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171450" indent="-171450" algn="l" defTabSz="685165" rtl="0" eaLnBrk="1" latinLnBrk="0" hangingPunct="1">
        <a:lnSpc>
          <a:spcPct val="120000"/>
        </a:lnSpc>
        <a:spcBef>
          <a:spcPts val="75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1pPr>
      <a:lvl2pPr marL="514350" indent="-171450" algn="l" defTabSz="685165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2pPr>
      <a:lvl3pPr marL="857250" indent="-171450" algn="l" defTabSz="685165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3pPr>
      <a:lvl4pPr marL="1200150" indent="-171450" algn="l" defTabSz="685165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4pPr>
      <a:lvl5pPr marL="1543050" indent="-171450" algn="l" defTabSz="685165" rtl="0" eaLnBrk="1" latinLnBrk="0" hangingPunct="1">
        <a:lnSpc>
          <a:spcPct val="12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5pPr>
      <a:lvl6pPr marL="18859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1.xml"/><Relationship Id="rId4" Type="http://schemas.openxmlformats.org/officeDocument/2006/relationships/tags" Target="../tags/tag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slideLayout" Target="../slideLayouts/slideLayout27.xml"/><Relationship Id="rId5" Type="http://schemas.openxmlformats.org/officeDocument/2006/relationships/tags" Target="../tags/tag1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3.xml"/><Relationship Id="rId4" Type="http://schemas.openxmlformats.org/officeDocument/2006/relationships/tags" Target="../tags/tag2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3.xml"/><Relationship Id="rId4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3.xml"/><Relationship Id="rId4" Type="http://schemas.openxmlformats.org/officeDocument/2006/relationships/tags" Target="../tags/tag3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23.xml"/><Relationship Id="rId4" Type="http://schemas.openxmlformats.org/officeDocument/2006/relationships/tags" Target="../tags/tag3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JHWJx8ZEHUDMbRHn6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2.xml"/><Relationship Id="rId4" Type="http://schemas.openxmlformats.org/officeDocument/2006/relationships/hyperlink" Target="https://tdx.yuntech.edu.tw/index.php/2020-02-26-09-23-21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tdx.yuntech.edu.tw/index.php/2020-02-26-09-23-21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>
            <a:normAutofit fontScale="90000"/>
          </a:bodyPr>
          <a:lstStyle/>
          <a:p>
            <a:r>
              <a:rPr lang="en-US" altLang="zh-CN" sz="2800" dirty="0" smtClean="0"/>
              <a:t>2022</a:t>
            </a:r>
            <a:r>
              <a:rPr lang="zh-TW" altLang="en-US" sz="2800" dirty="0" smtClean="0"/>
              <a:t>秋</a:t>
            </a:r>
            <a:r>
              <a:rPr lang="zh-CN" altLang="en-US" sz="2800" dirty="0" smtClean="0"/>
              <a:t>季</a:t>
            </a:r>
            <a:r>
              <a:rPr lang="zh-TW" altLang="en-US" sz="2800" dirty="0"/>
              <a:t>秋季交換及獎助說明會</a:t>
            </a:r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2166257" y="2690284"/>
            <a:ext cx="4811486" cy="346249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dirty="0"/>
              <a:t>Outbound Exchange </a:t>
            </a:r>
            <a:r>
              <a:rPr lang="en-US" altLang="zh-CN" dirty="0" smtClean="0"/>
              <a:t>&amp;Scholarship Information</a:t>
            </a:r>
            <a:endParaRPr lang="en-US" altLang="zh-CN" dirty="0"/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3215878" y="1203030"/>
            <a:ext cx="2712244" cy="983346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indent="0" algn="ctr" defTabSz="913765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685800" indent="-228600" defTabSz="913765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 defTabSz="913765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600200" indent="-228600" defTabSz="913765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2057400" indent="-228600" defTabSz="913765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 marL="2514600" indent="-228600" defTabSz="91376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 defTabSz="91376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 defTabSz="91376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 defTabSz="91376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altLang="zh-TW" sz="4950" dirty="0" smtClean="0">
                <a:ea typeface="微软雅黑 Light" panose="020B0502040204020203" pitchFamily="34" charset="-122"/>
              </a:rPr>
              <a:t>111-1</a:t>
            </a:r>
            <a:endParaRPr lang="en-US" altLang="zh-CN" sz="4950" dirty="0"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立方体 8"/>
          <p:cNvSpPr/>
          <p:nvPr>
            <p:custDataLst>
              <p:tags r:id="rId2"/>
            </p:custDataLst>
          </p:nvPr>
        </p:nvSpPr>
        <p:spPr>
          <a:xfrm>
            <a:off x="1085000" y="2014720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a typeface="微软雅黑 Light" panose="020B0502040204020203" pitchFamily="34" charset="-122"/>
              </a:rPr>
              <a:t>1</a:t>
            </a:r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立方体 9"/>
          <p:cNvSpPr/>
          <p:nvPr>
            <p:custDataLst>
              <p:tags r:id="rId3"/>
            </p:custDataLst>
          </p:nvPr>
        </p:nvSpPr>
        <p:spPr>
          <a:xfrm>
            <a:off x="1085000" y="3241438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a typeface="微软雅黑 Light" panose="020B0502040204020203" pitchFamily="34" charset="-122"/>
              </a:rPr>
              <a:t>3</a:t>
            </a:r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立方体 13"/>
          <p:cNvSpPr/>
          <p:nvPr>
            <p:custDataLst>
              <p:tags r:id="rId4"/>
            </p:custDataLst>
          </p:nvPr>
        </p:nvSpPr>
        <p:spPr>
          <a:xfrm>
            <a:off x="4709942" y="2014720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a typeface="微软雅黑 Light" panose="020B0502040204020203" pitchFamily="34" charset="-122"/>
              </a:rPr>
              <a:t>2</a:t>
            </a:r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6" name="立方体 15"/>
          <p:cNvSpPr/>
          <p:nvPr>
            <p:custDataLst>
              <p:tags r:id="rId5"/>
            </p:custDataLst>
          </p:nvPr>
        </p:nvSpPr>
        <p:spPr>
          <a:xfrm>
            <a:off x="4709942" y="3241438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a typeface="微软雅黑 Light" panose="020B0502040204020203" pitchFamily="34" charset="-122"/>
              </a:rPr>
              <a:t>4</a:t>
            </a:r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5330768" y="3217906"/>
            <a:ext cx="2920604" cy="48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0">
            <a:normAutofit/>
          </a:bodyPr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FontTx/>
              <a:buNone/>
              <a:defRPr sz="2400">
                <a:solidFill>
                  <a:srgbClr val="333333"/>
                </a:solidFill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獎助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種類、申請</a:t>
            </a:r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方式</a:t>
            </a:r>
          </a:p>
        </p:txBody>
      </p:sp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5330768" y="1980158"/>
            <a:ext cx="2920604" cy="48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0">
            <a:normAutofit/>
          </a:bodyPr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FontTx/>
              <a:buNone/>
              <a:defRPr sz="2400">
                <a:solidFill>
                  <a:srgbClr val="333333"/>
                </a:solidFill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交換生申請</a:t>
            </a:r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流程</a:t>
            </a:r>
          </a:p>
        </p:txBody>
      </p: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1705826" y="3212234"/>
            <a:ext cx="2648460" cy="48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0">
            <a:normAutofit/>
          </a:bodyPr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FontTx/>
              <a:buNone/>
              <a:defRPr sz="2400">
                <a:solidFill>
                  <a:srgbClr val="333333"/>
                </a:solidFill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申請</a:t>
            </a:r>
            <a:r>
              <a:rPr lang="zh-TW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資格、應</a:t>
            </a:r>
            <a:r>
              <a:rPr lang="zh-TW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繳資料</a:t>
            </a:r>
          </a:p>
        </p:txBody>
      </p:sp>
      <p:sp>
        <p:nvSpPr>
          <p:cNvPr id="5" name="文本框 4"/>
          <p:cNvSpPr txBox="1"/>
          <p:nvPr>
            <p:custDataLst>
              <p:tags r:id="rId9"/>
            </p:custDataLst>
          </p:nvPr>
        </p:nvSpPr>
        <p:spPr>
          <a:xfrm>
            <a:off x="1705826" y="1980158"/>
            <a:ext cx="2648460" cy="485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 anchorCtr="0">
            <a:normAutofit/>
          </a:bodyPr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FontTx/>
              <a:buNone/>
              <a:defRPr sz="2400">
                <a:solidFill>
                  <a:srgbClr val="333333"/>
                </a:solidFill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什麼是交換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?</a:t>
            </a:r>
          </a:p>
        </p:txBody>
      </p:sp>
      <p:sp>
        <p:nvSpPr>
          <p:cNvPr id="12" name="圆角矩形 11"/>
          <p:cNvSpPr/>
          <p:nvPr>
            <p:custDataLst>
              <p:tags r:id="rId10"/>
            </p:custDataLst>
          </p:nvPr>
        </p:nvSpPr>
        <p:spPr>
          <a:xfrm>
            <a:off x="3211105" y="561703"/>
            <a:ext cx="2721429" cy="5334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lang="en-US" altLang="zh-CN" sz="3000" dirty="0">
                <a:solidFill>
                  <a:schemeClr val="bg1"/>
                </a:solidFill>
                <a:latin typeface="+mj-lt"/>
                <a:ea typeface="微软雅黑 Light" panose="020B0502040204020203" pitchFamily="34" charset="-122"/>
                <a:cs typeface="+mj-cs"/>
              </a:rPr>
              <a:t>CONTENTS</a:t>
            </a:r>
          </a:p>
        </p:txBody>
      </p:sp>
      <p:sp>
        <p:nvSpPr>
          <p:cNvPr id="34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3420396" y="1924616"/>
            <a:ext cx="3611776" cy="623248"/>
          </a:xfrm>
          <a:prstGeom prst="rect">
            <a:avLst/>
          </a:prstGeom>
        </p:spPr>
        <p:txBody>
          <a:bodyPr vert="horz" lIns="67500" tIns="35100" rIns="67500" bIns="35100" rtlCol="0" anchor="b">
            <a:normAutofit/>
          </a:bodyPr>
          <a:lstStyle>
            <a:lvl1pPr algn="ctr">
              <a:lnSpc>
                <a:spcPct val="120000"/>
              </a:lnSpc>
              <a:spcBef>
                <a:spcPct val="0"/>
              </a:spcBef>
              <a:buNone/>
              <a:defRPr sz="4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000" dirty="0">
                <a:ea typeface="微软雅黑 Light" panose="020B0502040204020203" pitchFamily="34" charset="-122"/>
              </a:rPr>
              <a:t>什麼是交換</a:t>
            </a:r>
            <a:r>
              <a:rPr lang="en-US" altLang="zh-CN" sz="3000" dirty="0">
                <a:ea typeface="微软雅黑 Light" panose="020B0502040204020203" pitchFamily="34" charset="-122"/>
              </a:rPr>
              <a:t>?</a:t>
            </a: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420396" y="2611647"/>
            <a:ext cx="3611776" cy="346249"/>
          </a:xfrm>
          <a:prstGeom prst="rect">
            <a:avLst/>
          </a:prstGeom>
        </p:spPr>
        <p:txBody>
          <a:bodyPr vert="horz" lIns="67500" tIns="35100" rIns="67500" bIns="35100" rtlCol="0">
            <a:normAutofit/>
          </a:bodyPr>
          <a:lstStyle>
            <a:lvl1pPr indent="0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z="1500" dirty="0" smtClean="0">
                <a:ea typeface="微软雅黑 Light" panose="020B0502040204020203" pitchFamily="34" charset="-122"/>
              </a:rPr>
              <a:t>About Exchange Program…</a:t>
            </a:r>
            <a:endParaRPr lang="zh-CN" altLang="en-US" sz="1500" dirty="0">
              <a:ea typeface="微软雅黑 Light" panose="020B0502040204020203" pitchFamily="3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2283545" y="1908482"/>
            <a:ext cx="1081065" cy="1084913"/>
          </a:xfrm>
          <a:prstGeom prst="rect">
            <a:avLst/>
          </a:prstGeom>
          <a:noFill/>
        </p:spPr>
        <p:txBody>
          <a:bodyPr wrap="none" lIns="67500" tIns="35100" rIns="67500" bIns="35100" rtlCol="0" anchor="ctr">
            <a:normAutofit/>
          </a:bodyPr>
          <a:lstStyle>
            <a:defPPr>
              <a:defRPr lang="zh-CN"/>
            </a:defPPr>
            <a:lvl1pPr algn="ctr">
              <a:defRPr sz="8800">
                <a:solidFill>
                  <a:schemeClr val="bg1"/>
                </a:solidFill>
                <a:ea typeface="华文细黑" panose="02010600040101010101" pitchFamily="2" charset="-122"/>
              </a:defRPr>
            </a:lvl1pPr>
          </a:lstStyle>
          <a:p>
            <a:r>
              <a:rPr lang="en-US" altLang="zh-CN" sz="6600" dirty="0">
                <a:ea typeface="微软雅黑 Light" panose="020B0502040204020203" pitchFamily="34" charset="-122"/>
              </a:rPr>
              <a:t>01</a:t>
            </a:r>
          </a:p>
        </p:txBody>
      </p:sp>
    </p:spTree>
    <p:custDataLst>
      <p:tags r:id="rId1"/>
    </p:custData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380380" y="517102"/>
            <a:ext cx="438324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國際交換學生及短期課程活動計畫</a:t>
            </a:r>
          </a:p>
        </p:txBody>
      </p:sp>
      <p:sp>
        <p:nvSpPr>
          <p:cNvPr id="27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2429721" y="1620880"/>
            <a:ext cx="4284558" cy="3110986"/>
            <a:chOff x="2402587" y="1620880"/>
            <a:chExt cx="4284558" cy="3110986"/>
          </a:xfrm>
        </p:grpSpPr>
        <p:grpSp>
          <p:nvGrpSpPr>
            <p:cNvPr id="5" name="组合 4"/>
            <p:cNvGrpSpPr/>
            <p:nvPr/>
          </p:nvGrpSpPr>
          <p:grpSpPr>
            <a:xfrm>
              <a:off x="4772131" y="1620880"/>
              <a:ext cx="1915014" cy="3110986"/>
              <a:chOff x="6700593" y="1424941"/>
              <a:chExt cx="1915014" cy="3110986"/>
            </a:xfrm>
          </p:grpSpPr>
          <p:sp>
            <p:nvSpPr>
              <p:cNvPr id="40" name="稻壳儿春秋广告/盗版必究        原创来源：http://chn.docer.com/works?userid=199329941#!/work_time"/>
              <p:cNvSpPr>
                <a:spLocks noChangeArrowheads="1"/>
              </p:cNvSpPr>
              <p:nvPr/>
            </p:nvSpPr>
            <p:spPr bwMode="auto">
              <a:xfrm>
                <a:off x="6700593" y="1424941"/>
                <a:ext cx="1915014" cy="2577266"/>
              </a:xfrm>
              <a:prstGeom prst="rect">
                <a:avLst/>
              </a:prstGeom>
              <a:solidFill>
                <a:srgbClr val="1D6DC2"/>
              </a:solidFill>
              <a:ln w="25400">
                <a:noFill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 sz="2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稻壳儿春秋广告/盗版必究        原创来源：http://chn.docer.com/works?userid=199329941#!/work_time"/>
              <p:cNvSpPr txBox="1"/>
              <p:nvPr/>
            </p:nvSpPr>
            <p:spPr>
              <a:xfrm>
                <a:off x="6760324" y="1507550"/>
                <a:ext cx="1795550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5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學生出國交流</a:t>
                </a:r>
                <a:r>
                  <a:rPr lang="zh-TW" altLang="en-US" sz="15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類型</a:t>
                </a:r>
                <a:endParaRPr lang="zh-TW" altLang="en-US" sz="15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稻壳儿春秋广告/盗版必究        原创来源：http://chn.docer.com/works?userid=199329941#!/work_time"/>
              <p:cNvSpPr txBox="1"/>
              <p:nvPr/>
            </p:nvSpPr>
            <p:spPr>
              <a:xfrm>
                <a:off x="6842759" y="1878632"/>
                <a:ext cx="1630680" cy="1676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TW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1.</a:t>
                </a:r>
                <a: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一般交換生</a:t>
                </a:r>
                <a:b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</a:br>
                <a:r>
                  <a:rPr lang="en-US" altLang="zh-TW" sz="12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</a:t>
                </a:r>
                <a:r>
                  <a:rPr lang="en-US" altLang="zh-TW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.</a:t>
                </a:r>
                <a: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暑期課程／活動／實習</a:t>
                </a:r>
                <a:b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</a:br>
                <a:r>
                  <a:rPr lang="en-US" altLang="zh-TW" sz="12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3</a:t>
                </a:r>
                <a:r>
                  <a:rPr lang="en-US" altLang="zh-TW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.</a:t>
                </a:r>
                <a: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亞太大學交流會</a:t>
                </a:r>
                <a:r>
                  <a:rPr lang="en-US" altLang="zh-TW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(UMAP)</a:t>
                </a:r>
                <a: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交換生或短期課程</a:t>
                </a:r>
              </a:p>
              <a:p>
                <a:pPr algn="ctr">
                  <a:lnSpc>
                    <a:spcPct val="130000"/>
                  </a:lnSpc>
                </a:pPr>
                <a:endParaRPr lang="en-US" altLang="zh-CN" sz="79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4" name="稻壳儿春秋广告/盗版必究        原创来源：http://chn.docer.com/works?userid=199329941#!/work_time"/>
              <p:cNvSpPr>
                <a:spLocks noChangeArrowheads="1"/>
              </p:cNvSpPr>
              <p:nvPr/>
            </p:nvSpPr>
            <p:spPr bwMode="auto">
              <a:xfrm>
                <a:off x="7118108" y="3467874"/>
                <a:ext cx="1079985" cy="1068053"/>
              </a:xfrm>
              <a:prstGeom prst="ellipse">
                <a:avLst/>
              </a:prstGeom>
              <a:solidFill>
                <a:schemeClr val="bg1"/>
              </a:solidFill>
              <a:ln w="25400">
                <a:noFill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 sz="2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5" name="稻壳儿春秋广告/盗版必究        原创来源：http://chn.docer.com/works?userid=199329941#!/work_time"/>
              <p:cNvSpPr/>
              <p:nvPr/>
            </p:nvSpPr>
            <p:spPr>
              <a:xfrm>
                <a:off x="7409464" y="3754392"/>
                <a:ext cx="497270" cy="4956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575" y="17550"/>
                    </a:moveTo>
                    <a:cubicBezTo>
                      <a:pt x="14175" y="17550"/>
                      <a:pt x="14175" y="17550"/>
                      <a:pt x="14175" y="17550"/>
                    </a:cubicBezTo>
                    <a:cubicBezTo>
                      <a:pt x="14175" y="20250"/>
                      <a:pt x="14175" y="20250"/>
                      <a:pt x="14175" y="20250"/>
                    </a:cubicBezTo>
                    <a:cubicBezTo>
                      <a:pt x="14850" y="20250"/>
                      <a:pt x="14850" y="20250"/>
                      <a:pt x="14850" y="20250"/>
                    </a:cubicBezTo>
                    <a:cubicBezTo>
                      <a:pt x="15188" y="20250"/>
                      <a:pt x="15525" y="20588"/>
                      <a:pt x="15525" y="20925"/>
                    </a:cubicBezTo>
                    <a:cubicBezTo>
                      <a:pt x="15525" y="21262"/>
                      <a:pt x="15188" y="21600"/>
                      <a:pt x="14850" y="21600"/>
                    </a:cubicBezTo>
                    <a:cubicBezTo>
                      <a:pt x="6750" y="21600"/>
                      <a:pt x="6750" y="21600"/>
                      <a:pt x="6750" y="21600"/>
                    </a:cubicBezTo>
                    <a:cubicBezTo>
                      <a:pt x="6412" y="21600"/>
                      <a:pt x="6075" y="21262"/>
                      <a:pt x="6075" y="20925"/>
                    </a:cubicBezTo>
                    <a:cubicBezTo>
                      <a:pt x="6075" y="20588"/>
                      <a:pt x="6412" y="20250"/>
                      <a:pt x="6750" y="20250"/>
                    </a:cubicBezTo>
                    <a:cubicBezTo>
                      <a:pt x="7425" y="20250"/>
                      <a:pt x="7425" y="20250"/>
                      <a:pt x="7425" y="20250"/>
                    </a:cubicBezTo>
                    <a:cubicBezTo>
                      <a:pt x="7425" y="17550"/>
                      <a:pt x="7425" y="17550"/>
                      <a:pt x="7425" y="17550"/>
                    </a:cubicBezTo>
                    <a:cubicBezTo>
                      <a:pt x="2025" y="17550"/>
                      <a:pt x="2025" y="17550"/>
                      <a:pt x="2025" y="17550"/>
                    </a:cubicBezTo>
                    <a:cubicBezTo>
                      <a:pt x="844" y="17550"/>
                      <a:pt x="0" y="16706"/>
                      <a:pt x="0" y="15525"/>
                    </a:cubicBezTo>
                    <a:cubicBezTo>
                      <a:pt x="0" y="2025"/>
                      <a:pt x="0" y="2025"/>
                      <a:pt x="0" y="2025"/>
                    </a:cubicBezTo>
                    <a:cubicBezTo>
                      <a:pt x="0" y="844"/>
                      <a:pt x="844" y="0"/>
                      <a:pt x="2025" y="0"/>
                    </a:cubicBezTo>
                    <a:cubicBezTo>
                      <a:pt x="19575" y="0"/>
                      <a:pt x="19575" y="0"/>
                      <a:pt x="19575" y="0"/>
                    </a:cubicBezTo>
                    <a:cubicBezTo>
                      <a:pt x="20756" y="0"/>
                      <a:pt x="21600" y="844"/>
                      <a:pt x="21600" y="2025"/>
                    </a:cubicBezTo>
                    <a:cubicBezTo>
                      <a:pt x="21600" y="15525"/>
                      <a:pt x="21600" y="15525"/>
                      <a:pt x="21600" y="15525"/>
                    </a:cubicBezTo>
                    <a:cubicBezTo>
                      <a:pt x="21600" y="16706"/>
                      <a:pt x="20756" y="17550"/>
                      <a:pt x="19575" y="17550"/>
                    </a:cubicBezTo>
                    <a:close/>
                    <a:moveTo>
                      <a:pt x="8775" y="20250"/>
                    </a:moveTo>
                    <a:cubicBezTo>
                      <a:pt x="12825" y="20250"/>
                      <a:pt x="12825" y="20250"/>
                      <a:pt x="12825" y="20250"/>
                    </a:cubicBezTo>
                    <a:cubicBezTo>
                      <a:pt x="12825" y="17550"/>
                      <a:pt x="12825" y="17550"/>
                      <a:pt x="12825" y="17550"/>
                    </a:cubicBezTo>
                    <a:cubicBezTo>
                      <a:pt x="8775" y="17550"/>
                      <a:pt x="8775" y="17550"/>
                      <a:pt x="8775" y="17550"/>
                    </a:cubicBezTo>
                    <a:cubicBezTo>
                      <a:pt x="8775" y="20250"/>
                      <a:pt x="8775" y="20250"/>
                      <a:pt x="8775" y="20250"/>
                    </a:cubicBezTo>
                    <a:close/>
                    <a:moveTo>
                      <a:pt x="20250" y="2700"/>
                    </a:moveTo>
                    <a:cubicBezTo>
                      <a:pt x="20250" y="2025"/>
                      <a:pt x="19575" y="1350"/>
                      <a:pt x="18900" y="1350"/>
                    </a:cubicBezTo>
                    <a:cubicBezTo>
                      <a:pt x="2700" y="1350"/>
                      <a:pt x="2700" y="1350"/>
                      <a:pt x="2700" y="1350"/>
                    </a:cubicBezTo>
                    <a:cubicBezTo>
                      <a:pt x="2025" y="1350"/>
                      <a:pt x="1350" y="2025"/>
                      <a:pt x="1350" y="2700"/>
                    </a:cubicBezTo>
                    <a:cubicBezTo>
                      <a:pt x="1350" y="12825"/>
                      <a:pt x="1350" y="12825"/>
                      <a:pt x="1350" y="12825"/>
                    </a:cubicBezTo>
                    <a:cubicBezTo>
                      <a:pt x="20250" y="12825"/>
                      <a:pt x="20250" y="12825"/>
                      <a:pt x="20250" y="12825"/>
                    </a:cubicBezTo>
                    <a:cubicBezTo>
                      <a:pt x="20250" y="2700"/>
                      <a:pt x="20250" y="2700"/>
                      <a:pt x="20250" y="2700"/>
                    </a:cubicBezTo>
                    <a:close/>
                    <a:moveTo>
                      <a:pt x="20250" y="14175"/>
                    </a:moveTo>
                    <a:cubicBezTo>
                      <a:pt x="1350" y="14175"/>
                      <a:pt x="1350" y="14175"/>
                      <a:pt x="1350" y="14175"/>
                    </a:cubicBezTo>
                    <a:cubicBezTo>
                      <a:pt x="1350" y="14850"/>
                      <a:pt x="1350" y="14850"/>
                      <a:pt x="1350" y="14850"/>
                    </a:cubicBezTo>
                    <a:cubicBezTo>
                      <a:pt x="1350" y="15694"/>
                      <a:pt x="2025" y="16200"/>
                      <a:pt x="2700" y="16200"/>
                    </a:cubicBezTo>
                    <a:cubicBezTo>
                      <a:pt x="18900" y="16200"/>
                      <a:pt x="18900" y="16200"/>
                      <a:pt x="18900" y="16200"/>
                    </a:cubicBezTo>
                    <a:cubicBezTo>
                      <a:pt x="19575" y="16200"/>
                      <a:pt x="20250" y="15694"/>
                      <a:pt x="20250" y="14850"/>
                    </a:cubicBezTo>
                    <a:cubicBezTo>
                      <a:pt x="20250" y="14175"/>
                      <a:pt x="20250" y="14175"/>
                      <a:pt x="20250" y="14175"/>
                    </a:cubicBezTo>
                    <a:close/>
                  </a:path>
                </a:pathLst>
              </a:custGeom>
              <a:solidFill>
                <a:srgbClr val="1D6DC2"/>
              </a:solidFill>
              <a:ln w="12700">
                <a:miter lim="400000"/>
              </a:ln>
            </p:spPr>
            <p:txBody>
              <a:bodyPr lIns="17145" rIns="17145"/>
              <a:lstStyle/>
              <a:p>
                <a:pPr defTabSz="913765">
                  <a:defRPr sz="4800">
                    <a:solidFill>
                      <a:srgbClr val="27282D"/>
                    </a:solidFill>
                    <a:latin typeface="Calibri" panose="020F0502020204030204"/>
                    <a:ea typeface="Calibri" panose="020F0502020204030204"/>
                    <a:cs typeface="Calibri" panose="020F0502020204030204"/>
                    <a:sym typeface="Calibri" panose="020F0502020204030204"/>
                  </a:defRPr>
                </a:pPr>
                <a:endParaRPr sz="1800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2402587" y="1620880"/>
              <a:ext cx="1915014" cy="3110986"/>
              <a:chOff x="528393" y="1424941"/>
              <a:chExt cx="1915014" cy="3110986"/>
            </a:xfrm>
          </p:grpSpPr>
          <p:sp>
            <p:nvSpPr>
              <p:cNvPr id="28" name="稻壳儿春秋广告/盗版必究        原创来源：http://chn.docer.com/works?userid=199329941#!/work_time"/>
              <p:cNvSpPr>
                <a:spLocks noChangeArrowheads="1"/>
              </p:cNvSpPr>
              <p:nvPr/>
            </p:nvSpPr>
            <p:spPr bwMode="auto">
              <a:xfrm>
                <a:off x="528393" y="1424941"/>
                <a:ext cx="1915014" cy="2577266"/>
              </a:xfrm>
              <a:prstGeom prst="rect">
                <a:avLst/>
              </a:prstGeom>
              <a:solidFill>
                <a:srgbClr val="4B5050"/>
              </a:solidFill>
              <a:ln w="25400">
                <a:noFill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 sz="2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稻壳儿春秋广告/盗版必究        原创来源：http://chn.docer.com/works?userid=199329941#!/work_time"/>
              <p:cNvSpPr txBox="1"/>
              <p:nvPr/>
            </p:nvSpPr>
            <p:spPr>
              <a:xfrm>
                <a:off x="650418" y="1507550"/>
                <a:ext cx="1670963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15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可交換學習</a:t>
                </a:r>
                <a:r>
                  <a:rPr lang="zh-TW" altLang="en-US" sz="15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之</a:t>
                </a:r>
                <a:endParaRPr lang="en-US" altLang="zh-TW" sz="15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  <a:p>
                <a:pPr algn="ctr"/>
                <a:r>
                  <a:rPr lang="zh-TW" altLang="en-US" sz="15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姐妹</a:t>
                </a:r>
                <a:r>
                  <a:rPr lang="zh-TW" altLang="en-US" sz="15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校條件</a:t>
                </a:r>
                <a:endParaRPr lang="zh-CN" altLang="en-US" sz="15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0" name="稻壳儿春秋广告/盗版必究        原创来源：http://chn.docer.com/works?userid=199329941#!/work_time"/>
              <p:cNvSpPr txBox="1"/>
              <p:nvPr/>
            </p:nvSpPr>
            <p:spPr>
              <a:xfrm>
                <a:off x="599475" y="2105731"/>
                <a:ext cx="1772848" cy="812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TW" sz="12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1.</a:t>
                </a:r>
                <a:r>
                  <a:rPr lang="zh-TW" altLang="en-US" sz="12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該</a:t>
                </a:r>
                <a: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校與本校有交換學生計畫</a:t>
                </a:r>
                <a:b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</a:br>
                <a:r>
                  <a:rPr lang="en-US" altLang="zh-TW" sz="12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2.</a:t>
                </a:r>
                <a:r>
                  <a:rPr lang="zh-TW" altLang="en-US" sz="1200" dirty="0" smtClean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該</a:t>
                </a:r>
                <a:r>
                  <a:rPr lang="zh-TW" altLang="en-US" sz="12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校與本校是姐妹校</a:t>
                </a:r>
              </a:p>
            </p:txBody>
          </p:sp>
          <p:sp>
            <p:nvSpPr>
              <p:cNvPr id="31" name="稻壳儿春秋广告/盗版必究        原创来源：http://chn.docer.com/works?userid=199329941#!/work_time"/>
              <p:cNvSpPr>
                <a:spLocks noChangeArrowheads="1"/>
              </p:cNvSpPr>
              <p:nvPr/>
            </p:nvSpPr>
            <p:spPr bwMode="auto">
              <a:xfrm>
                <a:off x="945908" y="3467874"/>
                <a:ext cx="1079985" cy="1068053"/>
              </a:xfrm>
              <a:prstGeom prst="ellipse">
                <a:avLst/>
              </a:prstGeom>
              <a:solidFill>
                <a:schemeClr val="bg1"/>
              </a:solidFill>
              <a:ln w="25400">
                <a:noFill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 sz="21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稻壳儿春秋广告/盗版必究        原创来源：http://chn.docer.com/works?userid=199329941#!/work_time"/>
              <p:cNvSpPr/>
              <p:nvPr/>
            </p:nvSpPr>
            <p:spPr>
              <a:xfrm>
                <a:off x="1237266" y="3754570"/>
                <a:ext cx="497270" cy="4946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58" extrusionOk="0">
                    <a:moveTo>
                      <a:pt x="20925" y="15525"/>
                    </a:moveTo>
                    <a:cubicBezTo>
                      <a:pt x="20250" y="15525"/>
                      <a:pt x="20250" y="15525"/>
                      <a:pt x="20250" y="15525"/>
                    </a:cubicBezTo>
                    <a:cubicBezTo>
                      <a:pt x="20250" y="1350"/>
                      <a:pt x="20250" y="1350"/>
                      <a:pt x="20250" y="1350"/>
                    </a:cubicBezTo>
                    <a:cubicBezTo>
                      <a:pt x="20925" y="1350"/>
                      <a:pt x="20925" y="1350"/>
                      <a:pt x="20925" y="1350"/>
                    </a:cubicBezTo>
                    <a:cubicBezTo>
                      <a:pt x="21263" y="1350"/>
                      <a:pt x="21600" y="1012"/>
                      <a:pt x="21600" y="675"/>
                    </a:cubicBezTo>
                    <a:cubicBezTo>
                      <a:pt x="21600" y="337"/>
                      <a:pt x="21263" y="0"/>
                      <a:pt x="20925" y="0"/>
                    </a:cubicBezTo>
                    <a:cubicBezTo>
                      <a:pt x="675" y="0"/>
                      <a:pt x="675" y="0"/>
                      <a:pt x="675" y="0"/>
                    </a:cubicBezTo>
                    <a:cubicBezTo>
                      <a:pt x="337" y="0"/>
                      <a:pt x="0" y="337"/>
                      <a:pt x="0" y="675"/>
                    </a:cubicBezTo>
                    <a:cubicBezTo>
                      <a:pt x="0" y="1012"/>
                      <a:pt x="337" y="1350"/>
                      <a:pt x="675" y="1350"/>
                    </a:cubicBezTo>
                    <a:cubicBezTo>
                      <a:pt x="1350" y="1350"/>
                      <a:pt x="1350" y="1350"/>
                      <a:pt x="1350" y="1350"/>
                    </a:cubicBezTo>
                    <a:cubicBezTo>
                      <a:pt x="1350" y="15525"/>
                      <a:pt x="1350" y="15525"/>
                      <a:pt x="1350" y="15525"/>
                    </a:cubicBezTo>
                    <a:cubicBezTo>
                      <a:pt x="675" y="15525"/>
                      <a:pt x="675" y="15525"/>
                      <a:pt x="675" y="15525"/>
                    </a:cubicBezTo>
                    <a:cubicBezTo>
                      <a:pt x="337" y="15525"/>
                      <a:pt x="0" y="15862"/>
                      <a:pt x="0" y="16200"/>
                    </a:cubicBezTo>
                    <a:cubicBezTo>
                      <a:pt x="0" y="16537"/>
                      <a:pt x="337" y="16875"/>
                      <a:pt x="675" y="16875"/>
                    </a:cubicBezTo>
                    <a:cubicBezTo>
                      <a:pt x="7088" y="16875"/>
                      <a:pt x="7088" y="16875"/>
                      <a:pt x="7088" y="16875"/>
                    </a:cubicBezTo>
                    <a:cubicBezTo>
                      <a:pt x="3544" y="20419"/>
                      <a:pt x="3544" y="20419"/>
                      <a:pt x="3544" y="20419"/>
                    </a:cubicBezTo>
                    <a:cubicBezTo>
                      <a:pt x="3375" y="20588"/>
                      <a:pt x="3375" y="21094"/>
                      <a:pt x="3544" y="21431"/>
                    </a:cubicBezTo>
                    <a:cubicBezTo>
                      <a:pt x="3881" y="21600"/>
                      <a:pt x="4219" y="21600"/>
                      <a:pt x="4556" y="21431"/>
                    </a:cubicBezTo>
                    <a:cubicBezTo>
                      <a:pt x="9113" y="16875"/>
                      <a:pt x="9113" y="16875"/>
                      <a:pt x="9113" y="16875"/>
                    </a:cubicBezTo>
                    <a:cubicBezTo>
                      <a:pt x="10125" y="16875"/>
                      <a:pt x="10125" y="16875"/>
                      <a:pt x="10125" y="16875"/>
                    </a:cubicBezTo>
                    <a:cubicBezTo>
                      <a:pt x="10125" y="19575"/>
                      <a:pt x="10125" y="19575"/>
                      <a:pt x="10125" y="19575"/>
                    </a:cubicBezTo>
                    <a:cubicBezTo>
                      <a:pt x="10125" y="19913"/>
                      <a:pt x="10462" y="20250"/>
                      <a:pt x="10800" y="20250"/>
                    </a:cubicBezTo>
                    <a:cubicBezTo>
                      <a:pt x="11138" y="20250"/>
                      <a:pt x="11475" y="19913"/>
                      <a:pt x="11475" y="19575"/>
                    </a:cubicBezTo>
                    <a:cubicBezTo>
                      <a:pt x="11475" y="16875"/>
                      <a:pt x="11475" y="16875"/>
                      <a:pt x="11475" y="16875"/>
                    </a:cubicBezTo>
                    <a:cubicBezTo>
                      <a:pt x="12488" y="16875"/>
                      <a:pt x="12488" y="16875"/>
                      <a:pt x="12488" y="16875"/>
                    </a:cubicBezTo>
                    <a:cubicBezTo>
                      <a:pt x="17044" y="21431"/>
                      <a:pt x="17044" y="21431"/>
                      <a:pt x="17044" y="21431"/>
                    </a:cubicBezTo>
                    <a:cubicBezTo>
                      <a:pt x="17381" y="21600"/>
                      <a:pt x="17719" y="21600"/>
                      <a:pt x="18056" y="21431"/>
                    </a:cubicBezTo>
                    <a:cubicBezTo>
                      <a:pt x="18225" y="21094"/>
                      <a:pt x="18225" y="20588"/>
                      <a:pt x="18056" y="20419"/>
                    </a:cubicBezTo>
                    <a:cubicBezTo>
                      <a:pt x="14513" y="16875"/>
                      <a:pt x="14513" y="16875"/>
                      <a:pt x="14513" y="16875"/>
                    </a:cubicBezTo>
                    <a:cubicBezTo>
                      <a:pt x="20925" y="16875"/>
                      <a:pt x="20925" y="16875"/>
                      <a:pt x="20925" y="16875"/>
                    </a:cubicBezTo>
                    <a:cubicBezTo>
                      <a:pt x="21263" y="16875"/>
                      <a:pt x="21600" y="16537"/>
                      <a:pt x="21600" y="16200"/>
                    </a:cubicBezTo>
                    <a:cubicBezTo>
                      <a:pt x="21600" y="15862"/>
                      <a:pt x="21263" y="15525"/>
                      <a:pt x="20925" y="15525"/>
                    </a:cubicBezTo>
                    <a:close/>
                    <a:moveTo>
                      <a:pt x="18900" y="15525"/>
                    </a:moveTo>
                    <a:cubicBezTo>
                      <a:pt x="12825" y="15525"/>
                      <a:pt x="12825" y="15525"/>
                      <a:pt x="12825" y="15525"/>
                    </a:cubicBezTo>
                    <a:cubicBezTo>
                      <a:pt x="12825" y="15525"/>
                      <a:pt x="12825" y="15525"/>
                      <a:pt x="12825" y="15525"/>
                    </a:cubicBezTo>
                    <a:cubicBezTo>
                      <a:pt x="8775" y="15525"/>
                      <a:pt x="8775" y="15525"/>
                      <a:pt x="8775" y="15525"/>
                    </a:cubicBezTo>
                    <a:cubicBezTo>
                      <a:pt x="8775" y="15525"/>
                      <a:pt x="8775" y="15525"/>
                      <a:pt x="8775" y="15525"/>
                    </a:cubicBezTo>
                    <a:cubicBezTo>
                      <a:pt x="2700" y="15525"/>
                      <a:pt x="2700" y="15525"/>
                      <a:pt x="2700" y="15525"/>
                    </a:cubicBezTo>
                    <a:cubicBezTo>
                      <a:pt x="2700" y="1350"/>
                      <a:pt x="2700" y="1350"/>
                      <a:pt x="2700" y="1350"/>
                    </a:cubicBezTo>
                    <a:cubicBezTo>
                      <a:pt x="18900" y="1350"/>
                      <a:pt x="18900" y="1350"/>
                      <a:pt x="18900" y="1350"/>
                    </a:cubicBezTo>
                    <a:cubicBezTo>
                      <a:pt x="18900" y="15525"/>
                      <a:pt x="18900" y="15525"/>
                      <a:pt x="18900" y="15525"/>
                    </a:cubicBezTo>
                    <a:close/>
                    <a:moveTo>
                      <a:pt x="7256" y="9956"/>
                    </a:moveTo>
                    <a:cubicBezTo>
                      <a:pt x="8775" y="8437"/>
                      <a:pt x="8775" y="8437"/>
                      <a:pt x="8775" y="8437"/>
                    </a:cubicBezTo>
                    <a:cubicBezTo>
                      <a:pt x="10969" y="10631"/>
                      <a:pt x="10969" y="10631"/>
                      <a:pt x="10969" y="10631"/>
                    </a:cubicBezTo>
                    <a:cubicBezTo>
                      <a:pt x="11138" y="10800"/>
                      <a:pt x="11306" y="10800"/>
                      <a:pt x="11475" y="10800"/>
                    </a:cubicBezTo>
                    <a:cubicBezTo>
                      <a:pt x="11644" y="10800"/>
                      <a:pt x="11813" y="10800"/>
                      <a:pt x="11981" y="10631"/>
                    </a:cubicBezTo>
                    <a:cubicBezTo>
                      <a:pt x="15356" y="7256"/>
                      <a:pt x="15356" y="7256"/>
                      <a:pt x="15356" y="7256"/>
                    </a:cubicBezTo>
                    <a:cubicBezTo>
                      <a:pt x="15525" y="6919"/>
                      <a:pt x="15525" y="6581"/>
                      <a:pt x="15356" y="6244"/>
                    </a:cubicBezTo>
                    <a:cubicBezTo>
                      <a:pt x="15019" y="6075"/>
                      <a:pt x="14681" y="6075"/>
                      <a:pt x="14344" y="6244"/>
                    </a:cubicBezTo>
                    <a:cubicBezTo>
                      <a:pt x="11475" y="9112"/>
                      <a:pt x="11475" y="9112"/>
                      <a:pt x="11475" y="9112"/>
                    </a:cubicBezTo>
                    <a:cubicBezTo>
                      <a:pt x="9281" y="6919"/>
                      <a:pt x="9281" y="6919"/>
                      <a:pt x="9281" y="6919"/>
                    </a:cubicBezTo>
                    <a:cubicBezTo>
                      <a:pt x="9281" y="6919"/>
                      <a:pt x="9113" y="6919"/>
                      <a:pt x="9113" y="6750"/>
                    </a:cubicBezTo>
                    <a:cubicBezTo>
                      <a:pt x="8775" y="6750"/>
                      <a:pt x="8438" y="6750"/>
                      <a:pt x="8269" y="6919"/>
                    </a:cubicBezTo>
                    <a:cubicBezTo>
                      <a:pt x="6244" y="8944"/>
                      <a:pt x="6244" y="8944"/>
                      <a:pt x="6244" y="8944"/>
                    </a:cubicBezTo>
                    <a:cubicBezTo>
                      <a:pt x="6075" y="9112"/>
                      <a:pt x="6075" y="9619"/>
                      <a:pt x="6244" y="9956"/>
                    </a:cubicBezTo>
                    <a:cubicBezTo>
                      <a:pt x="6581" y="10125"/>
                      <a:pt x="6919" y="10125"/>
                      <a:pt x="7256" y="9956"/>
                    </a:cubicBezTo>
                    <a:close/>
                  </a:path>
                </a:pathLst>
              </a:custGeom>
              <a:solidFill>
                <a:srgbClr val="374047"/>
              </a:solidFill>
              <a:ln w="12700">
                <a:miter lim="400000"/>
              </a:ln>
            </p:spPr>
            <p:txBody>
              <a:bodyPr lIns="17145" rIns="17145"/>
              <a:lstStyle/>
              <a:p>
                <a:pPr defTabSz="913765">
                  <a:defRPr sz="4800">
                    <a:solidFill>
                      <a:srgbClr val="27282D"/>
                    </a:solidFill>
                    <a:latin typeface="Calibri" panose="020F0502020204030204"/>
                    <a:ea typeface="Calibri" panose="020F0502020204030204"/>
                    <a:cs typeface="Calibri" panose="020F0502020204030204"/>
                    <a:sym typeface="Calibri" panose="020F0502020204030204"/>
                  </a:defRPr>
                </a:pPr>
                <a:endParaRPr sz="1800" dirty="0">
                  <a:ea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134859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380380" y="517102"/>
            <a:ext cx="438324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國際</a:t>
            </a:r>
            <a:r>
              <a:rPr lang="zh-TW" altLang="en-US" sz="2100" b="1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交換姊妹校</a:t>
            </a:r>
            <a:r>
              <a:rPr lang="en-US" altLang="zh-TW" sz="2100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(1/3)</a:t>
            </a:r>
            <a:endParaRPr lang="zh-TW" altLang="en-US" sz="2100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16" name="文本框 8"/>
          <p:cNvSpPr txBox="1"/>
          <p:nvPr/>
        </p:nvSpPr>
        <p:spPr>
          <a:xfrm>
            <a:off x="2370910" y="931206"/>
            <a:ext cx="4402181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TW" altLang="en-US" sz="1000" dirty="0" smtClean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各校申請規定及開放申請名額</a:t>
            </a:r>
            <a:r>
              <a:rPr lang="zh-TW" altLang="en-US" sz="1000" dirty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請依出國交換學生計畫甄選</a:t>
            </a:r>
            <a:r>
              <a:rPr lang="zh-TW" altLang="en-US" sz="1000" dirty="0" smtClean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報名系統公告為準</a:t>
            </a:r>
            <a:endParaRPr lang="zh-TW" altLang="en-US" sz="1000" dirty="0"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098952"/>
              </p:ext>
            </p:extLst>
          </p:nvPr>
        </p:nvGraphicFramePr>
        <p:xfrm>
          <a:off x="1031967" y="1229146"/>
          <a:ext cx="7713616" cy="37084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987479">
                  <a:extLst>
                    <a:ext uri="{9D8B030D-6E8A-4147-A177-3AD203B41FA5}">
                      <a16:colId xmlns:a16="http://schemas.microsoft.com/office/drawing/2014/main" val="3856437588"/>
                    </a:ext>
                  </a:extLst>
                </a:gridCol>
                <a:gridCol w="5726137">
                  <a:extLst>
                    <a:ext uri="{9D8B030D-6E8A-4147-A177-3AD203B41FA5}">
                      <a16:colId xmlns:a16="http://schemas.microsoft.com/office/drawing/2014/main" val="14749154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國家</a:t>
                      </a:r>
                      <a:endParaRPr lang="zh-TW" altLang="en-US" sz="16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學校</a:t>
                      </a:r>
                      <a:endParaRPr lang="zh-TW" altLang="en-US" sz="16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49050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不分國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UMAP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849597"/>
                  </a:ext>
                </a:extLst>
              </a:tr>
              <a:tr h="370840">
                <a:tc rowSpan="7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日本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Kobe Design University</a:t>
                      </a:r>
                      <a:r>
                        <a:rPr lang="zh-TW" altLang="en-US" dirty="0" smtClean="0"/>
                        <a:t>神戶藝術工科大學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82962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University of Fukui</a:t>
                      </a:r>
                      <a:r>
                        <a:rPr lang="zh-TW" altLang="en-US" dirty="0" smtClean="0"/>
                        <a:t>福井大學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858784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University of the </a:t>
                      </a:r>
                      <a:r>
                        <a:rPr lang="en-US" altLang="zh-TW" dirty="0" err="1" smtClean="0"/>
                        <a:t>Ryukyus</a:t>
                      </a:r>
                      <a:r>
                        <a:rPr lang="zh-TW" altLang="en-US" dirty="0" smtClean="0"/>
                        <a:t>琉球大學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2805002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Graduate School of Science and Engineering, Chiba University </a:t>
                      </a:r>
                      <a:r>
                        <a:rPr lang="zh-TW" altLang="en-US" dirty="0" smtClean="0"/>
                        <a:t>千葉大學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51433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JAIST </a:t>
                      </a:r>
                      <a:r>
                        <a:rPr lang="zh-TW" altLang="en-US" dirty="0" smtClean="0"/>
                        <a:t>北陸先端科學技術大學院大學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2753096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Osaka Institute of Technology</a:t>
                      </a:r>
                      <a:r>
                        <a:rPr lang="zh-TW" altLang="en-US" dirty="0" smtClean="0"/>
                        <a:t>大阪工業大學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01218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dirty="0" smtClean="0"/>
                        <a:t>岡山縣立大學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6257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馬來西亞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err="1" smtClean="0"/>
                        <a:t>Universiti</a:t>
                      </a:r>
                      <a:r>
                        <a:rPr lang="en-US" altLang="zh-TW" dirty="0" smtClean="0"/>
                        <a:t> </a:t>
                      </a:r>
                      <a:r>
                        <a:rPr lang="en-US" altLang="zh-TW" dirty="0" err="1" smtClean="0"/>
                        <a:t>Tunku</a:t>
                      </a:r>
                      <a:r>
                        <a:rPr lang="en-US" altLang="zh-TW" dirty="0" smtClean="0"/>
                        <a:t> Abdul Rahman</a:t>
                      </a:r>
                      <a:r>
                        <a:rPr lang="zh-TW" altLang="en-US" dirty="0" smtClean="0"/>
                        <a:t>拉曼大學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987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06501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380380" y="517102"/>
            <a:ext cx="438324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國際</a:t>
            </a:r>
            <a:r>
              <a:rPr lang="zh-TW" altLang="en-US" sz="2100" b="1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交換姊妹校</a:t>
            </a:r>
            <a:r>
              <a:rPr lang="en-US" altLang="zh-TW" sz="2100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(2/3)</a:t>
            </a:r>
            <a:endParaRPr lang="zh-TW" altLang="en-US" sz="2100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16" name="文本框 8"/>
          <p:cNvSpPr txBox="1"/>
          <p:nvPr/>
        </p:nvSpPr>
        <p:spPr>
          <a:xfrm>
            <a:off x="2370910" y="931206"/>
            <a:ext cx="4402181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TW" altLang="en-US" sz="1000" dirty="0" smtClean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各校申請規定及開放申請名額</a:t>
            </a:r>
            <a:r>
              <a:rPr lang="zh-TW" altLang="en-US" sz="1000" dirty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請依出國交換學生計畫甄選</a:t>
            </a:r>
            <a:r>
              <a:rPr lang="zh-TW" altLang="en-US" sz="1000" dirty="0" smtClean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報名系統公告為準</a:t>
            </a:r>
            <a:endParaRPr lang="zh-TW" altLang="en-US" sz="1000" dirty="0"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202448"/>
              </p:ext>
            </p:extLst>
          </p:nvPr>
        </p:nvGraphicFramePr>
        <p:xfrm>
          <a:off x="1012373" y="1226105"/>
          <a:ext cx="7713616" cy="37084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987479">
                  <a:extLst>
                    <a:ext uri="{9D8B030D-6E8A-4147-A177-3AD203B41FA5}">
                      <a16:colId xmlns:a16="http://schemas.microsoft.com/office/drawing/2014/main" val="3856437588"/>
                    </a:ext>
                  </a:extLst>
                </a:gridCol>
                <a:gridCol w="5726137">
                  <a:extLst>
                    <a:ext uri="{9D8B030D-6E8A-4147-A177-3AD203B41FA5}">
                      <a16:colId xmlns:a16="http://schemas.microsoft.com/office/drawing/2014/main" val="14749154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國家</a:t>
                      </a:r>
                      <a:endParaRPr lang="zh-TW" altLang="en-US" sz="16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學校</a:t>
                      </a:r>
                      <a:endParaRPr lang="zh-TW" altLang="en-US" sz="16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49050504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韓國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err="1" smtClean="0"/>
                        <a:t>Hanbat</a:t>
                      </a:r>
                      <a:r>
                        <a:rPr lang="en-US" altLang="zh-TW" dirty="0" smtClean="0"/>
                        <a:t> National University </a:t>
                      </a:r>
                      <a:r>
                        <a:rPr lang="zh-TW" altLang="en-US" dirty="0" smtClean="0"/>
                        <a:t>國立韓巴大學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84959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Seoul National University of Science and Technology</a:t>
                      </a:r>
                      <a:r>
                        <a:rPr lang="zh-TW" altLang="en-US" dirty="0" smtClean="0"/>
                        <a:t>首爾科技大學</a:t>
                      </a:r>
                      <a:endParaRPr lang="zh-TW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82962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Busan University of Foreign Studies</a:t>
                      </a:r>
                      <a:r>
                        <a:rPr lang="zh-TW" altLang="en-US" dirty="0" smtClean="0"/>
                        <a:t>釜山外國語大學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3634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印尼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ITB</a:t>
                      </a:r>
                      <a:r>
                        <a:rPr lang="zh-TW" altLang="en-US" dirty="0" smtClean="0"/>
                        <a:t>萬隆理工大學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80500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立陶宛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Vilnius </a:t>
                      </a:r>
                      <a:r>
                        <a:rPr lang="en-US" altLang="zh-TW" dirty="0" err="1" smtClean="0"/>
                        <a:t>Gediminas</a:t>
                      </a:r>
                      <a:r>
                        <a:rPr lang="en-US" altLang="zh-TW" dirty="0" smtClean="0"/>
                        <a:t> Technical University</a:t>
                      </a:r>
                      <a:r>
                        <a:rPr lang="zh-TW" altLang="en-US" dirty="0" smtClean="0"/>
                        <a:t>維爾紐斯格抵米那斯科技大學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5143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荷蘭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HU University of Applied Sciences </a:t>
                      </a:r>
                      <a:r>
                        <a:rPr lang="zh-TW" altLang="en-US" dirty="0" smtClean="0"/>
                        <a:t>烏特列支應用科技大學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530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法國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Y SCHOOLS(</a:t>
                      </a:r>
                      <a:r>
                        <a:rPr lang="en-US" altLang="zh-TW" dirty="0" err="1" smtClean="0"/>
                        <a:t>Groupe</a:t>
                      </a:r>
                      <a:r>
                        <a:rPr lang="en-US" altLang="zh-TW" dirty="0" smtClean="0"/>
                        <a:t> ESC Troyes)</a:t>
                      </a:r>
                      <a:r>
                        <a:rPr lang="zh-TW" altLang="en-US" dirty="0" smtClean="0"/>
                        <a:t>特魯瓦高等商學院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012187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美國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dirty="0" smtClean="0"/>
                        <a:t>Pittsburg State University</a:t>
                      </a:r>
                      <a:r>
                        <a:rPr lang="zh-TW" altLang="en-US" dirty="0" smtClean="0"/>
                        <a:t>匹茲堡州立大學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962579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1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Andrews University</a:t>
                      </a:r>
                      <a:r>
                        <a:rPr lang="zh-TW" altLang="en-US" dirty="0" smtClean="0"/>
                        <a:t>安德魯大學 </a:t>
                      </a:r>
                      <a:r>
                        <a:rPr lang="zh-TW" altLang="en-US" sz="1400" b="1" kern="1200" spc="300" dirty="0" smtClean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  <a:cs typeface="+mn-cs"/>
                        </a:rPr>
                        <a:t> </a:t>
                      </a:r>
                      <a:r>
                        <a:rPr lang="zh-TW" altLang="en-US" sz="135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*須付費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9564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87781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380380" y="517102"/>
            <a:ext cx="438324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國際</a:t>
            </a:r>
            <a:r>
              <a:rPr lang="zh-TW" altLang="en-US" sz="2100" b="1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交換姊妹校</a:t>
            </a:r>
            <a:r>
              <a:rPr lang="en-US" altLang="zh-TW" sz="2100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(3/3)</a:t>
            </a:r>
            <a:endParaRPr lang="zh-TW" altLang="en-US" sz="2100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16" name="文本框 8"/>
          <p:cNvSpPr txBox="1"/>
          <p:nvPr/>
        </p:nvSpPr>
        <p:spPr>
          <a:xfrm>
            <a:off x="2370910" y="931206"/>
            <a:ext cx="4402181" cy="2462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TW" altLang="en-US" sz="1000" dirty="0" smtClean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各校申請規定及開放申請名額</a:t>
            </a:r>
            <a:r>
              <a:rPr lang="zh-TW" altLang="en-US" sz="1000" dirty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請依出國交換學生計畫甄選</a:t>
            </a:r>
            <a:r>
              <a:rPr lang="zh-TW" altLang="en-US" sz="1000" dirty="0" smtClean="0"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報名系統公告為準</a:t>
            </a:r>
            <a:endParaRPr lang="zh-TW" altLang="en-US" sz="1000" dirty="0"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498240"/>
              </p:ext>
            </p:extLst>
          </p:nvPr>
        </p:nvGraphicFramePr>
        <p:xfrm>
          <a:off x="1012373" y="1226105"/>
          <a:ext cx="7713616" cy="37084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987479">
                  <a:extLst>
                    <a:ext uri="{9D8B030D-6E8A-4147-A177-3AD203B41FA5}">
                      <a16:colId xmlns:a16="http://schemas.microsoft.com/office/drawing/2014/main" val="3856437588"/>
                    </a:ext>
                  </a:extLst>
                </a:gridCol>
                <a:gridCol w="5726137">
                  <a:extLst>
                    <a:ext uri="{9D8B030D-6E8A-4147-A177-3AD203B41FA5}">
                      <a16:colId xmlns:a16="http://schemas.microsoft.com/office/drawing/2014/main" val="14749154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國家</a:t>
                      </a:r>
                      <a:endParaRPr lang="zh-TW" altLang="en-US" sz="16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kern="1200" dirty="0" smtClean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學校</a:t>
                      </a:r>
                      <a:endParaRPr lang="zh-TW" altLang="en-US" sz="16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49050504"/>
                  </a:ext>
                </a:extLst>
              </a:tr>
              <a:tr h="370840">
                <a:tc rowSpan="8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德國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Brandenburg University of Applied Sciences</a:t>
                      </a:r>
                      <a:r>
                        <a:rPr lang="zh-TW" altLang="en-US" dirty="0" smtClean="0"/>
                        <a:t>布蘭登堡應用科技大學</a:t>
                      </a:r>
                      <a:endParaRPr lang="zh-TW" altLang="en-US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84959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3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Technische</a:t>
                      </a:r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TW" sz="13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Universität</a:t>
                      </a:r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zh-TW" sz="13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Ilmenau</a:t>
                      </a:r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伊棉瑙科技大學</a:t>
                      </a:r>
                      <a:endParaRPr lang="zh-TW" altLang="en-US" sz="13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82962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Esslingen University of Applied Sciences</a:t>
                      </a:r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埃斯林根應用科技大學</a:t>
                      </a:r>
                      <a:endParaRPr lang="zh-TW" altLang="en-US" sz="13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805002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Dresden University of Applied Sciences</a:t>
                      </a:r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德勒斯登應用科技大學</a:t>
                      </a:r>
                      <a:endParaRPr lang="zh-TW" altLang="en-US" sz="13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51433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Darmstadt University of Applied Sciences </a:t>
                      </a:r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達姆施塔特應用科技大學</a:t>
                      </a:r>
                      <a:endParaRPr lang="zh-TW" altLang="en-US" sz="13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53096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Berlin University of Applied Sciences</a:t>
                      </a:r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柏林應用科技大學</a:t>
                      </a:r>
                      <a:endParaRPr lang="zh-TW" altLang="en-US" sz="13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01218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Aachen University of Applied Sciences</a:t>
                      </a:r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阿亨應用科技大學</a:t>
                      </a:r>
                      <a:endParaRPr lang="zh-TW" altLang="en-US" sz="13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962579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1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Karlsruhe University of Applied Sciences </a:t>
                      </a:r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卡爾斯魯厄應用科技大學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95640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西班牙</a:t>
                      </a:r>
                      <a:endParaRPr lang="zh-TW" altLang="en-US" sz="13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1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University of </a:t>
                      </a:r>
                      <a:r>
                        <a:rPr lang="en-US" altLang="zh-TW" sz="13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Jaèn</a:t>
                      </a:r>
                      <a:r>
                        <a:rPr lang="zh-TW" altLang="en-US" sz="13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哈恩大學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454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77816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/>
          <p:nvPr/>
        </p:nvGrpSpPr>
        <p:grpSpPr>
          <a:xfrm>
            <a:off x="4879931" y="2654054"/>
            <a:ext cx="582003" cy="582003"/>
            <a:chOff x="6253939" y="2516220"/>
            <a:chExt cx="831273" cy="831273"/>
          </a:xfrm>
        </p:grpSpPr>
        <p:sp>
          <p:nvSpPr>
            <p:cNvPr id="27" name="Oval 11"/>
            <p:cNvSpPr/>
            <p:nvPr/>
          </p:nvSpPr>
          <p:spPr>
            <a:xfrm>
              <a:off x="6253939" y="2516220"/>
              <a:ext cx="831273" cy="8312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8" name="AutoShape 117"/>
            <p:cNvSpPr/>
            <p:nvPr/>
          </p:nvSpPr>
          <p:spPr bwMode="auto">
            <a:xfrm>
              <a:off x="6437403" y="2772142"/>
              <a:ext cx="464344" cy="348456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28270" hangingPunct="0"/>
              <a:endPara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 Light" panose="020B0502040204020203" pitchFamily="34" charset="-122"/>
                <a:sym typeface="Gill Sans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754497" y="2576779"/>
            <a:ext cx="2926525" cy="467049"/>
            <a:chOff x="5413829" y="1945846"/>
            <a:chExt cx="2926525" cy="467049"/>
          </a:xfrm>
        </p:grpSpPr>
        <p:sp>
          <p:nvSpPr>
            <p:cNvPr id="38" name="TextBox 37"/>
            <p:cNvSpPr txBox="1"/>
            <p:nvPr/>
          </p:nvSpPr>
          <p:spPr>
            <a:xfrm>
              <a:off x="5413829" y="1945846"/>
              <a:ext cx="2926525" cy="423179"/>
            </a:xfrm>
            <a:prstGeom prst="rect">
              <a:avLst/>
            </a:prstGeom>
            <a:noFill/>
          </p:spPr>
          <p:txBody>
            <a:bodyPr wrap="square" lIns="68565" tIns="34283" rIns="68565" bIns="34283" rtlCol="0">
              <a:spAutoFit/>
            </a:bodyPr>
            <a:lstStyle/>
            <a:p>
              <a:pPr defTabSz="914377">
                <a:defRPr/>
              </a:pPr>
              <a:r>
                <a:rPr lang="en-US" altLang="zh-CN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UMAP</a:t>
              </a: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交換學生計畫（</a:t>
              </a:r>
              <a:r>
                <a:rPr lang="en-US" altLang="zh-CN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Program A&amp;B</a:t>
              </a: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）：</a:t>
              </a:r>
            </a:p>
            <a:p>
              <a:endParaRPr lang="en-GB" sz="1100" b="1" dirty="0">
                <a:solidFill>
                  <a:schemeClr val="bg1">
                    <a:lumMod val="50000"/>
                  </a:schemeClr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9" name="Rectangle 24"/>
            <p:cNvSpPr/>
            <p:nvPr/>
          </p:nvSpPr>
          <p:spPr>
            <a:xfrm>
              <a:off x="5413831" y="2158993"/>
              <a:ext cx="2713242" cy="253902"/>
            </a:xfrm>
            <a:prstGeom prst="rect">
              <a:avLst/>
            </a:prstGeom>
          </p:spPr>
          <p:txBody>
            <a:bodyPr wrap="square" lIns="68565" tIns="34283" rIns="68565" bIns="34283">
              <a:spAutoFit/>
            </a:bodyPr>
            <a:lstStyle/>
            <a:p>
              <a:pPr defTabSz="914377">
                <a:defRPr/>
              </a:pPr>
              <a:r>
                <a:rPr lang="en-US" altLang="zh-CN" sz="1200" dirty="0">
                  <a:solidFill>
                    <a:srgbClr val="1D6DC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http://umap.org/</a:t>
              </a: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754497" y="1798406"/>
            <a:ext cx="3093441" cy="792511"/>
          </a:xfrm>
          <a:prstGeom prst="rect">
            <a:avLst/>
          </a:prstGeom>
          <a:noFill/>
        </p:spPr>
        <p:txBody>
          <a:bodyPr wrap="square" lIns="68565" tIns="34283" rIns="68565" bIns="34283" rtlCol="0">
            <a:spAutoFit/>
          </a:bodyPr>
          <a:lstStyle/>
          <a:p>
            <a:pPr defTabSz="914377"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本校為亞太大學交流會（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UMAP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）多邊交換學生計畫－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Multilateral Student Exchange Program (UME)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參與校</a:t>
            </a:r>
          </a:p>
          <a:p>
            <a:endParaRPr lang="en-GB" sz="1100" b="1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754497" y="3158007"/>
            <a:ext cx="3109342" cy="792511"/>
          </a:xfrm>
          <a:prstGeom prst="rect">
            <a:avLst/>
          </a:prstGeom>
          <a:noFill/>
        </p:spPr>
        <p:txBody>
          <a:bodyPr wrap="square" lIns="68565" tIns="34283" rIns="68565" bIns="34283" rtlCol="0">
            <a:spAutoFit/>
          </a:bodyPr>
          <a:lstStyle/>
          <a:p>
            <a:pPr defTabSz="914377">
              <a:defRPr/>
            </a:pPr>
            <a:r>
              <a:rPr lang="en-US" altLang="zh-TW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&gt;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For students  </a:t>
            </a:r>
            <a:b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</a:b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&gt;About program/ Eligibility/</a:t>
            </a:r>
            <a:r>
              <a:rPr lang="zh-TW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 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Application procedure/ Financial Aid(Scholarship)</a:t>
            </a:r>
          </a:p>
          <a:p>
            <a:endParaRPr lang="en-GB" sz="1100" b="1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846731" y="505556"/>
            <a:ext cx="337102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UMAP</a:t>
            </a:r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亞太大學交流會計畫</a:t>
            </a:r>
          </a:p>
        </p:txBody>
      </p:sp>
      <p:sp>
        <p:nvSpPr>
          <p:cNvPr id="26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32" y="1670029"/>
            <a:ext cx="4455948" cy="223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39606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3420396" y="1924616"/>
            <a:ext cx="3611776" cy="623248"/>
          </a:xfrm>
          <a:prstGeom prst="rect">
            <a:avLst/>
          </a:prstGeom>
        </p:spPr>
        <p:txBody>
          <a:bodyPr vert="horz" lIns="67500" tIns="35100" rIns="67500" bIns="35100" rtlCol="0" anchor="b">
            <a:normAutofit/>
          </a:bodyPr>
          <a:lstStyle>
            <a:lvl1pPr algn="ctr">
              <a:lnSpc>
                <a:spcPct val="120000"/>
              </a:lnSpc>
              <a:spcBef>
                <a:spcPct val="0"/>
              </a:spcBef>
              <a:buNone/>
              <a:defRPr sz="4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000" dirty="0">
                <a:ea typeface="微软雅黑 Light" panose="020B0502040204020203" pitchFamily="34" charset="-122"/>
              </a:rPr>
              <a:t>交換生申請流程</a:t>
            </a: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420396" y="2611647"/>
            <a:ext cx="3611776" cy="346249"/>
          </a:xfrm>
          <a:prstGeom prst="rect">
            <a:avLst/>
          </a:prstGeom>
        </p:spPr>
        <p:txBody>
          <a:bodyPr vert="horz" lIns="67500" tIns="35100" rIns="67500" bIns="35100" rtlCol="0">
            <a:normAutofit/>
          </a:bodyPr>
          <a:lstStyle>
            <a:lvl1pPr indent="0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z="1500" dirty="0" smtClean="0">
                <a:ea typeface="微软雅黑 Light" panose="020B0502040204020203" pitchFamily="34" charset="-122"/>
              </a:rPr>
              <a:t>How to apply?</a:t>
            </a:r>
            <a:endParaRPr lang="zh-CN" altLang="en-US" sz="1500" dirty="0">
              <a:ea typeface="微软雅黑 Light" panose="020B0502040204020203" pitchFamily="3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2283545" y="1908482"/>
            <a:ext cx="1081065" cy="1084913"/>
          </a:xfrm>
          <a:prstGeom prst="rect">
            <a:avLst/>
          </a:prstGeom>
          <a:noFill/>
        </p:spPr>
        <p:txBody>
          <a:bodyPr wrap="none" lIns="67500" tIns="35100" rIns="67500" bIns="35100" rtlCol="0" anchor="ctr">
            <a:normAutofit/>
          </a:bodyPr>
          <a:lstStyle>
            <a:defPPr>
              <a:defRPr lang="zh-CN"/>
            </a:defPPr>
            <a:lvl1pPr algn="ctr">
              <a:defRPr sz="8800">
                <a:solidFill>
                  <a:schemeClr val="bg1"/>
                </a:solidFill>
                <a:ea typeface="华文细黑" panose="02010600040101010101" pitchFamily="2" charset="-122"/>
              </a:defRPr>
            </a:lvl1pPr>
          </a:lstStyle>
          <a:p>
            <a:r>
              <a:rPr lang="en-US" altLang="zh-CN" sz="6600" dirty="0" smtClean="0">
                <a:ea typeface="微软雅黑 Light" panose="020B0502040204020203" pitchFamily="34" charset="-122"/>
              </a:rPr>
              <a:t>0</a:t>
            </a:r>
            <a:r>
              <a:rPr lang="en-US" altLang="zh-TW" sz="6600" dirty="0" smtClean="0">
                <a:ea typeface="微软雅黑 Light" panose="020B0502040204020203" pitchFamily="34" charset="-122"/>
              </a:rPr>
              <a:t>2</a:t>
            </a:r>
            <a:endParaRPr lang="en-US" altLang="zh-CN" sz="6600" dirty="0"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48456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Freeform 6"/>
          <p:cNvSpPr/>
          <p:nvPr/>
        </p:nvSpPr>
        <p:spPr bwMode="auto">
          <a:xfrm>
            <a:off x="0" y="2501942"/>
            <a:ext cx="9156121" cy="2641558"/>
          </a:xfrm>
          <a:custGeom>
            <a:avLst/>
            <a:gdLst>
              <a:gd name="T0" fmla="*/ 3078 w 4268"/>
              <a:gd name="T1" fmla="*/ 3 h 1326"/>
              <a:gd name="T2" fmla="*/ 3355 w 4268"/>
              <a:gd name="T3" fmla="*/ 18 h 1326"/>
              <a:gd name="T4" fmla="*/ 3647 w 4268"/>
              <a:gd name="T5" fmla="*/ 50 h 1326"/>
              <a:gd name="T6" fmla="*/ 3951 w 4268"/>
              <a:gd name="T7" fmla="*/ 100 h 1326"/>
              <a:gd name="T8" fmla="*/ 4268 w 4268"/>
              <a:gd name="T9" fmla="*/ 168 h 1326"/>
              <a:gd name="T10" fmla="*/ 4106 w 4268"/>
              <a:gd name="T11" fmla="*/ 140 h 1326"/>
              <a:gd name="T12" fmla="*/ 3795 w 4268"/>
              <a:gd name="T13" fmla="*/ 80 h 1326"/>
              <a:gd name="T14" fmla="*/ 3499 w 4268"/>
              <a:gd name="T15" fmla="*/ 40 h 1326"/>
              <a:gd name="T16" fmla="*/ 3215 w 4268"/>
              <a:gd name="T17" fmla="*/ 16 h 1326"/>
              <a:gd name="T18" fmla="*/ 2943 w 4268"/>
              <a:gd name="T19" fmla="*/ 9 h 1326"/>
              <a:gd name="T20" fmla="*/ 2636 w 4268"/>
              <a:gd name="T21" fmla="*/ 18 h 1326"/>
              <a:gd name="T22" fmla="*/ 2348 w 4268"/>
              <a:gd name="T23" fmla="*/ 48 h 1326"/>
              <a:gd name="T24" fmla="*/ 2077 w 4268"/>
              <a:gd name="T25" fmla="*/ 93 h 1326"/>
              <a:gd name="T26" fmla="*/ 1825 w 4268"/>
              <a:gd name="T27" fmla="*/ 153 h 1326"/>
              <a:gd name="T28" fmla="*/ 1589 w 4268"/>
              <a:gd name="T29" fmla="*/ 225 h 1326"/>
              <a:gd name="T30" fmla="*/ 1370 w 4268"/>
              <a:gd name="T31" fmla="*/ 308 h 1326"/>
              <a:gd name="T32" fmla="*/ 1169 w 4268"/>
              <a:gd name="T33" fmla="*/ 398 h 1326"/>
              <a:gd name="T34" fmla="*/ 985 w 4268"/>
              <a:gd name="T35" fmla="*/ 494 h 1326"/>
              <a:gd name="T36" fmla="*/ 817 w 4268"/>
              <a:gd name="T37" fmla="*/ 595 h 1326"/>
              <a:gd name="T38" fmla="*/ 666 w 4268"/>
              <a:gd name="T39" fmla="*/ 696 h 1326"/>
              <a:gd name="T40" fmla="*/ 531 w 4268"/>
              <a:gd name="T41" fmla="*/ 797 h 1326"/>
              <a:gd name="T42" fmla="*/ 412 w 4268"/>
              <a:gd name="T43" fmla="*/ 895 h 1326"/>
              <a:gd name="T44" fmla="*/ 308 w 4268"/>
              <a:gd name="T45" fmla="*/ 988 h 1326"/>
              <a:gd name="T46" fmla="*/ 221 w 4268"/>
              <a:gd name="T47" fmla="*/ 1075 h 1326"/>
              <a:gd name="T48" fmla="*/ 149 w 4268"/>
              <a:gd name="T49" fmla="*/ 1151 h 1326"/>
              <a:gd name="T50" fmla="*/ 91 w 4268"/>
              <a:gd name="T51" fmla="*/ 1217 h 1326"/>
              <a:gd name="T52" fmla="*/ 49 w 4268"/>
              <a:gd name="T53" fmla="*/ 1269 h 1326"/>
              <a:gd name="T54" fmla="*/ 22 w 4268"/>
              <a:gd name="T55" fmla="*/ 1305 h 1326"/>
              <a:gd name="T56" fmla="*/ 8 w 4268"/>
              <a:gd name="T57" fmla="*/ 1323 h 1326"/>
              <a:gd name="T58" fmla="*/ 6 w 4268"/>
              <a:gd name="T59" fmla="*/ 1326 h 1326"/>
              <a:gd name="T60" fmla="*/ 1 w 4268"/>
              <a:gd name="T61" fmla="*/ 1318 h 1326"/>
              <a:gd name="T62" fmla="*/ 17 w 4268"/>
              <a:gd name="T63" fmla="*/ 1298 h 1326"/>
              <a:gd name="T64" fmla="*/ 47 w 4268"/>
              <a:gd name="T65" fmla="*/ 1259 h 1326"/>
              <a:gd name="T66" fmla="*/ 93 w 4268"/>
              <a:gd name="T67" fmla="*/ 1203 h 1326"/>
              <a:gd name="T68" fmla="*/ 154 w 4268"/>
              <a:gd name="T69" fmla="*/ 1135 h 1326"/>
              <a:gd name="T70" fmla="*/ 230 w 4268"/>
              <a:gd name="T71" fmla="*/ 1053 h 1326"/>
              <a:gd name="T72" fmla="*/ 324 w 4268"/>
              <a:gd name="T73" fmla="*/ 964 h 1326"/>
              <a:gd name="T74" fmla="*/ 434 w 4268"/>
              <a:gd name="T75" fmla="*/ 867 h 1326"/>
              <a:gd name="T76" fmla="*/ 561 w 4268"/>
              <a:gd name="T77" fmla="*/ 765 h 1326"/>
              <a:gd name="T78" fmla="*/ 703 w 4268"/>
              <a:gd name="T79" fmla="*/ 661 h 1326"/>
              <a:gd name="T80" fmla="*/ 864 w 4268"/>
              <a:gd name="T81" fmla="*/ 556 h 1326"/>
              <a:gd name="T82" fmla="*/ 1040 w 4268"/>
              <a:gd name="T83" fmla="*/ 455 h 1326"/>
              <a:gd name="T84" fmla="*/ 1235 w 4268"/>
              <a:gd name="T85" fmla="*/ 358 h 1326"/>
              <a:gd name="T86" fmla="*/ 1448 w 4268"/>
              <a:gd name="T87" fmla="*/ 268 h 1326"/>
              <a:gd name="T88" fmla="*/ 1678 w 4268"/>
              <a:gd name="T89" fmla="*/ 188 h 1326"/>
              <a:gd name="T90" fmla="*/ 1927 w 4268"/>
              <a:gd name="T91" fmla="*/ 119 h 1326"/>
              <a:gd name="T92" fmla="*/ 2194 w 4268"/>
              <a:gd name="T93" fmla="*/ 63 h 1326"/>
              <a:gd name="T94" fmla="*/ 2480 w 4268"/>
              <a:gd name="T95" fmla="*/ 23 h 1326"/>
              <a:gd name="T96" fmla="*/ 2784 w 4268"/>
              <a:gd name="T97" fmla="*/ 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268" h="1326">
                <a:moveTo>
                  <a:pt x="2943" y="0"/>
                </a:moveTo>
                <a:lnTo>
                  <a:pt x="3078" y="3"/>
                </a:lnTo>
                <a:lnTo>
                  <a:pt x="3215" y="8"/>
                </a:lnTo>
                <a:lnTo>
                  <a:pt x="3355" y="18"/>
                </a:lnTo>
                <a:lnTo>
                  <a:pt x="3500" y="31"/>
                </a:lnTo>
                <a:lnTo>
                  <a:pt x="3647" y="50"/>
                </a:lnTo>
                <a:lnTo>
                  <a:pt x="3797" y="72"/>
                </a:lnTo>
                <a:lnTo>
                  <a:pt x="3951" y="100"/>
                </a:lnTo>
                <a:lnTo>
                  <a:pt x="4109" y="132"/>
                </a:lnTo>
                <a:lnTo>
                  <a:pt x="4268" y="168"/>
                </a:lnTo>
                <a:lnTo>
                  <a:pt x="4267" y="176"/>
                </a:lnTo>
                <a:lnTo>
                  <a:pt x="4106" y="140"/>
                </a:lnTo>
                <a:lnTo>
                  <a:pt x="3950" y="107"/>
                </a:lnTo>
                <a:lnTo>
                  <a:pt x="3795" y="80"/>
                </a:lnTo>
                <a:lnTo>
                  <a:pt x="3645" y="58"/>
                </a:lnTo>
                <a:lnTo>
                  <a:pt x="3499" y="40"/>
                </a:lnTo>
                <a:lnTo>
                  <a:pt x="3355" y="26"/>
                </a:lnTo>
                <a:lnTo>
                  <a:pt x="3215" y="16"/>
                </a:lnTo>
                <a:lnTo>
                  <a:pt x="3078" y="10"/>
                </a:lnTo>
                <a:lnTo>
                  <a:pt x="2943" y="9"/>
                </a:lnTo>
                <a:lnTo>
                  <a:pt x="2788" y="12"/>
                </a:lnTo>
                <a:lnTo>
                  <a:pt x="2636" y="18"/>
                </a:lnTo>
                <a:lnTo>
                  <a:pt x="2490" y="31"/>
                </a:lnTo>
                <a:lnTo>
                  <a:pt x="2348" y="48"/>
                </a:lnTo>
                <a:lnTo>
                  <a:pt x="2210" y="69"/>
                </a:lnTo>
                <a:lnTo>
                  <a:pt x="2077" y="93"/>
                </a:lnTo>
                <a:lnTo>
                  <a:pt x="1949" y="122"/>
                </a:lnTo>
                <a:lnTo>
                  <a:pt x="1825" y="153"/>
                </a:lnTo>
                <a:lnTo>
                  <a:pt x="1704" y="188"/>
                </a:lnTo>
                <a:lnTo>
                  <a:pt x="1589" y="225"/>
                </a:lnTo>
                <a:lnTo>
                  <a:pt x="1478" y="265"/>
                </a:lnTo>
                <a:lnTo>
                  <a:pt x="1370" y="308"/>
                </a:lnTo>
                <a:lnTo>
                  <a:pt x="1268" y="352"/>
                </a:lnTo>
                <a:lnTo>
                  <a:pt x="1169" y="398"/>
                </a:lnTo>
                <a:lnTo>
                  <a:pt x="1075" y="446"/>
                </a:lnTo>
                <a:lnTo>
                  <a:pt x="985" y="494"/>
                </a:lnTo>
                <a:lnTo>
                  <a:pt x="899" y="545"/>
                </a:lnTo>
                <a:lnTo>
                  <a:pt x="817" y="595"/>
                </a:lnTo>
                <a:lnTo>
                  <a:pt x="739" y="646"/>
                </a:lnTo>
                <a:lnTo>
                  <a:pt x="666" y="696"/>
                </a:lnTo>
                <a:lnTo>
                  <a:pt x="597" y="748"/>
                </a:lnTo>
                <a:lnTo>
                  <a:pt x="531" y="797"/>
                </a:lnTo>
                <a:lnTo>
                  <a:pt x="470" y="847"/>
                </a:lnTo>
                <a:lnTo>
                  <a:pt x="412" y="895"/>
                </a:lnTo>
                <a:lnTo>
                  <a:pt x="359" y="943"/>
                </a:lnTo>
                <a:lnTo>
                  <a:pt x="308" y="988"/>
                </a:lnTo>
                <a:lnTo>
                  <a:pt x="263" y="1032"/>
                </a:lnTo>
                <a:lnTo>
                  <a:pt x="221" y="1075"/>
                </a:lnTo>
                <a:lnTo>
                  <a:pt x="183" y="1115"/>
                </a:lnTo>
                <a:lnTo>
                  <a:pt x="149" y="1151"/>
                </a:lnTo>
                <a:lnTo>
                  <a:pt x="118" y="1186"/>
                </a:lnTo>
                <a:lnTo>
                  <a:pt x="91" y="1217"/>
                </a:lnTo>
                <a:lnTo>
                  <a:pt x="69" y="1246"/>
                </a:lnTo>
                <a:lnTo>
                  <a:pt x="49" y="1269"/>
                </a:lnTo>
                <a:lnTo>
                  <a:pt x="34" y="1288"/>
                </a:lnTo>
                <a:lnTo>
                  <a:pt x="22" y="1305"/>
                </a:lnTo>
                <a:lnTo>
                  <a:pt x="13" y="1317"/>
                </a:lnTo>
                <a:lnTo>
                  <a:pt x="8" y="1323"/>
                </a:lnTo>
                <a:lnTo>
                  <a:pt x="6" y="1326"/>
                </a:lnTo>
                <a:lnTo>
                  <a:pt x="6" y="1326"/>
                </a:lnTo>
                <a:lnTo>
                  <a:pt x="0" y="1321"/>
                </a:lnTo>
                <a:lnTo>
                  <a:pt x="1" y="1318"/>
                </a:lnTo>
                <a:lnTo>
                  <a:pt x="8" y="1310"/>
                </a:lnTo>
                <a:lnTo>
                  <a:pt x="17" y="1298"/>
                </a:lnTo>
                <a:lnTo>
                  <a:pt x="30" y="1281"/>
                </a:lnTo>
                <a:lnTo>
                  <a:pt x="47" y="1259"/>
                </a:lnTo>
                <a:lnTo>
                  <a:pt x="67" y="1233"/>
                </a:lnTo>
                <a:lnTo>
                  <a:pt x="93" y="1203"/>
                </a:lnTo>
                <a:lnTo>
                  <a:pt x="122" y="1171"/>
                </a:lnTo>
                <a:lnTo>
                  <a:pt x="154" y="1135"/>
                </a:lnTo>
                <a:lnTo>
                  <a:pt x="190" y="1094"/>
                </a:lnTo>
                <a:lnTo>
                  <a:pt x="230" y="1053"/>
                </a:lnTo>
                <a:lnTo>
                  <a:pt x="276" y="1009"/>
                </a:lnTo>
                <a:lnTo>
                  <a:pt x="324" y="964"/>
                </a:lnTo>
                <a:lnTo>
                  <a:pt x="377" y="916"/>
                </a:lnTo>
                <a:lnTo>
                  <a:pt x="434" y="867"/>
                </a:lnTo>
                <a:lnTo>
                  <a:pt x="495" y="816"/>
                </a:lnTo>
                <a:lnTo>
                  <a:pt x="561" y="765"/>
                </a:lnTo>
                <a:lnTo>
                  <a:pt x="629" y="713"/>
                </a:lnTo>
                <a:lnTo>
                  <a:pt x="703" y="661"/>
                </a:lnTo>
                <a:lnTo>
                  <a:pt x="781" y="609"/>
                </a:lnTo>
                <a:lnTo>
                  <a:pt x="864" y="556"/>
                </a:lnTo>
                <a:lnTo>
                  <a:pt x="949" y="506"/>
                </a:lnTo>
                <a:lnTo>
                  <a:pt x="1040" y="455"/>
                </a:lnTo>
                <a:lnTo>
                  <a:pt x="1136" y="406"/>
                </a:lnTo>
                <a:lnTo>
                  <a:pt x="1235" y="358"/>
                </a:lnTo>
                <a:lnTo>
                  <a:pt x="1339" y="312"/>
                </a:lnTo>
                <a:lnTo>
                  <a:pt x="1448" y="268"/>
                </a:lnTo>
                <a:lnTo>
                  <a:pt x="1560" y="226"/>
                </a:lnTo>
                <a:lnTo>
                  <a:pt x="1678" y="188"/>
                </a:lnTo>
                <a:lnTo>
                  <a:pt x="1800" y="151"/>
                </a:lnTo>
                <a:lnTo>
                  <a:pt x="1927" y="119"/>
                </a:lnTo>
                <a:lnTo>
                  <a:pt x="2058" y="89"/>
                </a:lnTo>
                <a:lnTo>
                  <a:pt x="2194" y="63"/>
                </a:lnTo>
                <a:lnTo>
                  <a:pt x="2335" y="41"/>
                </a:lnTo>
                <a:lnTo>
                  <a:pt x="2480" y="23"/>
                </a:lnTo>
                <a:lnTo>
                  <a:pt x="2630" y="12"/>
                </a:lnTo>
                <a:lnTo>
                  <a:pt x="2784" y="3"/>
                </a:lnTo>
                <a:lnTo>
                  <a:pt x="2943" y="0"/>
                </a:lnTo>
                <a:close/>
              </a:path>
            </a:pathLst>
          </a:custGeom>
          <a:solidFill>
            <a:srgbClr val="969696"/>
          </a:solidFill>
          <a:ln w="28575">
            <a:solidFill>
              <a:srgbClr val="969696"/>
            </a:solidFill>
            <a:prstDash val="solid"/>
            <a:round/>
          </a:ln>
        </p:spPr>
        <p:txBody>
          <a:bodyPr vert="horz" wrap="square" lIns="99211" tIns="49606" rIns="99211" bIns="4960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300" kern="0" dirty="0">
              <a:solidFill>
                <a:srgbClr val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Gill Sans" charset="0"/>
            </a:endParaRPr>
          </a:p>
        </p:txBody>
      </p:sp>
      <p:sp>
        <p:nvSpPr>
          <p:cNvPr id="170" name="Oval 9"/>
          <p:cNvSpPr/>
          <p:nvPr/>
        </p:nvSpPr>
        <p:spPr bwMode="auto">
          <a:xfrm>
            <a:off x="887416" y="4059173"/>
            <a:ext cx="272987" cy="277559"/>
          </a:xfrm>
          <a:prstGeom prst="ellipse">
            <a:avLst/>
          </a:prstGeom>
          <a:solidFill>
            <a:schemeClr val="accent1"/>
          </a:solidFill>
          <a:ln w="12700">
            <a:noFill/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9363" tIns="29682" rIns="59363" bIns="29682" rtlCol="0" anchor="ctr"/>
          <a:lstStyle/>
          <a:p>
            <a:pPr algn="ctr"/>
            <a:endParaRPr lang="en-US" sz="1600" dirty="0">
              <a:ea typeface="微软雅黑 Light" panose="020B0502040204020203" pitchFamily="34" charset="-122"/>
              <a:sym typeface="Gill Sans" charset="0"/>
            </a:endParaRPr>
          </a:p>
        </p:txBody>
      </p:sp>
      <p:sp>
        <p:nvSpPr>
          <p:cNvPr id="173" name="Oval 86"/>
          <p:cNvSpPr/>
          <p:nvPr/>
        </p:nvSpPr>
        <p:spPr bwMode="auto">
          <a:xfrm rot="8637565">
            <a:off x="2358253" y="3157361"/>
            <a:ext cx="272987" cy="277559"/>
          </a:xfrm>
          <a:prstGeom prst="ellipse">
            <a:avLst/>
          </a:prstGeom>
          <a:solidFill>
            <a:srgbClr val="087AB4"/>
          </a:solidFill>
          <a:ln w="12700">
            <a:noFill/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9363" tIns="29682" rIns="59363" bIns="29682" rtlCol="0" anchor="ctr"/>
          <a:lstStyle/>
          <a:p>
            <a:pPr algn="ctr"/>
            <a:endParaRPr lang="en-US" sz="1600" dirty="0">
              <a:ea typeface="微软雅黑 Light" panose="020B0502040204020203" pitchFamily="34" charset="-122"/>
              <a:sym typeface="Gill Sans" charset="0"/>
            </a:endParaRPr>
          </a:p>
        </p:txBody>
      </p:sp>
      <p:sp>
        <p:nvSpPr>
          <p:cNvPr id="174" name="Oval 94"/>
          <p:cNvSpPr/>
          <p:nvPr/>
        </p:nvSpPr>
        <p:spPr bwMode="auto">
          <a:xfrm rot="9824873">
            <a:off x="5255470" y="2393458"/>
            <a:ext cx="272987" cy="277559"/>
          </a:xfrm>
          <a:prstGeom prst="ellipse">
            <a:avLst/>
          </a:prstGeom>
          <a:solidFill>
            <a:schemeClr val="accent4"/>
          </a:solidFill>
          <a:ln w="12700">
            <a:noFill/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9363" tIns="29682" rIns="59363" bIns="29682" rtlCol="0" anchor="ctr"/>
          <a:lstStyle/>
          <a:p>
            <a:pPr algn="ctr"/>
            <a:endParaRPr lang="en-US" sz="1600" dirty="0">
              <a:ea typeface="微软雅黑 Light" panose="020B0502040204020203" pitchFamily="34" charset="-122"/>
              <a:sym typeface="Gill Sans" charset="0"/>
            </a:endParaRPr>
          </a:p>
        </p:txBody>
      </p:sp>
      <p:sp>
        <p:nvSpPr>
          <p:cNvPr id="175" name="Oval 99"/>
          <p:cNvSpPr/>
          <p:nvPr/>
        </p:nvSpPr>
        <p:spPr bwMode="auto">
          <a:xfrm>
            <a:off x="3760790" y="2689416"/>
            <a:ext cx="272987" cy="277559"/>
          </a:xfrm>
          <a:prstGeom prst="ellipse">
            <a:avLst/>
          </a:prstGeom>
          <a:solidFill>
            <a:schemeClr val="accent3"/>
          </a:solidFill>
          <a:ln w="12700">
            <a:noFill/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9363" tIns="29682" rIns="59363" bIns="29682" rtlCol="0" anchor="ctr"/>
          <a:lstStyle/>
          <a:p>
            <a:pPr algn="ctr"/>
            <a:endParaRPr lang="en-US" sz="1600" dirty="0">
              <a:ea typeface="微软雅黑 Light" panose="020B0502040204020203" pitchFamily="34" charset="-122"/>
              <a:sym typeface="Gill Sans" charset="0"/>
            </a:endParaRPr>
          </a:p>
        </p:txBody>
      </p:sp>
      <p:sp>
        <p:nvSpPr>
          <p:cNvPr id="178" name="Rectangle 17"/>
          <p:cNvSpPr/>
          <p:nvPr/>
        </p:nvSpPr>
        <p:spPr bwMode="auto">
          <a:xfrm>
            <a:off x="150080" y="1889313"/>
            <a:ext cx="2177163" cy="663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1.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確定是否符合申請資格</a:t>
            </a:r>
            <a:endParaRPr lang="en-US" altLang="zh-TW" sz="1050" dirty="0" smtClean="0">
              <a:solidFill>
                <a:schemeClr val="tx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2.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至線上系統申請、上傳應繳資料</a:t>
            </a: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/>
            </a:r>
            <a:b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</a:b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3.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申請表核章後於期限</a:t>
            </a: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(</a:t>
            </a:r>
            <a:r>
              <a:rPr lang="en-US" altLang="zh-TW" sz="1050" b="1" dirty="0" smtClean="0">
                <a:solidFill>
                  <a:srgbClr val="BD0F2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2022/3/10</a:t>
            </a: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)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內送至國際處</a:t>
            </a:r>
            <a:endParaRPr lang="zh-CN" altLang="en-US" sz="1050" dirty="0">
              <a:solidFill>
                <a:schemeClr val="tx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6" name="Oval 99"/>
          <p:cNvSpPr/>
          <p:nvPr/>
        </p:nvSpPr>
        <p:spPr bwMode="auto">
          <a:xfrm>
            <a:off x="6614223" y="2353025"/>
            <a:ext cx="272987" cy="277559"/>
          </a:xfrm>
          <a:prstGeom prst="ellipse">
            <a:avLst/>
          </a:prstGeom>
          <a:solidFill>
            <a:srgbClr val="454545"/>
          </a:solidFill>
          <a:ln w="12700">
            <a:noFill/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9363" tIns="29682" rIns="59363" bIns="29682" rtlCol="0" anchor="ctr"/>
          <a:lstStyle/>
          <a:p>
            <a:pPr algn="ctr"/>
            <a:endParaRPr lang="en-US" sz="1600" dirty="0">
              <a:ea typeface="微软雅黑 Light" panose="020B0502040204020203" pitchFamily="34" charset="-122"/>
              <a:sym typeface="Gill Sans" charset="0"/>
            </a:endParaRPr>
          </a:p>
        </p:txBody>
      </p:sp>
      <p:sp>
        <p:nvSpPr>
          <p:cNvPr id="207" name="Oval 99"/>
          <p:cNvSpPr/>
          <p:nvPr/>
        </p:nvSpPr>
        <p:spPr bwMode="auto">
          <a:xfrm>
            <a:off x="8052510" y="2512919"/>
            <a:ext cx="272987" cy="277559"/>
          </a:xfrm>
          <a:prstGeom prst="ellipse">
            <a:avLst/>
          </a:prstGeom>
          <a:solidFill>
            <a:schemeClr val="accent2"/>
          </a:solidFill>
          <a:ln w="12700">
            <a:noFill/>
          </a:ln>
          <a:effectLst>
            <a:outerShdw blurRad="457200" dist="444500" dir="7800000" sx="89000" sy="89000" algn="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9363" tIns="29682" rIns="59363" bIns="29682" rtlCol="0" anchor="ctr"/>
          <a:lstStyle/>
          <a:p>
            <a:pPr algn="ctr"/>
            <a:endParaRPr lang="en-US" sz="1600" dirty="0">
              <a:ea typeface="微软雅黑 Light" panose="020B0502040204020203" pitchFamily="34" charset="-122"/>
              <a:sym typeface="Gill Sans" charset="0"/>
            </a:endParaRPr>
          </a:p>
        </p:txBody>
      </p:sp>
      <p:grpSp>
        <p:nvGrpSpPr>
          <p:cNvPr id="2" name="组合 11"/>
          <p:cNvGrpSpPr/>
          <p:nvPr/>
        </p:nvGrpSpPr>
        <p:grpSpPr>
          <a:xfrm>
            <a:off x="185057" y="2573555"/>
            <a:ext cx="1197908" cy="1194766"/>
            <a:chOff x="276876" y="3963510"/>
            <a:chExt cx="1792285" cy="1787608"/>
          </a:xfrm>
        </p:grpSpPr>
        <p:sp>
          <p:nvSpPr>
            <p:cNvPr id="169" name="Oval Callout 10"/>
            <p:cNvSpPr/>
            <p:nvPr/>
          </p:nvSpPr>
          <p:spPr bwMode="auto">
            <a:xfrm rot="19660752">
              <a:off x="276876" y="3963510"/>
              <a:ext cx="1792285" cy="1787608"/>
            </a:xfrm>
            <a:prstGeom prst="wedgeEllipseCallout">
              <a:avLst/>
            </a:pr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</a:ln>
            <a:effectLst>
              <a:outerShdw blurRad="2286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4124" tIns="47062" rIns="94124" bIns="47062" numCol="1" anchor="t" anchorCtr="0" compatLnSpc="1"/>
            <a:lstStyle/>
            <a:p>
              <a:endParaRPr lang="en-US" sz="1600" dirty="0">
                <a:ea typeface="微软雅黑 Light" panose="020B0502040204020203" pitchFamily="34" charset="-122"/>
                <a:sym typeface="Gill Sans" charset="0"/>
              </a:endParaRPr>
            </a:p>
          </p:txBody>
        </p:sp>
        <p:grpSp>
          <p:nvGrpSpPr>
            <p:cNvPr id="3" name="组合 10"/>
            <p:cNvGrpSpPr/>
            <p:nvPr/>
          </p:nvGrpSpPr>
          <p:grpSpPr>
            <a:xfrm>
              <a:off x="432216" y="4106487"/>
              <a:ext cx="1501654" cy="1501654"/>
              <a:chOff x="432216" y="4106487"/>
              <a:chExt cx="1501654" cy="1501654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432216" y="4106487"/>
                <a:ext cx="1501654" cy="1501654"/>
              </a:xfrm>
              <a:prstGeom prst="ellipse">
                <a:avLst/>
              </a:prstGeom>
              <a:solidFill>
                <a:schemeClr val="accent1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4124" tIns="47062" rIns="94124" bIns="47062" numCol="1" anchor="t" anchorCtr="0" compatLnSpc="1"/>
              <a:lstStyle/>
              <a:p>
                <a:endParaRPr lang="zh-CN" altLang="en-US" sz="160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3" name="TextBox 212"/>
              <p:cNvSpPr txBox="1"/>
              <p:nvPr/>
            </p:nvSpPr>
            <p:spPr>
              <a:xfrm>
                <a:off x="465742" y="4404733"/>
                <a:ext cx="1450200" cy="907439"/>
              </a:xfrm>
              <a:prstGeom prst="rect">
                <a:avLst/>
              </a:prstGeom>
              <a:noFill/>
            </p:spPr>
            <p:txBody>
              <a:bodyPr wrap="square" lIns="112949" tIns="56475" rIns="112949" bIns="56475" rtlCol="0">
                <a:spAutoFit/>
              </a:bodyPr>
              <a:lstStyle/>
              <a:p>
                <a:pPr algn="ctr" defTabSz="943610"/>
                <a:r>
                  <a:rPr lang="zh-TW" altLang="en-US" sz="1600" dirty="0" smtClean="0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校內</a:t>
                </a:r>
                <a:r>
                  <a:rPr lang="en-US" altLang="zh-TW" sz="1600" dirty="0" smtClean="0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/>
                </a:r>
                <a:br>
                  <a:rPr lang="en-US" altLang="zh-TW" sz="1600" dirty="0" smtClean="0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</a:br>
                <a:r>
                  <a:rPr lang="zh-TW" altLang="en-US" sz="1600" dirty="0" smtClean="0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申請</a:t>
                </a:r>
                <a:endParaRPr lang="zh-CN" altLang="en-US" sz="1600" dirty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4" name="组合 12"/>
          <p:cNvGrpSpPr/>
          <p:nvPr/>
        </p:nvGrpSpPr>
        <p:grpSpPr>
          <a:xfrm>
            <a:off x="2369783" y="3575494"/>
            <a:ext cx="1175084" cy="1217970"/>
            <a:chOff x="3545621" y="5462613"/>
            <a:chExt cx="1758137" cy="1822326"/>
          </a:xfrm>
        </p:grpSpPr>
        <p:sp>
          <p:nvSpPr>
            <p:cNvPr id="172" name="Oval Callout 85"/>
            <p:cNvSpPr/>
            <p:nvPr/>
          </p:nvSpPr>
          <p:spPr bwMode="auto">
            <a:xfrm rot="8037643">
              <a:off x="3513527" y="5494707"/>
              <a:ext cx="1822326" cy="1758137"/>
            </a:xfrm>
            <a:prstGeom prst="wedgeEllipseCallout">
              <a:avLst/>
            </a:pr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</a:ln>
            <a:effectLst>
              <a:outerShdw blurRad="2286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4124" tIns="47062" rIns="94124" bIns="47062" numCol="1" anchor="t" anchorCtr="0" compatLnSpc="1"/>
            <a:lstStyle/>
            <a:p>
              <a:endParaRPr lang="en-US" sz="1600" dirty="0">
                <a:ea typeface="微软雅黑 Light" panose="020B0502040204020203" pitchFamily="34" charset="-122"/>
                <a:sym typeface="Gill Sans" charset="0"/>
              </a:endParaRPr>
            </a:p>
          </p:txBody>
        </p:sp>
        <p:sp>
          <p:nvSpPr>
            <p:cNvPr id="225" name="椭圆 224"/>
            <p:cNvSpPr/>
            <p:nvPr/>
          </p:nvSpPr>
          <p:spPr>
            <a:xfrm>
              <a:off x="3682288" y="5619793"/>
              <a:ext cx="1504854" cy="1504854"/>
            </a:xfrm>
            <a:prstGeom prst="ellipse">
              <a:avLst/>
            </a:prstGeom>
            <a:solidFill>
              <a:srgbClr val="087AB4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4124" tIns="47062" rIns="94124" bIns="47062" numCol="1" anchor="t" anchorCtr="0" compatLnSpc="1"/>
            <a:lstStyle/>
            <a:p>
              <a:endParaRPr lang="zh-CN" altLang="en-US" sz="1600" dirty="0">
                <a:ea typeface="微软雅黑 Light" panose="020B0502040204020203" pitchFamily="34" charset="-122"/>
              </a:endParaRPr>
            </a:p>
          </p:txBody>
        </p:sp>
        <p:sp>
          <p:nvSpPr>
            <p:cNvPr id="214" name="TextBox 213"/>
            <p:cNvSpPr txBox="1"/>
            <p:nvPr/>
          </p:nvSpPr>
          <p:spPr>
            <a:xfrm>
              <a:off x="3937135" y="6102699"/>
              <a:ext cx="960290" cy="539042"/>
            </a:xfrm>
            <a:prstGeom prst="rect">
              <a:avLst/>
            </a:prstGeom>
            <a:noFill/>
          </p:spPr>
          <p:txBody>
            <a:bodyPr wrap="square" lIns="112949" tIns="56475" rIns="112949" bIns="56475" rtlCol="0">
              <a:spAutoFit/>
            </a:bodyPr>
            <a:lstStyle/>
            <a:p>
              <a:pPr defTabSz="943610"/>
              <a:r>
                <a:rPr lang="zh-TW" altLang="en-US" sz="1600" dirty="0" smtClean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審查</a:t>
              </a:r>
              <a:endParaRPr lang="zh-CN" altLang="en-US" sz="1600" dirty="0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13"/>
          <p:cNvGrpSpPr/>
          <p:nvPr/>
        </p:nvGrpSpPr>
        <p:grpSpPr>
          <a:xfrm>
            <a:off x="3028933" y="1228463"/>
            <a:ext cx="1197907" cy="1194766"/>
            <a:chOff x="4692763" y="1827977"/>
            <a:chExt cx="1792285" cy="1787608"/>
          </a:xfrm>
        </p:grpSpPr>
        <p:sp>
          <p:nvSpPr>
            <p:cNvPr id="205" name="Oval Callout 10"/>
            <p:cNvSpPr/>
            <p:nvPr/>
          </p:nvSpPr>
          <p:spPr bwMode="auto">
            <a:xfrm rot="19660752">
              <a:off x="4692763" y="1827977"/>
              <a:ext cx="1792285" cy="1787608"/>
            </a:xfrm>
            <a:prstGeom prst="wedgeEllipseCallout">
              <a:avLst/>
            </a:pr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</a:ln>
            <a:effectLst>
              <a:outerShdw blurRad="2286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4124" tIns="47062" rIns="94124" bIns="47062" numCol="1" anchor="t" anchorCtr="0" compatLnSpc="1"/>
            <a:lstStyle/>
            <a:p>
              <a:endParaRPr lang="en-US" sz="1600" dirty="0">
                <a:ea typeface="微软雅黑 Light" panose="020B0502040204020203" pitchFamily="34" charset="-122"/>
                <a:sym typeface="Gill Sans" charset="0"/>
              </a:endParaRPr>
            </a:p>
          </p:txBody>
        </p:sp>
        <p:sp>
          <p:nvSpPr>
            <p:cNvPr id="226" name="椭圆 225"/>
            <p:cNvSpPr/>
            <p:nvPr/>
          </p:nvSpPr>
          <p:spPr>
            <a:xfrm>
              <a:off x="4854703" y="1977838"/>
              <a:ext cx="1501654" cy="1501654"/>
            </a:xfrm>
            <a:prstGeom prst="ellipse">
              <a:avLst/>
            </a:prstGeom>
            <a:solidFill>
              <a:schemeClr val="accent3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4124" tIns="47062" rIns="94124" bIns="47062" numCol="1" anchor="t" anchorCtr="0" compatLnSpc="1"/>
            <a:lstStyle/>
            <a:p>
              <a:endParaRPr lang="zh-CN" altLang="en-US" sz="1600" dirty="0">
                <a:ea typeface="微软雅黑 Light" panose="020B0502040204020203" pitchFamily="34" charset="-122"/>
              </a:endParaRPr>
            </a:p>
          </p:txBody>
        </p:sp>
        <p:sp>
          <p:nvSpPr>
            <p:cNvPr id="215" name="TextBox 214"/>
            <p:cNvSpPr txBox="1"/>
            <p:nvPr/>
          </p:nvSpPr>
          <p:spPr>
            <a:xfrm>
              <a:off x="5127894" y="2467503"/>
              <a:ext cx="955271" cy="539042"/>
            </a:xfrm>
            <a:prstGeom prst="rect">
              <a:avLst/>
            </a:prstGeom>
            <a:noFill/>
          </p:spPr>
          <p:txBody>
            <a:bodyPr wrap="none" lIns="112949" tIns="56475" rIns="112949" bIns="56475" rtlCol="0">
              <a:spAutoFit/>
            </a:bodyPr>
            <a:lstStyle/>
            <a:p>
              <a:pPr defTabSz="943610"/>
              <a:r>
                <a:rPr lang="zh-TW" altLang="en-US" sz="1600" dirty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薦送</a:t>
              </a:r>
              <a:endParaRPr lang="zh-CN" altLang="en-US" sz="1600" dirty="0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15"/>
          <p:cNvGrpSpPr/>
          <p:nvPr/>
        </p:nvGrpSpPr>
        <p:grpSpPr>
          <a:xfrm>
            <a:off x="4910920" y="2948451"/>
            <a:ext cx="1183054" cy="1209766"/>
            <a:chOff x="7347616" y="4524431"/>
            <a:chExt cx="1770060" cy="1810051"/>
          </a:xfrm>
        </p:grpSpPr>
        <p:sp>
          <p:nvSpPr>
            <p:cNvPr id="208" name="Oval Callout 85"/>
            <p:cNvSpPr/>
            <p:nvPr/>
          </p:nvSpPr>
          <p:spPr bwMode="auto">
            <a:xfrm rot="9305715">
              <a:off x="7347616" y="4524431"/>
              <a:ext cx="1770060" cy="1810051"/>
            </a:xfrm>
            <a:prstGeom prst="wedgeEllipseCallout">
              <a:avLst/>
            </a:pr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</a:ln>
            <a:effectLst>
              <a:outerShdw blurRad="2286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4124" tIns="47062" rIns="94124" bIns="47062" numCol="1" anchor="t" anchorCtr="0" compatLnSpc="1"/>
            <a:lstStyle/>
            <a:p>
              <a:endParaRPr lang="en-US" sz="1600" dirty="0">
                <a:ea typeface="微软雅黑 Light" panose="020B0502040204020203" pitchFamily="34" charset="-122"/>
                <a:sym typeface="Gill Sans" charset="0"/>
              </a:endParaRPr>
            </a:p>
          </p:txBody>
        </p:sp>
        <p:grpSp>
          <p:nvGrpSpPr>
            <p:cNvPr id="7" name="组合 14"/>
            <p:cNvGrpSpPr/>
            <p:nvPr/>
          </p:nvGrpSpPr>
          <p:grpSpPr>
            <a:xfrm>
              <a:off x="7504171" y="4700981"/>
              <a:ext cx="1490200" cy="1490200"/>
              <a:chOff x="7504171" y="4700981"/>
              <a:chExt cx="1490200" cy="1490200"/>
            </a:xfrm>
          </p:grpSpPr>
          <p:sp>
            <p:nvSpPr>
              <p:cNvPr id="227" name="椭圆 226"/>
              <p:cNvSpPr/>
              <p:nvPr/>
            </p:nvSpPr>
            <p:spPr>
              <a:xfrm>
                <a:off x="7504171" y="4700981"/>
                <a:ext cx="1490200" cy="1490200"/>
              </a:xfrm>
              <a:prstGeom prst="ellipse">
                <a:avLst/>
              </a:prstGeom>
              <a:solidFill>
                <a:schemeClr val="accent4"/>
              </a:solidFill>
              <a:ln w="7938" cap="flat">
                <a:noFill/>
                <a:prstDash val="solid"/>
                <a:miter lim="800000"/>
              </a:ln>
              <a:effectLst/>
            </p:spPr>
            <p:txBody>
              <a:bodyPr vert="horz" wrap="square" lIns="94124" tIns="47062" rIns="94124" bIns="47062" numCol="1" anchor="t" anchorCtr="0" compatLnSpc="1"/>
              <a:lstStyle/>
              <a:p>
                <a:endParaRPr lang="zh-CN" altLang="en-US" sz="160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6" name="TextBox 215"/>
              <p:cNvSpPr txBox="1"/>
              <p:nvPr/>
            </p:nvSpPr>
            <p:spPr>
              <a:xfrm>
                <a:off x="7608027" y="4992361"/>
                <a:ext cx="1282487" cy="907439"/>
              </a:xfrm>
              <a:prstGeom prst="rect">
                <a:avLst/>
              </a:prstGeom>
              <a:noFill/>
            </p:spPr>
            <p:txBody>
              <a:bodyPr wrap="square" lIns="112949" tIns="56475" rIns="112949" bIns="56475" rtlCol="0">
                <a:spAutoFit/>
              </a:bodyPr>
              <a:lstStyle/>
              <a:p>
                <a:pPr algn="ctr" defTabSz="943610"/>
                <a:r>
                  <a:rPr lang="zh-TW" altLang="en-US" sz="1600" dirty="0" smtClean="0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姊妹校申請</a:t>
                </a:r>
                <a:endParaRPr lang="zh-CN" altLang="en-US" sz="1600" dirty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8" name="组合 16"/>
          <p:cNvGrpSpPr/>
          <p:nvPr/>
        </p:nvGrpSpPr>
        <p:grpSpPr>
          <a:xfrm>
            <a:off x="6216421" y="827790"/>
            <a:ext cx="1197906" cy="1194766"/>
            <a:chOff x="9300895" y="1351498"/>
            <a:chExt cx="1792285" cy="1787608"/>
          </a:xfrm>
        </p:grpSpPr>
        <p:sp>
          <p:nvSpPr>
            <p:cNvPr id="209" name="Oval Callout 10"/>
            <p:cNvSpPr/>
            <p:nvPr/>
          </p:nvSpPr>
          <p:spPr bwMode="auto">
            <a:xfrm rot="20704326">
              <a:off x="9300895" y="1351498"/>
              <a:ext cx="1792285" cy="1787608"/>
            </a:xfrm>
            <a:prstGeom prst="wedgeEllipseCallout">
              <a:avLst/>
            </a:pr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</a:ln>
            <a:effectLst>
              <a:outerShdw blurRad="2286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4124" tIns="47062" rIns="94124" bIns="47062" numCol="1" anchor="t" anchorCtr="0" compatLnSpc="1"/>
            <a:lstStyle/>
            <a:p>
              <a:endParaRPr lang="en-US" sz="1600" dirty="0">
                <a:ea typeface="微软雅黑 Light" panose="020B0502040204020203" pitchFamily="34" charset="-122"/>
                <a:sym typeface="Gill Sans" charset="0"/>
              </a:endParaRPr>
            </a:p>
          </p:txBody>
        </p:sp>
        <p:sp>
          <p:nvSpPr>
            <p:cNvPr id="228" name="椭圆 227"/>
            <p:cNvSpPr/>
            <p:nvPr/>
          </p:nvSpPr>
          <p:spPr>
            <a:xfrm>
              <a:off x="9457949" y="1496189"/>
              <a:ext cx="1498226" cy="1498226"/>
            </a:xfrm>
            <a:prstGeom prst="ellipse">
              <a:avLst/>
            </a:prstGeom>
            <a:solidFill>
              <a:srgbClr val="454545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4124" tIns="47062" rIns="94124" bIns="47062" numCol="1" anchor="t" anchorCtr="0" compatLnSpc="1"/>
            <a:lstStyle/>
            <a:p>
              <a:endParaRPr lang="zh-CN" altLang="en-US" sz="1600" dirty="0">
                <a:ea typeface="微软雅黑 Light" panose="020B0502040204020203" pitchFamily="34" charset="-122"/>
              </a:endParaRP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9439414" y="1975781"/>
              <a:ext cx="1569258" cy="539042"/>
            </a:xfrm>
            <a:prstGeom prst="rect">
              <a:avLst/>
            </a:prstGeom>
            <a:noFill/>
          </p:spPr>
          <p:txBody>
            <a:bodyPr wrap="none" lIns="112949" tIns="56475" rIns="112949" bIns="56475" rtlCol="0">
              <a:spAutoFit/>
            </a:bodyPr>
            <a:lstStyle/>
            <a:p>
              <a:pPr defTabSz="943610"/>
              <a:r>
                <a:rPr lang="zh-TW" altLang="en-US" sz="1600" dirty="0" smtClean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入學許可</a:t>
              </a:r>
              <a:endParaRPr lang="zh-CN" altLang="en-US" sz="1600" dirty="0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17"/>
          <p:cNvGrpSpPr/>
          <p:nvPr/>
        </p:nvGrpSpPr>
        <p:grpSpPr>
          <a:xfrm>
            <a:off x="7543038" y="3083844"/>
            <a:ext cx="1183054" cy="1209766"/>
            <a:chOff x="11285735" y="4727004"/>
            <a:chExt cx="1770060" cy="1810051"/>
          </a:xfrm>
        </p:grpSpPr>
        <p:sp>
          <p:nvSpPr>
            <p:cNvPr id="210" name="Oval Callout 85"/>
            <p:cNvSpPr/>
            <p:nvPr/>
          </p:nvSpPr>
          <p:spPr bwMode="auto">
            <a:xfrm rot="9900337">
              <a:off x="11285735" y="4727004"/>
              <a:ext cx="1770060" cy="1810051"/>
            </a:xfrm>
            <a:prstGeom prst="wedgeEllipseCallout">
              <a:avLst/>
            </a:pr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</a:ln>
            <a:effectLst>
              <a:outerShdw blurRad="2286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94124" tIns="47062" rIns="94124" bIns="47062" numCol="1" anchor="t" anchorCtr="0" compatLnSpc="1"/>
            <a:lstStyle/>
            <a:p>
              <a:endParaRPr lang="en-US" sz="1600" dirty="0">
                <a:ea typeface="微软雅黑 Light" panose="020B0502040204020203" pitchFamily="34" charset="-122"/>
                <a:sym typeface="Gill Sans" charset="0"/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>
              <a:off x="11406926" y="4868190"/>
              <a:ext cx="1527678" cy="1527678"/>
            </a:xfrm>
            <a:prstGeom prst="ellipse">
              <a:avLst/>
            </a:prstGeom>
            <a:solidFill>
              <a:schemeClr val="accent2"/>
            </a:solidFill>
            <a:ln w="7938" cap="flat">
              <a:noFill/>
              <a:prstDash val="solid"/>
              <a:miter lim="800000"/>
            </a:ln>
            <a:effectLst/>
          </p:spPr>
          <p:txBody>
            <a:bodyPr vert="horz" wrap="square" lIns="94124" tIns="47062" rIns="94124" bIns="47062" numCol="1" anchor="t" anchorCtr="0" compatLnSpc="1"/>
            <a:lstStyle/>
            <a:p>
              <a:endParaRPr lang="zh-CN" altLang="en-US" sz="1600" dirty="0">
                <a:ea typeface="微软雅黑 Light" panose="020B0502040204020203" pitchFamily="34" charset="-122"/>
              </a:endParaRPr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11451301" y="5362507"/>
              <a:ext cx="1569255" cy="539042"/>
            </a:xfrm>
            <a:prstGeom prst="rect">
              <a:avLst/>
            </a:prstGeom>
            <a:noFill/>
          </p:spPr>
          <p:txBody>
            <a:bodyPr wrap="none" lIns="112949" tIns="56475" rIns="112949" bIns="56475" rtlCol="0">
              <a:spAutoFit/>
            </a:bodyPr>
            <a:lstStyle/>
            <a:p>
              <a:pPr defTabSz="943610"/>
              <a:r>
                <a:rPr lang="zh-TW" altLang="en-US" sz="1600" dirty="0" smtClean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辦理出國</a:t>
              </a:r>
              <a:endParaRPr lang="zh-CN" altLang="en-US" sz="1600" dirty="0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6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solidFill>
                <a:srgbClr val="5B9BD5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8" name="文本框 30"/>
          <p:cNvSpPr txBox="1"/>
          <p:nvPr/>
        </p:nvSpPr>
        <p:spPr>
          <a:xfrm>
            <a:off x="3008615" y="310464"/>
            <a:ext cx="31443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 smtClean="0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申請交換程序</a:t>
            </a:r>
            <a:endParaRPr lang="zh-TW" altLang="en-US" sz="2100" b="1" dirty="0">
              <a:solidFill>
                <a:srgbClr val="5B9BD5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49" name="Rectangle 17"/>
          <p:cNvSpPr/>
          <p:nvPr/>
        </p:nvSpPr>
        <p:spPr bwMode="auto">
          <a:xfrm>
            <a:off x="3453780" y="4470179"/>
            <a:ext cx="1502886" cy="627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1.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計算積分並排序</a:t>
            </a:r>
            <a:endParaRPr lang="en-US" altLang="zh-TW" sz="1050" dirty="0" smtClean="0">
              <a:solidFill>
                <a:schemeClr val="tx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2.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排序後確認每位學生能被薦送至哪一間姊妹校</a:t>
            </a:r>
            <a:endParaRPr lang="zh-CN" altLang="en-US" sz="1050" dirty="0">
              <a:solidFill>
                <a:schemeClr val="tx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0" name="Rectangle 17"/>
          <p:cNvSpPr/>
          <p:nvPr/>
        </p:nvSpPr>
        <p:spPr bwMode="auto">
          <a:xfrm>
            <a:off x="4580808" y="1882100"/>
            <a:ext cx="1728195" cy="627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1.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依姊妹校指示提交申請資料</a:t>
            </a:r>
            <a:endParaRPr lang="en-US" altLang="zh-TW" sz="1050" dirty="0" smtClean="0">
              <a:solidFill>
                <a:schemeClr val="tx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2.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線上系統申請或寄送資料</a:t>
            </a:r>
            <a:endParaRPr lang="zh-CN" altLang="en-US" sz="1050" dirty="0">
              <a:solidFill>
                <a:schemeClr val="tx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1" name="Rectangle 17"/>
          <p:cNvSpPr/>
          <p:nvPr/>
        </p:nvSpPr>
        <p:spPr bwMode="auto">
          <a:xfrm>
            <a:off x="6159504" y="2726541"/>
            <a:ext cx="1369642" cy="627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經姊妹校審查獲交換資格者方能取得入學許可</a:t>
            </a:r>
            <a:endParaRPr lang="zh-CN" altLang="en-US" sz="1050" dirty="0">
              <a:solidFill>
                <a:schemeClr val="tx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2" name="Rectangle 17"/>
          <p:cNvSpPr/>
          <p:nvPr/>
        </p:nvSpPr>
        <p:spPr bwMode="auto">
          <a:xfrm>
            <a:off x="7786479" y="2261898"/>
            <a:ext cx="1369642" cy="627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簽證、機票</a:t>
            </a:r>
            <a:r>
              <a:rPr lang="en-US" altLang="zh-TW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……</a:t>
            </a:r>
            <a:r>
              <a:rPr lang="zh-TW" altLang="en-US" sz="1050" dirty="0" smtClean="0">
                <a:solidFill>
                  <a:schemeClr val="tx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等等</a:t>
            </a:r>
            <a:endParaRPr lang="zh-CN" altLang="en-US" sz="1050" dirty="0">
              <a:solidFill>
                <a:schemeClr val="tx2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30"/>
          <p:cNvSpPr txBox="1"/>
          <p:nvPr/>
        </p:nvSpPr>
        <p:spPr>
          <a:xfrm>
            <a:off x="3008615" y="428216"/>
            <a:ext cx="31443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申請非大陸交換生之時程</a:t>
            </a:r>
          </a:p>
        </p:txBody>
      </p:sp>
      <p:sp>
        <p:nvSpPr>
          <p:cNvPr id="34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180" name="TextBox 39"/>
          <p:cNvSpPr txBox="1"/>
          <p:nvPr/>
        </p:nvSpPr>
        <p:spPr>
          <a:xfrm>
            <a:off x="2224054" y="4383227"/>
            <a:ext cx="4695892" cy="623233"/>
          </a:xfrm>
          <a:prstGeom prst="rect">
            <a:avLst/>
          </a:prstGeom>
          <a:noFill/>
        </p:spPr>
        <p:txBody>
          <a:bodyPr wrap="square" lIns="68565" tIns="34283" rIns="68565" bIns="34283" rtlCol="0">
            <a:spAutoFit/>
          </a:bodyPr>
          <a:lstStyle/>
          <a:p>
            <a:pPr defTabSz="914377">
              <a:defRPr/>
            </a:pPr>
            <a:r>
              <a:rPr lang="en-US" altLang="zh-TW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1.</a:t>
            </a:r>
            <a:r>
              <a:rPr lang="zh-TW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日本神戶藝術工科</a:t>
            </a:r>
            <a:r>
              <a:rPr lang="zh-TW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大學：</a:t>
            </a:r>
            <a:r>
              <a:rPr lang="zh-TW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前一年即需提出申請。</a:t>
            </a:r>
          </a:p>
          <a:p>
            <a:pPr defTabSz="914377">
              <a:defRPr/>
            </a:pPr>
            <a:r>
              <a:rPr lang="en-US" altLang="zh-TW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2.</a:t>
            </a:r>
            <a:r>
              <a:rPr lang="zh-TW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特殊截止日</a:t>
            </a:r>
            <a:r>
              <a:rPr lang="en-US" altLang="zh-TW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(</a:t>
            </a:r>
            <a:r>
              <a:rPr lang="zh-TW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例如：</a:t>
            </a:r>
            <a:r>
              <a:rPr lang="en-US" altLang="zh-TW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UMAP</a:t>
            </a:r>
            <a:r>
              <a:rPr lang="en-US" altLang="zh-TW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)</a:t>
            </a:r>
            <a:br>
              <a:rPr lang="en-US" altLang="zh-TW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</a:br>
            <a:r>
              <a:rPr lang="zh-TW" altLang="en-US" sz="1200" dirty="0">
                <a:solidFill>
                  <a:srgbClr val="BD0F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如截止時間有任何更動，國際事務處將公告周知，請以公告為準</a:t>
            </a:r>
            <a:r>
              <a:rPr lang="zh-TW" altLang="en-US" sz="1200" dirty="0" smtClean="0">
                <a:solidFill>
                  <a:srgbClr val="BD0F2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。</a:t>
            </a:r>
            <a:endParaRPr lang="zh-TW" altLang="en-US" sz="1200" dirty="0">
              <a:solidFill>
                <a:srgbClr val="BD0F2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ource Han Serif SC" panose="02020400000000000000" pitchFamily="18" charset="-122"/>
            </a:endParaRPr>
          </a:p>
        </p:txBody>
      </p:sp>
      <p:grpSp>
        <p:nvGrpSpPr>
          <p:cNvPr id="64" name="群組 63"/>
          <p:cNvGrpSpPr/>
          <p:nvPr/>
        </p:nvGrpSpPr>
        <p:grpSpPr>
          <a:xfrm>
            <a:off x="132012" y="1262663"/>
            <a:ext cx="8897556" cy="2852600"/>
            <a:chOff x="123222" y="1563109"/>
            <a:chExt cx="8897556" cy="2852600"/>
          </a:xfrm>
        </p:grpSpPr>
        <p:grpSp>
          <p:nvGrpSpPr>
            <p:cNvPr id="65" name="群組 64"/>
            <p:cNvGrpSpPr/>
            <p:nvPr/>
          </p:nvGrpSpPr>
          <p:grpSpPr>
            <a:xfrm>
              <a:off x="123222" y="1563109"/>
              <a:ext cx="8897556" cy="2852600"/>
              <a:chOff x="1290348" y="1321681"/>
              <a:chExt cx="9829800" cy="3119439"/>
            </a:xfrm>
          </p:grpSpPr>
          <p:grpSp>
            <p:nvGrpSpPr>
              <p:cNvPr id="68" name="Group 4"/>
              <p:cNvGrpSpPr>
                <a:grpSpLocks noChangeAspect="1"/>
              </p:cNvGrpSpPr>
              <p:nvPr/>
            </p:nvGrpSpPr>
            <p:grpSpPr bwMode="auto">
              <a:xfrm>
                <a:off x="4074659" y="1321681"/>
                <a:ext cx="1981200" cy="2076451"/>
                <a:chOff x="1136" y="1115"/>
                <a:chExt cx="1248" cy="1308"/>
              </a:xfrm>
            </p:grpSpPr>
            <p:sp>
              <p:nvSpPr>
                <p:cNvPr id="119" name="Freeform 5"/>
                <p:cNvSpPr/>
                <p:nvPr/>
              </p:nvSpPr>
              <p:spPr bwMode="auto">
                <a:xfrm>
                  <a:off x="1136" y="1115"/>
                  <a:ext cx="1248" cy="1308"/>
                </a:xfrm>
                <a:custGeom>
                  <a:avLst/>
                  <a:gdLst>
                    <a:gd name="T0" fmla="*/ 538 w 1089"/>
                    <a:gd name="T1" fmla="*/ 1138 h 1138"/>
                    <a:gd name="T2" fmla="*/ 466 w 1089"/>
                    <a:gd name="T3" fmla="*/ 1122 h 1138"/>
                    <a:gd name="T4" fmla="*/ 71 w 1089"/>
                    <a:gd name="T5" fmla="*/ 895 h 1138"/>
                    <a:gd name="T6" fmla="*/ 0 w 1089"/>
                    <a:gd name="T7" fmla="*/ 772 h 1138"/>
                    <a:gd name="T8" fmla="*/ 4 w 1089"/>
                    <a:gd name="T9" fmla="*/ 248 h 1138"/>
                    <a:gd name="T10" fmla="*/ 79 w 1089"/>
                    <a:gd name="T11" fmla="*/ 143 h 1138"/>
                    <a:gd name="T12" fmla="*/ 455 w 1089"/>
                    <a:gd name="T13" fmla="*/ 12 h 1138"/>
                    <a:gd name="T14" fmla="*/ 540 w 1089"/>
                    <a:gd name="T15" fmla="*/ 0 h 1138"/>
                    <a:gd name="T16" fmla="*/ 621 w 1089"/>
                    <a:gd name="T17" fmla="*/ 11 h 1138"/>
                    <a:gd name="T18" fmla="*/ 1015 w 1089"/>
                    <a:gd name="T19" fmla="*/ 144 h 1138"/>
                    <a:gd name="T20" fmla="*/ 1088 w 1089"/>
                    <a:gd name="T21" fmla="*/ 247 h 1138"/>
                    <a:gd name="T22" fmla="*/ 1078 w 1089"/>
                    <a:gd name="T23" fmla="*/ 772 h 1138"/>
                    <a:gd name="T24" fmla="*/ 1005 w 1089"/>
                    <a:gd name="T25" fmla="*/ 895 h 1138"/>
                    <a:gd name="T26" fmla="*/ 609 w 1089"/>
                    <a:gd name="T27" fmla="*/ 1122 h 1138"/>
                    <a:gd name="T28" fmla="*/ 538 w 1089"/>
                    <a:gd name="T29" fmla="*/ 1138 h 1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89" h="1138">
                      <a:moveTo>
                        <a:pt x="538" y="1138"/>
                      </a:moveTo>
                      <a:cubicBezTo>
                        <a:pt x="511" y="1138"/>
                        <a:pt x="485" y="1132"/>
                        <a:pt x="466" y="1122"/>
                      </a:cubicBezTo>
                      <a:cubicBezTo>
                        <a:pt x="71" y="895"/>
                        <a:pt x="71" y="895"/>
                        <a:pt x="71" y="895"/>
                      </a:cubicBezTo>
                      <a:cubicBezTo>
                        <a:pt x="32" y="873"/>
                        <a:pt x="0" y="817"/>
                        <a:pt x="0" y="772"/>
                      </a:cubicBezTo>
                      <a:cubicBezTo>
                        <a:pt x="4" y="248"/>
                        <a:pt x="4" y="248"/>
                        <a:pt x="4" y="248"/>
                      </a:cubicBezTo>
                      <a:cubicBezTo>
                        <a:pt x="4" y="205"/>
                        <a:pt x="38" y="157"/>
                        <a:pt x="79" y="143"/>
                      </a:cubicBezTo>
                      <a:cubicBezTo>
                        <a:pt x="455" y="12"/>
                        <a:pt x="455" y="12"/>
                        <a:pt x="455" y="12"/>
                      </a:cubicBezTo>
                      <a:cubicBezTo>
                        <a:pt x="477" y="4"/>
                        <a:pt x="508" y="0"/>
                        <a:pt x="540" y="0"/>
                      </a:cubicBezTo>
                      <a:cubicBezTo>
                        <a:pt x="570" y="0"/>
                        <a:pt x="600" y="4"/>
                        <a:pt x="621" y="11"/>
                      </a:cubicBezTo>
                      <a:cubicBezTo>
                        <a:pt x="1015" y="144"/>
                        <a:pt x="1015" y="144"/>
                        <a:pt x="1015" y="144"/>
                      </a:cubicBezTo>
                      <a:cubicBezTo>
                        <a:pt x="1056" y="157"/>
                        <a:pt x="1089" y="205"/>
                        <a:pt x="1088" y="247"/>
                      </a:cubicBezTo>
                      <a:cubicBezTo>
                        <a:pt x="1078" y="772"/>
                        <a:pt x="1078" y="772"/>
                        <a:pt x="1078" y="772"/>
                      </a:cubicBezTo>
                      <a:cubicBezTo>
                        <a:pt x="1077" y="816"/>
                        <a:pt x="1044" y="873"/>
                        <a:pt x="1005" y="895"/>
                      </a:cubicBezTo>
                      <a:cubicBezTo>
                        <a:pt x="609" y="1122"/>
                        <a:pt x="609" y="1122"/>
                        <a:pt x="609" y="1122"/>
                      </a:cubicBezTo>
                      <a:cubicBezTo>
                        <a:pt x="591" y="1132"/>
                        <a:pt x="565" y="1138"/>
                        <a:pt x="538" y="1138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20" name="Freeform 6"/>
                <p:cNvSpPr/>
                <p:nvPr/>
              </p:nvSpPr>
              <p:spPr bwMode="auto">
                <a:xfrm>
                  <a:off x="1217" y="1201"/>
                  <a:ext cx="1086" cy="1125"/>
                </a:xfrm>
                <a:custGeom>
                  <a:avLst/>
                  <a:gdLst>
                    <a:gd name="T0" fmla="*/ 83 w 947"/>
                    <a:gd name="T1" fmla="*/ 784 h 979"/>
                    <a:gd name="T2" fmla="*/ 0 w 947"/>
                    <a:gd name="T3" fmla="*/ 643 h 979"/>
                    <a:gd name="T4" fmla="*/ 3 w 947"/>
                    <a:gd name="T5" fmla="*/ 243 h 979"/>
                    <a:gd name="T6" fmla="*/ 94 w 947"/>
                    <a:gd name="T7" fmla="*/ 116 h 979"/>
                    <a:gd name="T8" fmla="*/ 378 w 947"/>
                    <a:gd name="T9" fmla="*/ 18 h 979"/>
                    <a:gd name="T10" fmla="*/ 558 w 947"/>
                    <a:gd name="T11" fmla="*/ 17 h 979"/>
                    <a:gd name="T12" fmla="*/ 857 w 947"/>
                    <a:gd name="T13" fmla="*/ 117 h 979"/>
                    <a:gd name="T14" fmla="*/ 946 w 947"/>
                    <a:gd name="T15" fmla="*/ 243 h 979"/>
                    <a:gd name="T16" fmla="*/ 938 w 947"/>
                    <a:gd name="T17" fmla="*/ 642 h 979"/>
                    <a:gd name="T18" fmla="*/ 853 w 947"/>
                    <a:gd name="T19" fmla="*/ 783 h 979"/>
                    <a:gd name="T20" fmla="*/ 550 w 947"/>
                    <a:gd name="T21" fmla="*/ 953 h 979"/>
                    <a:gd name="T22" fmla="*/ 384 w 947"/>
                    <a:gd name="T23" fmla="*/ 953 h 979"/>
                    <a:gd name="T24" fmla="*/ 83 w 947"/>
                    <a:gd name="T25" fmla="*/ 784 h 9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7" h="979">
                      <a:moveTo>
                        <a:pt x="83" y="784"/>
                      </a:moveTo>
                      <a:cubicBezTo>
                        <a:pt x="37" y="759"/>
                        <a:pt x="0" y="695"/>
                        <a:pt x="0" y="643"/>
                      </a:cubicBezTo>
                      <a:cubicBezTo>
                        <a:pt x="3" y="243"/>
                        <a:pt x="3" y="243"/>
                        <a:pt x="3" y="243"/>
                      </a:cubicBezTo>
                      <a:cubicBezTo>
                        <a:pt x="4" y="191"/>
                        <a:pt x="44" y="134"/>
                        <a:pt x="94" y="116"/>
                      </a:cubicBezTo>
                      <a:cubicBezTo>
                        <a:pt x="378" y="18"/>
                        <a:pt x="378" y="18"/>
                        <a:pt x="378" y="18"/>
                      </a:cubicBezTo>
                      <a:cubicBezTo>
                        <a:pt x="427" y="1"/>
                        <a:pt x="508" y="0"/>
                        <a:pt x="558" y="17"/>
                      </a:cubicBezTo>
                      <a:cubicBezTo>
                        <a:pt x="857" y="117"/>
                        <a:pt x="857" y="117"/>
                        <a:pt x="857" y="117"/>
                      </a:cubicBezTo>
                      <a:cubicBezTo>
                        <a:pt x="907" y="134"/>
                        <a:pt x="947" y="191"/>
                        <a:pt x="946" y="243"/>
                      </a:cubicBezTo>
                      <a:cubicBezTo>
                        <a:pt x="938" y="642"/>
                        <a:pt x="938" y="642"/>
                        <a:pt x="938" y="642"/>
                      </a:cubicBezTo>
                      <a:cubicBezTo>
                        <a:pt x="937" y="694"/>
                        <a:pt x="899" y="758"/>
                        <a:pt x="853" y="783"/>
                      </a:cubicBezTo>
                      <a:cubicBezTo>
                        <a:pt x="550" y="953"/>
                        <a:pt x="550" y="953"/>
                        <a:pt x="550" y="953"/>
                      </a:cubicBezTo>
                      <a:cubicBezTo>
                        <a:pt x="505" y="979"/>
                        <a:pt x="430" y="979"/>
                        <a:pt x="384" y="953"/>
                      </a:cubicBezTo>
                      <a:lnTo>
                        <a:pt x="83" y="7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21" name="Freeform 7"/>
                <p:cNvSpPr/>
                <p:nvPr/>
              </p:nvSpPr>
              <p:spPr bwMode="auto">
                <a:xfrm>
                  <a:off x="2061" y="1179"/>
                  <a:ext cx="247" cy="238"/>
                </a:xfrm>
                <a:custGeom>
                  <a:avLst/>
                  <a:gdLst>
                    <a:gd name="T0" fmla="*/ 162 w 216"/>
                    <a:gd name="T1" fmla="*/ 29 h 207"/>
                    <a:gd name="T2" fmla="*/ 97 w 216"/>
                    <a:gd name="T3" fmla="*/ 0 h 207"/>
                    <a:gd name="T4" fmla="*/ 57 w 216"/>
                    <a:gd name="T5" fmla="*/ 9 h 207"/>
                    <a:gd name="T6" fmla="*/ 50 w 216"/>
                    <a:gd name="T7" fmla="*/ 13 h 207"/>
                    <a:gd name="T8" fmla="*/ 47 w 216"/>
                    <a:gd name="T9" fmla="*/ 14 h 207"/>
                    <a:gd name="T10" fmla="*/ 43 w 216"/>
                    <a:gd name="T11" fmla="*/ 17 h 207"/>
                    <a:gd name="T12" fmla="*/ 40 w 216"/>
                    <a:gd name="T13" fmla="*/ 19 h 207"/>
                    <a:gd name="T14" fmla="*/ 37 w 216"/>
                    <a:gd name="T15" fmla="*/ 22 h 207"/>
                    <a:gd name="T16" fmla="*/ 34 w 216"/>
                    <a:gd name="T17" fmla="*/ 25 h 207"/>
                    <a:gd name="T18" fmla="*/ 32 w 216"/>
                    <a:gd name="T19" fmla="*/ 27 h 207"/>
                    <a:gd name="T20" fmla="*/ 15 w 216"/>
                    <a:gd name="T21" fmla="*/ 48 h 207"/>
                    <a:gd name="T22" fmla="*/ 10 w 216"/>
                    <a:gd name="T23" fmla="*/ 59 h 207"/>
                    <a:gd name="T24" fmla="*/ 0 w 216"/>
                    <a:gd name="T25" fmla="*/ 96 h 207"/>
                    <a:gd name="T26" fmla="*/ 121 w 216"/>
                    <a:gd name="T27" fmla="*/ 136 h 207"/>
                    <a:gd name="T28" fmla="*/ 196 w 216"/>
                    <a:gd name="T29" fmla="*/ 207 h 207"/>
                    <a:gd name="T30" fmla="*/ 162 w 216"/>
                    <a:gd name="T31" fmla="*/ 29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16" h="207">
                      <a:moveTo>
                        <a:pt x="162" y="29"/>
                      </a:moveTo>
                      <a:cubicBezTo>
                        <a:pt x="145" y="12"/>
                        <a:pt x="122" y="1"/>
                        <a:pt x="97" y="0"/>
                      </a:cubicBezTo>
                      <a:cubicBezTo>
                        <a:pt x="83" y="0"/>
                        <a:pt x="69" y="4"/>
                        <a:pt x="57" y="9"/>
                      </a:cubicBezTo>
                      <a:cubicBezTo>
                        <a:pt x="54" y="10"/>
                        <a:pt x="52" y="12"/>
                        <a:pt x="50" y="13"/>
                      </a:cubicBezTo>
                      <a:cubicBezTo>
                        <a:pt x="49" y="13"/>
                        <a:pt x="48" y="14"/>
                        <a:pt x="47" y="14"/>
                      </a:cubicBezTo>
                      <a:cubicBezTo>
                        <a:pt x="46" y="15"/>
                        <a:pt x="45" y="16"/>
                        <a:pt x="43" y="17"/>
                      </a:cubicBezTo>
                      <a:cubicBezTo>
                        <a:pt x="42" y="18"/>
                        <a:pt x="41" y="19"/>
                        <a:pt x="40" y="19"/>
                      </a:cubicBezTo>
                      <a:cubicBezTo>
                        <a:pt x="39" y="20"/>
                        <a:pt x="38" y="21"/>
                        <a:pt x="37" y="22"/>
                      </a:cubicBezTo>
                      <a:cubicBezTo>
                        <a:pt x="36" y="23"/>
                        <a:pt x="35" y="24"/>
                        <a:pt x="34" y="25"/>
                      </a:cubicBezTo>
                      <a:cubicBezTo>
                        <a:pt x="33" y="25"/>
                        <a:pt x="32" y="26"/>
                        <a:pt x="32" y="27"/>
                      </a:cubicBezTo>
                      <a:cubicBezTo>
                        <a:pt x="25" y="33"/>
                        <a:pt x="20" y="40"/>
                        <a:pt x="15" y="48"/>
                      </a:cubicBezTo>
                      <a:cubicBezTo>
                        <a:pt x="13" y="51"/>
                        <a:pt x="11" y="55"/>
                        <a:pt x="10" y="59"/>
                      </a:cubicBezTo>
                      <a:cubicBezTo>
                        <a:pt x="5" y="71"/>
                        <a:pt x="2" y="83"/>
                        <a:pt x="0" y="96"/>
                      </a:cubicBezTo>
                      <a:cubicBezTo>
                        <a:pt x="121" y="136"/>
                        <a:pt x="121" y="136"/>
                        <a:pt x="121" y="136"/>
                      </a:cubicBezTo>
                      <a:cubicBezTo>
                        <a:pt x="153" y="147"/>
                        <a:pt x="181" y="175"/>
                        <a:pt x="196" y="207"/>
                      </a:cubicBezTo>
                      <a:cubicBezTo>
                        <a:pt x="216" y="118"/>
                        <a:pt x="177" y="46"/>
                        <a:pt x="162" y="29"/>
                      </a:cubicBezTo>
                      <a:close/>
                    </a:path>
                  </a:pathLst>
                </a:custGeom>
                <a:solidFill>
                  <a:srgbClr val="2A2E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22" name="Freeform 8"/>
                <p:cNvSpPr/>
                <p:nvPr/>
              </p:nvSpPr>
              <p:spPr bwMode="auto">
                <a:xfrm>
                  <a:off x="1209" y="1179"/>
                  <a:ext cx="249" cy="243"/>
                </a:xfrm>
                <a:custGeom>
                  <a:avLst/>
                  <a:gdLst>
                    <a:gd name="T0" fmla="*/ 207 w 217"/>
                    <a:gd name="T1" fmla="*/ 59 h 211"/>
                    <a:gd name="T2" fmla="*/ 207 w 217"/>
                    <a:gd name="T3" fmla="*/ 59 h 211"/>
                    <a:gd name="T4" fmla="*/ 202 w 217"/>
                    <a:gd name="T5" fmla="*/ 48 h 211"/>
                    <a:gd name="T6" fmla="*/ 202 w 217"/>
                    <a:gd name="T7" fmla="*/ 48 h 211"/>
                    <a:gd name="T8" fmla="*/ 202 w 217"/>
                    <a:gd name="T9" fmla="*/ 48 h 211"/>
                    <a:gd name="T10" fmla="*/ 202 w 217"/>
                    <a:gd name="T11" fmla="*/ 47 h 211"/>
                    <a:gd name="T12" fmla="*/ 199 w 217"/>
                    <a:gd name="T13" fmla="*/ 43 h 211"/>
                    <a:gd name="T14" fmla="*/ 198 w 217"/>
                    <a:gd name="T15" fmla="*/ 41 h 211"/>
                    <a:gd name="T16" fmla="*/ 197 w 217"/>
                    <a:gd name="T17" fmla="*/ 40 h 211"/>
                    <a:gd name="T18" fmla="*/ 197 w 217"/>
                    <a:gd name="T19" fmla="*/ 40 h 211"/>
                    <a:gd name="T20" fmla="*/ 196 w 217"/>
                    <a:gd name="T21" fmla="*/ 38 h 211"/>
                    <a:gd name="T22" fmla="*/ 192 w 217"/>
                    <a:gd name="T23" fmla="*/ 34 h 211"/>
                    <a:gd name="T24" fmla="*/ 191 w 217"/>
                    <a:gd name="T25" fmla="*/ 33 h 211"/>
                    <a:gd name="T26" fmla="*/ 185 w 217"/>
                    <a:gd name="T27" fmla="*/ 27 h 211"/>
                    <a:gd name="T28" fmla="*/ 184 w 217"/>
                    <a:gd name="T29" fmla="*/ 25 h 211"/>
                    <a:gd name="T30" fmla="*/ 180 w 217"/>
                    <a:gd name="T31" fmla="*/ 22 h 211"/>
                    <a:gd name="T32" fmla="*/ 177 w 217"/>
                    <a:gd name="T33" fmla="*/ 19 h 211"/>
                    <a:gd name="T34" fmla="*/ 174 w 217"/>
                    <a:gd name="T35" fmla="*/ 17 h 211"/>
                    <a:gd name="T36" fmla="*/ 170 w 217"/>
                    <a:gd name="T37" fmla="*/ 14 h 211"/>
                    <a:gd name="T38" fmla="*/ 167 w 217"/>
                    <a:gd name="T39" fmla="*/ 13 h 211"/>
                    <a:gd name="T40" fmla="*/ 160 w 217"/>
                    <a:gd name="T41" fmla="*/ 9 h 211"/>
                    <a:gd name="T42" fmla="*/ 121 w 217"/>
                    <a:gd name="T43" fmla="*/ 0 h 211"/>
                    <a:gd name="T44" fmla="*/ 55 w 217"/>
                    <a:gd name="T45" fmla="*/ 29 h 211"/>
                    <a:gd name="T46" fmla="*/ 22 w 217"/>
                    <a:gd name="T47" fmla="*/ 211 h 211"/>
                    <a:gd name="T48" fmla="*/ 100 w 217"/>
                    <a:gd name="T49" fmla="*/ 135 h 211"/>
                    <a:gd name="T50" fmla="*/ 217 w 217"/>
                    <a:gd name="T51" fmla="*/ 95 h 211"/>
                    <a:gd name="T52" fmla="*/ 207 w 217"/>
                    <a:gd name="T53" fmla="*/ 59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17" h="211">
                      <a:moveTo>
                        <a:pt x="207" y="59"/>
                      </a:moveTo>
                      <a:cubicBezTo>
                        <a:pt x="207" y="59"/>
                        <a:pt x="207" y="59"/>
                        <a:pt x="207" y="59"/>
                      </a:cubicBezTo>
                      <a:cubicBezTo>
                        <a:pt x="206" y="55"/>
                        <a:pt x="204" y="52"/>
                        <a:pt x="202" y="48"/>
                      </a:cubicBezTo>
                      <a:cubicBezTo>
                        <a:pt x="202" y="48"/>
                        <a:pt x="202" y="48"/>
                        <a:pt x="202" y="48"/>
                      </a:cubicBezTo>
                      <a:cubicBezTo>
                        <a:pt x="202" y="48"/>
                        <a:pt x="202" y="48"/>
                        <a:pt x="202" y="48"/>
                      </a:cubicBezTo>
                      <a:cubicBezTo>
                        <a:pt x="202" y="48"/>
                        <a:pt x="202" y="47"/>
                        <a:pt x="202" y="47"/>
                      </a:cubicBezTo>
                      <a:cubicBezTo>
                        <a:pt x="201" y="46"/>
                        <a:pt x="200" y="44"/>
                        <a:pt x="199" y="43"/>
                      </a:cubicBezTo>
                      <a:cubicBezTo>
                        <a:pt x="198" y="42"/>
                        <a:pt x="198" y="41"/>
                        <a:pt x="198" y="41"/>
                      </a:cubicBezTo>
                      <a:cubicBezTo>
                        <a:pt x="197" y="40"/>
                        <a:pt x="197" y="40"/>
                        <a:pt x="197" y="40"/>
                      </a:cubicBezTo>
                      <a:cubicBezTo>
                        <a:pt x="197" y="40"/>
                        <a:pt x="197" y="40"/>
                        <a:pt x="197" y="40"/>
                      </a:cubicBezTo>
                      <a:cubicBezTo>
                        <a:pt x="196" y="39"/>
                        <a:pt x="196" y="39"/>
                        <a:pt x="196" y="38"/>
                      </a:cubicBezTo>
                      <a:cubicBezTo>
                        <a:pt x="194" y="37"/>
                        <a:pt x="193" y="35"/>
                        <a:pt x="192" y="34"/>
                      </a:cubicBezTo>
                      <a:cubicBezTo>
                        <a:pt x="192" y="34"/>
                        <a:pt x="192" y="33"/>
                        <a:pt x="191" y="33"/>
                      </a:cubicBezTo>
                      <a:cubicBezTo>
                        <a:pt x="190" y="31"/>
                        <a:pt x="188" y="29"/>
                        <a:pt x="185" y="27"/>
                      </a:cubicBezTo>
                      <a:cubicBezTo>
                        <a:pt x="185" y="26"/>
                        <a:pt x="184" y="25"/>
                        <a:pt x="184" y="25"/>
                      </a:cubicBezTo>
                      <a:cubicBezTo>
                        <a:pt x="182" y="24"/>
                        <a:pt x="181" y="23"/>
                        <a:pt x="180" y="22"/>
                      </a:cubicBezTo>
                      <a:cubicBezTo>
                        <a:pt x="179" y="21"/>
                        <a:pt x="178" y="20"/>
                        <a:pt x="177" y="19"/>
                      </a:cubicBezTo>
                      <a:cubicBezTo>
                        <a:pt x="176" y="19"/>
                        <a:pt x="175" y="18"/>
                        <a:pt x="174" y="17"/>
                      </a:cubicBezTo>
                      <a:cubicBezTo>
                        <a:pt x="173" y="16"/>
                        <a:pt x="171" y="15"/>
                        <a:pt x="170" y="14"/>
                      </a:cubicBezTo>
                      <a:cubicBezTo>
                        <a:pt x="169" y="14"/>
                        <a:pt x="168" y="13"/>
                        <a:pt x="167" y="13"/>
                      </a:cubicBezTo>
                      <a:cubicBezTo>
                        <a:pt x="165" y="12"/>
                        <a:pt x="163" y="10"/>
                        <a:pt x="160" y="9"/>
                      </a:cubicBezTo>
                      <a:cubicBezTo>
                        <a:pt x="148" y="4"/>
                        <a:pt x="134" y="0"/>
                        <a:pt x="121" y="0"/>
                      </a:cubicBezTo>
                      <a:cubicBezTo>
                        <a:pt x="95" y="1"/>
                        <a:pt x="72" y="12"/>
                        <a:pt x="55" y="29"/>
                      </a:cubicBezTo>
                      <a:cubicBezTo>
                        <a:pt x="40" y="46"/>
                        <a:pt x="0" y="120"/>
                        <a:pt x="22" y="211"/>
                      </a:cubicBezTo>
                      <a:cubicBezTo>
                        <a:pt x="38" y="177"/>
                        <a:pt x="67" y="147"/>
                        <a:pt x="100" y="135"/>
                      </a:cubicBezTo>
                      <a:cubicBezTo>
                        <a:pt x="217" y="95"/>
                        <a:pt x="217" y="95"/>
                        <a:pt x="217" y="95"/>
                      </a:cubicBezTo>
                      <a:cubicBezTo>
                        <a:pt x="215" y="83"/>
                        <a:pt x="212" y="70"/>
                        <a:pt x="207" y="59"/>
                      </a:cubicBezTo>
                      <a:close/>
                    </a:path>
                  </a:pathLst>
                </a:custGeom>
                <a:solidFill>
                  <a:srgbClr val="2A2E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23" name="Freeform 9"/>
                <p:cNvSpPr/>
                <p:nvPr/>
              </p:nvSpPr>
              <p:spPr bwMode="auto">
                <a:xfrm>
                  <a:off x="1348" y="1179"/>
                  <a:ext cx="824" cy="248"/>
                </a:xfrm>
                <a:custGeom>
                  <a:avLst/>
                  <a:gdLst>
                    <a:gd name="T0" fmla="*/ 716 w 719"/>
                    <a:gd name="T1" fmla="*/ 0 h 216"/>
                    <a:gd name="T2" fmla="*/ 362 w 719"/>
                    <a:gd name="T3" fmla="*/ 0 h 216"/>
                    <a:gd name="T4" fmla="*/ 359 w 719"/>
                    <a:gd name="T5" fmla="*/ 0 h 216"/>
                    <a:gd name="T6" fmla="*/ 359 w 719"/>
                    <a:gd name="T7" fmla="*/ 0 h 216"/>
                    <a:gd name="T8" fmla="*/ 356 w 719"/>
                    <a:gd name="T9" fmla="*/ 0 h 216"/>
                    <a:gd name="T10" fmla="*/ 2 w 719"/>
                    <a:gd name="T11" fmla="*/ 0 h 216"/>
                    <a:gd name="T12" fmla="*/ 0 w 719"/>
                    <a:gd name="T13" fmla="*/ 0 h 216"/>
                    <a:gd name="T14" fmla="*/ 39 w 719"/>
                    <a:gd name="T15" fmla="*/ 9 h 216"/>
                    <a:gd name="T16" fmla="*/ 46 w 719"/>
                    <a:gd name="T17" fmla="*/ 13 h 216"/>
                    <a:gd name="T18" fmla="*/ 49 w 719"/>
                    <a:gd name="T19" fmla="*/ 14 h 216"/>
                    <a:gd name="T20" fmla="*/ 53 w 719"/>
                    <a:gd name="T21" fmla="*/ 17 h 216"/>
                    <a:gd name="T22" fmla="*/ 56 w 719"/>
                    <a:gd name="T23" fmla="*/ 19 h 216"/>
                    <a:gd name="T24" fmla="*/ 59 w 719"/>
                    <a:gd name="T25" fmla="*/ 22 h 216"/>
                    <a:gd name="T26" fmla="*/ 63 w 719"/>
                    <a:gd name="T27" fmla="*/ 25 h 216"/>
                    <a:gd name="T28" fmla="*/ 64 w 719"/>
                    <a:gd name="T29" fmla="*/ 27 h 216"/>
                    <a:gd name="T30" fmla="*/ 70 w 719"/>
                    <a:gd name="T31" fmla="*/ 33 h 216"/>
                    <a:gd name="T32" fmla="*/ 71 w 719"/>
                    <a:gd name="T33" fmla="*/ 34 h 216"/>
                    <a:gd name="T34" fmla="*/ 75 w 719"/>
                    <a:gd name="T35" fmla="*/ 38 h 216"/>
                    <a:gd name="T36" fmla="*/ 76 w 719"/>
                    <a:gd name="T37" fmla="*/ 40 h 216"/>
                    <a:gd name="T38" fmla="*/ 77 w 719"/>
                    <a:gd name="T39" fmla="*/ 41 h 216"/>
                    <a:gd name="T40" fmla="*/ 78 w 719"/>
                    <a:gd name="T41" fmla="*/ 43 h 216"/>
                    <a:gd name="T42" fmla="*/ 81 w 719"/>
                    <a:gd name="T43" fmla="*/ 47 h 216"/>
                    <a:gd name="T44" fmla="*/ 81 w 719"/>
                    <a:gd name="T45" fmla="*/ 48 h 216"/>
                    <a:gd name="T46" fmla="*/ 81 w 719"/>
                    <a:gd name="T47" fmla="*/ 48 h 216"/>
                    <a:gd name="T48" fmla="*/ 81 w 719"/>
                    <a:gd name="T49" fmla="*/ 48 h 216"/>
                    <a:gd name="T50" fmla="*/ 86 w 719"/>
                    <a:gd name="T51" fmla="*/ 59 h 216"/>
                    <a:gd name="T52" fmla="*/ 86 w 719"/>
                    <a:gd name="T53" fmla="*/ 59 h 216"/>
                    <a:gd name="T54" fmla="*/ 96 w 719"/>
                    <a:gd name="T55" fmla="*/ 95 h 216"/>
                    <a:gd name="T56" fmla="*/ 96 w 719"/>
                    <a:gd name="T57" fmla="*/ 98 h 216"/>
                    <a:gd name="T58" fmla="*/ 111 w 719"/>
                    <a:gd name="T59" fmla="*/ 166 h 216"/>
                    <a:gd name="T60" fmla="*/ 192 w 719"/>
                    <a:gd name="T61" fmla="*/ 216 h 216"/>
                    <a:gd name="T62" fmla="*/ 356 w 719"/>
                    <a:gd name="T63" fmla="*/ 216 h 216"/>
                    <a:gd name="T64" fmla="*/ 359 w 719"/>
                    <a:gd name="T65" fmla="*/ 216 h 216"/>
                    <a:gd name="T66" fmla="*/ 359 w 719"/>
                    <a:gd name="T67" fmla="*/ 216 h 216"/>
                    <a:gd name="T68" fmla="*/ 362 w 719"/>
                    <a:gd name="T69" fmla="*/ 216 h 216"/>
                    <a:gd name="T70" fmla="*/ 526 w 719"/>
                    <a:gd name="T71" fmla="*/ 216 h 216"/>
                    <a:gd name="T72" fmla="*/ 607 w 719"/>
                    <a:gd name="T73" fmla="*/ 166 h 216"/>
                    <a:gd name="T74" fmla="*/ 622 w 719"/>
                    <a:gd name="T75" fmla="*/ 98 h 216"/>
                    <a:gd name="T76" fmla="*/ 622 w 719"/>
                    <a:gd name="T77" fmla="*/ 96 h 216"/>
                    <a:gd name="T78" fmla="*/ 632 w 719"/>
                    <a:gd name="T79" fmla="*/ 59 h 216"/>
                    <a:gd name="T80" fmla="*/ 637 w 719"/>
                    <a:gd name="T81" fmla="*/ 48 h 216"/>
                    <a:gd name="T82" fmla="*/ 654 w 719"/>
                    <a:gd name="T83" fmla="*/ 27 h 216"/>
                    <a:gd name="T84" fmla="*/ 656 w 719"/>
                    <a:gd name="T85" fmla="*/ 25 h 216"/>
                    <a:gd name="T86" fmla="*/ 659 w 719"/>
                    <a:gd name="T87" fmla="*/ 22 h 216"/>
                    <a:gd name="T88" fmla="*/ 662 w 719"/>
                    <a:gd name="T89" fmla="*/ 19 h 216"/>
                    <a:gd name="T90" fmla="*/ 665 w 719"/>
                    <a:gd name="T91" fmla="*/ 17 h 216"/>
                    <a:gd name="T92" fmla="*/ 669 w 719"/>
                    <a:gd name="T93" fmla="*/ 14 h 216"/>
                    <a:gd name="T94" fmla="*/ 672 w 719"/>
                    <a:gd name="T95" fmla="*/ 13 h 216"/>
                    <a:gd name="T96" fmla="*/ 679 w 719"/>
                    <a:gd name="T97" fmla="*/ 9 h 216"/>
                    <a:gd name="T98" fmla="*/ 719 w 719"/>
                    <a:gd name="T99" fmla="*/ 0 h 216"/>
                    <a:gd name="T100" fmla="*/ 716 w 719"/>
                    <a:gd name="T101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19" h="216">
                      <a:moveTo>
                        <a:pt x="716" y="0"/>
                      </a:moveTo>
                      <a:cubicBezTo>
                        <a:pt x="362" y="0"/>
                        <a:pt x="362" y="0"/>
                        <a:pt x="362" y="0"/>
                      </a:cubicBezTo>
                      <a:cubicBezTo>
                        <a:pt x="359" y="0"/>
                        <a:pt x="359" y="0"/>
                        <a:pt x="359" y="0"/>
                      </a:cubicBezTo>
                      <a:cubicBezTo>
                        <a:pt x="359" y="0"/>
                        <a:pt x="359" y="0"/>
                        <a:pt x="359" y="0"/>
                      </a:cubicBezTo>
                      <a:cubicBezTo>
                        <a:pt x="356" y="0"/>
                        <a:pt x="356" y="0"/>
                        <a:pt x="356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13" y="0"/>
                        <a:pt x="27" y="4"/>
                        <a:pt x="39" y="9"/>
                      </a:cubicBezTo>
                      <a:cubicBezTo>
                        <a:pt x="42" y="10"/>
                        <a:pt x="44" y="12"/>
                        <a:pt x="46" y="13"/>
                      </a:cubicBezTo>
                      <a:cubicBezTo>
                        <a:pt x="47" y="13"/>
                        <a:pt x="48" y="14"/>
                        <a:pt x="49" y="14"/>
                      </a:cubicBezTo>
                      <a:cubicBezTo>
                        <a:pt x="50" y="15"/>
                        <a:pt x="52" y="16"/>
                        <a:pt x="53" y="17"/>
                      </a:cubicBezTo>
                      <a:cubicBezTo>
                        <a:pt x="54" y="18"/>
                        <a:pt x="55" y="19"/>
                        <a:pt x="56" y="19"/>
                      </a:cubicBezTo>
                      <a:cubicBezTo>
                        <a:pt x="57" y="20"/>
                        <a:pt x="58" y="21"/>
                        <a:pt x="59" y="22"/>
                      </a:cubicBezTo>
                      <a:cubicBezTo>
                        <a:pt x="60" y="23"/>
                        <a:pt x="61" y="24"/>
                        <a:pt x="63" y="25"/>
                      </a:cubicBezTo>
                      <a:cubicBezTo>
                        <a:pt x="63" y="25"/>
                        <a:pt x="64" y="26"/>
                        <a:pt x="64" y="27"/>
                      </a:cubicBezTo>
                      <a:cubicBezTo>
                        <a:pt x="67" y="29"/>
                        <a:pt x="69" y="31"/>
                        <a:pt x="70" y="33"/>
                      </a:cubicBezTo>
                      <a:cubicBezTo>
                        <a:pt x="71" y="33"/>
                        <a:pt x="71" y="34"/>
                        <a:pt x="71" y="34"/>
                      </a:cubicBezTo>
                      <a:cubicBezTo>
                        <a:pt x="72" y="35"/>
                        <a:pt x="73" y="37"/>
                        <a:pt x="75" y="38"/>
                      </a:cubicBezTo>
                      <a:cubicBezTo>
                        <a:pt x="75" y="39"/>
                        <a:pt x="75" y="39"/>
                        <a:pt x="76" y="40"/>
                      </a:cubicBezTo>
                      <a:cubicBezTo>
                        <a:pt x="76" y="40"/>
                        <a:pt x="76" y="40"/>
                        <a:pt x="77" y="41"/>
                      </a:cubicBezTo>
                      <a:cubicBezTo>
                        <a:pt x="77" y="41"/>
                        <a:pt x="77" y="42"/>
                        <a:pt x="78" y="43"/>
                      </a:cubicBezTo>
                      <a:cubicBezTo>
                        <a:pt x="79" y="44"/>
                        <a:pt x="80" y="46"/>
                        <a:pt x="81" y="47"/>
                      </a:cubicBezTo>
                      <a:cubicBezTo>
                        <a:pt x="81" y="47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3" y="52"/>
                        <a:pt x="85" y="55"/>
                        <a:pt x="86" y="59"/>
                      </a:cubicBezTo>
                      <a:cubicBezTo>
                        <a:pt x="86" y="59"/>
                        <a:pt x="86" y="59"/>
                        <a:pt x="86" y="59"/>
                      </a:cubicBezTo>
                      <a:cubicBezTo>
                        <a:pt x="91" y="70"/>
                        <a:pt x="94" y="83"/>
                        <a:pt x="96" y="95"/>
                      </a:cubicBezTo>
                      <a:cubicBezTo>
                        <a:pt x="96" y="96"/>
                        <a:pt x="96" y="97"/>
                        <a:pt x="96" y="98"/>
                      </a:cubicBezTo>
                      <a:cubicBezTo>
                        <a:pt x="99" y="121"/>
                        <a:pt x="101" y="145"/>
                        <a:pt x="111" y="166"/>
                      </a:cubicBezTo>
                      <a:cubicBezTo>
                        <a:pt x="127" y="199"/>
                        <a:pt x="155" y="216"/>
                        <a:pt x="192" y="216"/>
                      </a:cubicBezTo>
                      <a:cubicBezTo>
                        <a:pt x="192" y="216"/>
                        <a:pt x="356" y="216"/>
                        <a:pt x="356" y="216"/>
                      </a:cubicBezTo>
                      <a:cubicBezTo>
                        <a:pt x="356" y="216"/>
                        <a:pt x="357" y="216"/>
                        <a:pt x="359" y="216"/>
                      </a:cubicBezTo>
                      <a:cubicBezTo>
                        <a:pt x="359" y="216"/>
                        <a:pt x="359" y="216"/>
                        <a:pt x="359" y="216"/>
                      </a:cubicBezTo>
                      <a:cubicBezTo>
                        <a:pt x="361" y="216"/>
                        <a:pt x="362" y="216"/>
                        <a:pt x="362" y="216"/>
                      </a:cubicBezTo>
                      <a:cubicBezTo>
                        <a:pt x="362" y="216"/>
                        <a:pt x="526" y="216"/>
                        <a:pt x="526" y="216"/>
                      </a:cubicBezTo>
                      <a:cubicBezTo>
                        <a:pt x="563" y="216"/>
                        <a:pt x="591" y="199"/>
                        <a:pt x="607" y="166"/>
                      </a:cubicBezTo>
                      <a:cubicBezTo>
                        <a:pt x="618" y="145"/>
                        <a:pt x="619" y="121"/>
                        <a:pt x="622" y="98"/>
                      </a:cubicBezTo>
                      <a:cubicBezTo>
                        <a:pt x="622" y="98"/>
                        <a:pt x="622" y="97"/>
                        <a:pt x="622" y="96"/>
                      </a:cubicBezTo>
                      <a:cubicBezTo>
                        <a:pt x="624" y="83"/>
                        <a:pt x="627" y="71"/>
                        <a:pt x="632" y="59"/>
                      </a:cubicBezTo>
                      <a:cubicBezTo>
                        <a:pt x="633" y="55"/>
                        <a:pt x="635" y="51"/>
                        <a:pt x="637" y="48"/>
                      </a:cubicBezTo>
                      <a:cubicBezTo>
                        <a:pt x="642" y="40"/>
                        <a:pt x="647" y="33"/>
                        <a:pt x="654" y="27"/>
                      </a:cubicBezTo>
                      <a:cubicBezTo>
                        <a:pt x="654" y="26"/>
                        <a:pt x="655" y="25"/>
                        <a:pt x="656" y="25"/>
                      </a:cubicBezTo>
                      <a:cubicBezTo>
                        <a:pt x="657" y="24"/>
                        <a:pt x="658" y="23"/>
                        <a:pt x="659" y="22"/>
                      </a:cubicBezTo>
                      <a:cubicBezTo>
                        <a:pt x="660" y="21"/>
                        <a:pt x="661" y="20"/>
                        <a:pt x="662" y="19"/>
                      </a:cubicBezTo>
                      <a:cubicBezTo>
                        <a:pt x="663" y="19"/>
                        <a:pt x="664" y="18"/>
                        <a:pt x="665" y="17"/>
                      </a:cubicBezTo>
                      <a:cubicBezTo>
                        <a:pt x="667" y="16"/>
                        <a:pt x="668" y="15"/>
                        <a:pt x="669" y="14"/>
                      </a:cubicBezTo>
                      <a:cubicBezTo>
                        <a:pt x="670" y="14"/>
                        <a:pt x="671" y="13"/>
                        <a:pt x="672" y="13"/>
                      </a:cubicBezTo>
                      <a:cubicBezTo>
                        <a:pt x="674" y="12"/>
                        <a:pt x="676" y="10"/>
                        <a:pt x="679" y="9"/>
                      </a:cubicBezTo>
                      <a:cubicBezTo>
                        <a:pt x="691" y="4"/>
                        <a:pt x="705" y="0"/>
                        <a:pt x="719" y="0"/>
                      </a:cubicBezTo>
                      <a:cubicBezTo>
                        <a:pt x="718" y="0"/>
                        <a:pt x="717" y="0"/>
                        <a:pt x="71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24" name="Freeform 10"/>
                <p:cNvSpPr/>
                <p:nvPr/>
              </p:nvSpPr>
              <p:spPr bwMode="auto">
                <a:xfrm>
                  <a:off x="1983" y="1939"/>
                  <a:ext cx="38" cy="39"/>
                </a:xfrm>
                <a:custGeom>
                  <a:avLst/>
                  <a:gdLst>
                    <a:gd name="T0" fmla="*/ 3 w 33"/>
                    <a:gd name="T1" fmla="*/ 28 h 34"/>
                    <a:gd name="T2" fmla="*/ 0 w 33"/>
                    <a:gd name="T3" fmla="*/ 23 h 34"/>
                    <a:gd name="T4" fmla="*/ 0 w 33"/>
                    <a:gd name="T5" fmla="*/ 9 h 34"/>
                    <a:gd name="T6" fmla="*/ 3 w 33"/>
                    <a:gd name="T7" fmla="*/ 5 h 34"/>
                    <a:gd name="T8" fmla="*/ 13 w 33"/>
                    <a:gd name="T9" fmla="*/ 1 h 34"/>
                    <a:gd name="T10" fmla="*/ 19 w 33"/>
                    <a:gd name="T11" fmla="*/ 1 h 34"/>
                    <a:gd name="T12" fmla="*/ 30 w 33"/>
                    <a:gd name="T13" fmla="*/ 5 h 34"/>
                    <a:gd name="T14" fmla="*/ 33 w 33"/>
                    <a:gd name="T15" fmla="*/ 9 h 34"/>
                    <a:gd name="T16" fmla="*/ 32 w 33"/>
                    <a:gd name="T17" fmla="*/ 23 h 34"/>
                    <a:gd name="T18" fmla="*/ 29 w 33"/>
                    <a:gd name="T19" fmla="*/ 28 h 34"/>
                    <a:gd name="T20" fmla="*/ 19 w 33"/>
                    <a:gd name="T21" fmla="*/ 33 h 34"/>
                    <a:gd name="T22" fmla="*/ 13 w 33"/>
                    <a:gd name="T23" fmla="*/ 33 h 34"/>
                    <a:gd name="T24" fmla="*/ 3 w 33"/>
                    <a:gd name="T25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34">
                      <a:moveTo>
                        <a:pt x="3" y="28"/>
                      </a:moveTo>
                      <a:cubicBezTo>
                        <a:pt x="1" y="27"/>
                        <a:pt x="0" y="25"/>
                        <a:pt x="0" y="23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7"/>
                        <a:pt x="1" y="5"/>
                        <a:pt x="3" y="5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5" y="0"/>
                        <a:pt x="17" y="0"/>
                        <a:pt x="19" y="1"/>
                      </a:cubicBezTo>
                      <a:cubicBezTo>
                        <a:pt x="30" y="5"/>
                        <a:pt x="30" y="5"/>
                        <a:pt x="30" y="5"/>
                      </a:cubicBezTo>
                      <a:cubicBezTo>
                        <a:pt x="31" y="5"/>
                        <a:pt x="33" y="7"/>
                        <a:pt x="33" y="9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2" y="25"/>
                        <a:pt x="31" y="27"/>
                        <a:pt x="29" y="28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7" y="34"/>
                        <a:pt x="15" y="34"/>
                        <a:pt x="13" y="33"/>
                      </a:cubicBezTo>
                      <a:lnTo>
                        <a:pt x="3" y="28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25" name="Freeform 11"/>
                <p:cNvSpPr/>
                <p:nvPr/>
              </p:nvSpPr>
              <p:spPr bwMode="auto">
                <a:xfrm>
                  <a:off x="1866" y="1934"/>
                  <a:ext cx="48" cy="49"/>
                </a:xfrm>
                <a:custGeom>
                  <a:avLst/>
                  <a:gdLst>
                    <a:gd name="T0" fmla="*/ 4 w 42"/>
                    <a:gd name="T1" fmla="*/ 34 h 42"/>
                    <a:gd name="T2" fmla="*/ 0 w 42"/>
                    <a:gd name="T3" fmla="*/ 28 h 42"/>
                    <a:gd name="T4" fmla="*/ 0 w 42"/>
                    <a:gd name="T5" fmla="*/ 11 h 42"/>
                    <a:gd name="T6" fmla="*/ 4 w 42"/>
                    <a:gd name="T7" fmla="*/ 5 h 42"/>
                    <a:gd name="T8" fmla="*/ 17 w 42"/>
                    <a:gd name="T9" fmla="*/ 1 h 42"/>
                    <a:gd name="T10" fmla="*/ 25 w 42"/>
                    <a:gd name="T11" fmla="*/ 1 h 42"/>
                    <a:gd name="T12" fmla="*/ 38 w 42"/>
                    <a:gd name="T13" fmla="*/ 5 h 42"/>
                    <a:gd name="T14" fmla="*/ 41 w 42"/>
                    <a:gd name="T15" fmla="*/ 11 h 42"/>
                    <a:gd name="T16" fmla="*/ 41 w 42"/>
                    <a:gd name="T17" fmla="*/ 28 h 42"/>
                    <a:gd name="T18" fmla="*/ 37 w 42"/>
                    <a:gd name="T19" fmla="*/ 34 h 42"/>
                    <a:gd name="T20" fmla="*/ 24 w 42"/>
                    <a:gd name="T21" fmla="*/ 41 h 42"/>
                    <a:gd name="T22" fmla="*/ 17 w 42"/>
                    <a:gd name="T23" fmla="*/ 41 h 42"/>
                    <a:gd name="T24" fmla="*/ 4 w 42"/>
                    <a:gd name="T25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2" h="42">
                      <a:moveTo>
                        <a:pt x="4" y="34"/>
                      </a:moveTo>
                      <a:cubicBezTo>
                        <a:pt x="2" y="33"/>
                        <a:pt x="0" y="31"/>
                        <a:pt x="0" y="2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9"/>
                        <a:pt x="2" y="6"/>
                        <a:pt x="4" y="5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9" y="0"/>
                        <a:pt x="22" y="0"/>
                        <a:pt x="25" y="1"/>
                      </a:cubicBezTo>
                      <a:cubicBezTo>
                        <a:pt x="38" y="5"/>
                        <a:pt x="38" y="5"/>
                        <a:pt x="38" y="5"/>
                      </a:cubicBezTo>
                      <a:cubicBezTo>
                        <a:pt x="40" y="6"/>
                        <a:pt x="42" y="9"/>
                        <a:pt x="41" y="11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1" y="31"/>
                        <a:pt x="39" y="33"/>
                        <a:pt x="37" y="34"/>
                      </a:cubicBezTo>
                      <a:cubicBezTo>
                        <a:pt x="24" y="41"/>
                        <a:pt x="24" y="41"/>
                        <a:pt x="24" y="41"/>
                      </a:cubicBezTo>
                      <a:cubicBezTo>
                        <a:pt x="22" y="42"/>
                        <a:pt x="19" y="42"/>
                        <a:pt x="17" y="41"/>
                      </a:cubicBezTo>
                      <a:lnTo>
                        <a:pt x="4" y="34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32" name="Freeform 12"/>
                <p:cNvSpPr/>
                <p:nvPr/>
              </p:nvSpPr>
              <p:spPr bwMode="auto">
                <a:xfrm>
                  <a:off x="1731" y="1929"/>
                  <a:ext cx="58" cy="59"/>
                </a:xfrm>
                <a:custGeom>
                  <a:avLst/>
                  <a:gdLst>
                    <a:gd name="T0" fmla="*/ 4 w 51"/>
                    <a:gd name="T1" fmla="*/ 43 h 52"/>
                    <a:gd name="T2" fmla="*/ 0 w 51"/>
                    <a:gd name="T3" fmla="*/ 35 h 52"/>
                    <a:gd name="T4" fmla="*/ 0 w 51"/>
                    <a:gd name="T5" fmla="*/ 13 h 52"/>
                    <a:gd name="T6" fmla="*/ 5 w 51"/>
                    <a:gd name="T7" fmla="*/ 6 h 52"/>
                    <a:gd name="T8" fmla="*/ 20 w 51"/>
                    <a:gd name="T9" fmla="*/ 1 h 52"/>
                    <a:gd name="T10" fmla="*/ 30 w 51"/>
                    <a:gd name="T11" fmla="*/ 1 h 52"/>
                    <a:gd name="T12" fmla="*/ 46 w 51"/>
                    <a:gd name="T13" fmla="*/ 7 h 52"/>
                    <a:gd name="T14" fmla="*/ 51 w 51"/>
                    <a:gd name="T15" fmla="*/ 13 h 52"/>
                    <a:gd name="T16" fmla="*/ 51 w 51"/>
                    <a:gd name="T17" fmla="*/ 35 h 52"/>
                    <a:gd name="T18" fmla="*/ 46 w 51"/>
                    <a:gd name="T19" fmla="*/ 43 h 52"/>
                    <a:gd name="T20" fmla="*/ 30 w 51"/>
                    <a:gd name="T21" fmla="*/ 51 h 52"/>
                    <a:gd name="T22" fmla="*/ 20 w 51"/>
                    <a:gd name="T23" fmla="*/ 51 h 52"/>
                    <a:gd name="T24" fmla="*/ 4 w 51"/>
                    <a:gd name="T25" fmla="*/ 43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" h="52">
                      <a:moveTo>
                        <a:pt x="4" y="43"/>
                      </a:moveTo>
                      <a:cubicBezTo>
                        <a:pt x="2" y="41"/>
                        <a:pt x="0" y="38"/>
                        <a:pt x="0" y="35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1"/>
                        <a:pt x="2" y="7"/>
                        <a:pt x="5" y="6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3" y="0"/>
                        <a:pt x="27" y="0"/>
                        <a:pt x="30" y="1"/>
                      </a:cubicBezTo>
                      <a:cubicBezTo>
                        <a:pt x="46" y="7"/>
                        <a:pt x="46" y="7"/>
                        <a:pt x="46" y="7"/>
                      </a:cubicBezTo>
                      <a:cubicBezTo>
                        <a:pt x="49" y="7"/>
                        <a:pt x="51" y="11"/>
                        <a:pt x="51" y="13"/>
                      </a:cubicBezTo>
                      <a:cubicBezTo>
                        <a:pt x="51" y="35"/>
                        <a:pt x="51" y="35"/>
                        <a:pt x="51" y="35"/>
                      </a:cubicBezTo>
                      <a:cubicBezTo>
                        <a:pt x="51" y="38"/>
                        <a:pt x="49" y="41"/>
                        <a:pt x="46" y="43"/>
                      </a:cubicBezTo>
                      <a:cubicBezTo>
                        <a:pt x="30" y="51"/>
                        <a:pt x="30" y="51"/>
                        <a:pt x="30" y="51"/>
                      </a:cubicBezTo>
                      <a:cubicBezTo>
                        <a:pt x="27" y="52"/>
                        <a:pt x="23" y="52"/>
                        <a:pt x="20" y="51"/>
                      </a:cubicBezTo>
                      <a:lnTo>
                        <a:pt x="4" y="43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37" name="Freeform 13"/>
                <p:cNvSpPr/>
                <p:nvPr/>
              </p:nvSpPr>
              <p:spPr bwMode="auto">
                <a:xfrm>
                  <a:off x="1498" y="1939"/>
                  <a:ext cx="39" cy="39"/>
                </a:xfrm>
                <a:custGeom>
                  <a:avLst/>
                  <a:gdLst>
                    <a:gd name="T0" fmla="*/ 31 w 34"/>
                    <a:gd name="T1" fmla="*/ 28 h 34"/>
                    <a:gd name="T2" fmla="*/ 34 w 34"/>
                    <a:gd name="T3" fmla="*/ 23 h 34"/>
                    <a:gd name="T4" fmla="*/ 33 w 34"/>
                    <a:gd name="T5" fmla="*/ 9 h 34"/>
                    <a:gd name="T6" fmla="*/ 30 w 34"/>
                    <a:gd name="T7" fmla="*/ 4 h 34"/>
                    <a:gd name="T8" fmla="*/ 20 w 34"/>
                    <a:gd name="T9" fmla="*/ 1 h 34"/>
                    <a:gd name="T10" fmla="*/ 14 w 34"/>
                    <a:gd name="T11" fmla="*/ 1 h 34"/>
                    <a:gd name="T12" fmla="*/ 4 w 34"/>
                    <a:gd name="T13" fmla="*/ 4 h 34"/>
                    <a:gd name="T14" fmla="*/ 1 w 34"/>
                    <a:gd name="T15" fmla="*/ 9 h 34"/>
                    <a:gd name="T16" fmla="*/ 1 w 34"/>
                    <a:gd name="T17" fmla="*/ 23 h 34"/>
                    <a:gd name="T18" fmla="*/ 4 w 34"/>
                    <a:gd name="T19" fmla="*/ 28 h 34"/>
                    <a:gd name="T20" fmla="*/ 14 w 34"/>
                    <a:gd name="T21" fmla="*/ 33 h 34"/>
                    <a:gd name="T22" fmla="*/ 20 w 34"/>
                    <a:gd name="T23" fmla="*/ 33 h 34"/>
                    <a:gd name="T24" fmla="*/ 31 w 34"/>
                    <a:gd name="T25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4" h="34">
                      <a:moveTo>
                        <a:pt x="31" y="28"/>
                      </a:moveTo>
                      <a:cubicBezTo>
                        <a:pt x="32" y="27"/>
                        <a:pt x="34" y="25"/>
                        <a:pt x="34" y="23"/>
                      </a:cubicBezTo>
                      <a:cubicBezTo>
                        <a:pt x="33" y="9"/>
                        <a:pt x="33" y="9"/>
                        <a:pt x="33" y="9"/>
                      </a:cubicBezTo>
                      <a:cubicBezTo>
                        <a:pt x="33" y="7"/>
                        <a:pt x="32" y="5"/>
                        <a:pt x="30" y="4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6" y="0"/>
                        <a:pt x="14" y="1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2" y="5"/>
                        <a:pt x="0" y="7"/>
                        <a:pt x="1" y="9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1" y="25"/>
                        <a:pt x="2" y="27"/>
                        <a:pt x="4" y="28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34"/>
                        <a:pt x="19" y="34"/>
                        <a:pt x="20" y="33"/>
                      </a:cubicBezTo>
                      <a:lnTo>
                        <a:pt x="31" y="28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81" name="Freeform 14"/>
                <p:cNvSpPr/>
                <p:nvPr/>
              </p:nvSpPr>
              <p:spPr bwMode="auto">
                <a:xfrm>
                  <a:off x="1606" y="1934"/>
                  <a:ext cx="47" cy="49"/>
                </a:xfrm>
                <a:custGeom>
                  <a:avLst/>
                  <a:gdLst>
                    <a:gd name="T0" fmla="*/ 37 w 41"/>
                    <a:gd name="T1" fmla="*/ 34 h 42"/>
                    <a:gd name="T2" fmla="*/ 41 w 41"/>
                    <a:gd name="T3" fmla="*/ 28 h 42"/>
                    <a:gd name="T4" fmla="*/ 41 w 41"/>
                    <a:gd name="T5" fmla="*/ 11 h 42"/>
                    <a:gd name="T6" fmla="*/ 37 w 41"/>
                    <a:gd name="T7" fmla="*/ 5 h 42"/>
                    <a:gd name="T8" fmla="*/ 24 w 41"/>
                    <a:gd name="T9" fmla="*/ 1 h 42"/>
                    <a:gd name="T10" fmla="*/ 17 w 41"/>
                    <a:gd name="T11" fmla="*/ 1 h 42"/>
                    <a:gd name="T12" fmla="*/ 4 w 41"/>
                    <a:gd name="T13" fmla="*/ 5 h 42"/>
                    <a:gd name="T14" fmla="*/ 0 w 41"/>
                    <a:gd name="T15" fmla="*/ 11 h 42"/>
                    <a:gd name="T16" fmla="*/ 0 w 41"/>
                    <a:gd name="T17" fmla="*/ 28 h 42"/>
                    <a:gd name="T18" fmla="*/ 4 w 41"/>
                    <a:gd name="T19" fmla="*/ 34 h 42"/>
                    <a:gd name="T20" fmla="*/ 17 w 41"/>
                    <a:gd name="T21" fmla="*/ 41 h 42"/>
                    <a:gd name="T22" fmla="*/ 24 w 41"/>
                    <a:gd name="T23" fmla="*/ 41 h 42"/>
                    <a:gd name="T24" fmla="*/ 37 w 41"/>
                    <a:gd name="T25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1" h="42">
                      <a:moveTo>
                        <a:pt x="37" y="34"/>
                      </a:moveTo>
                      <a:cubicBezTo>
                        <a:pt x="39" y="33"/>
                        <a:pt x="41" y="31"/>
                        <a:pt x="41" y="28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9"/>
                        <a:pt x="39" y="6"/>
                        <a:pt x="37" y="5"/>
                      </a:cubicBezTo>
                      <a:cubicBezTo>
                        <a:pt x="24" y="1"/>
                        <a:pt x="24" y="1"/>
                        <a:pt x="24" y="1"/>
                      </a:cubicBezTo>
                      <a:cubicBezTo>
                        <a:pt x="22" y="0"/>
                        <a:pt x="19" y="0"/>
                        <a:pt x="17" y="1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1" y="6"/>
                        <a:pt x="0" y="9"/>
                        <a:pt x="0" y="1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1"/>
                        <a:pt x="2" y="33"/>
                        <a:pt x="4" y="34"/>
                      </a:cubicBezTo>
                      <a:cubicBezTo>
                        <a:pt x="17" y="41"/>
                        <a:pt x="17" y="41"/>
                        <a:pt x="17" y="41"/>
                      </a:cubicBezTo>
                      <a:cubicBezTo>
                        <a:pt x="19" y="42"/>
                        <a:pt x="22" y="42"/>
                        <a:pt x="24" y="41"/>
                      </a:cubicBezTo>
                      <a:lnTo>
                        <a:pt x="37" y="34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</p:grpSp>
          <p:cxnSp>
            <p:nvCxnSpPr>
              <p:cNvPr id="69" name="Straight Connector 4"/>
              <p:cNvCxnSpPr/>
              <p:nvPr/>
            </p:nvCxnSpPr>
            <p:spPr>
              <a:xfrm>
                <a:off x="1290348" y="3971217"/>
                <a:ext cx="9829800" cy="0"/>
              </a:xfrm>
              <a:prstGeom prst="line">
                <a:avLst/>
              </a:prstGeom>
              <a:ln w="285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Oval 2048"/>
              <p:cNvSpPr/>
              <p:nvPr/>
            </p:nvSpPr>
            <p:spPr>
              <a:xfrm>
                <a:off x="2058360" y="3504492"/>
                <a:ext cx="933451" cy="933451"/>
              </a:xfrm>
              <a:prstGeom prst="ellipse">
                <a:avLst/>
              </a:prstGeom>
              <a:ln w="57150">
                <a:solidFill>
                  <a:srgbClr val="F8F4F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TW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2</a:t>
                </a:r>
                <a:r>
                  <a:rPr lang="en-US" altLang="zh-TW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~3</a:t>
                </a:r>
                <a:endParaRPr lang="en-US" altLang="zh-TW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  <a:p>
                <a:pPr algn="ctr"/>
                <a:r>
                  <a:rPr lang="zh-TW" altLang="en-US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月</a:t>
                </a:r>
                <a:endParaRPr lang="en-GB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grpSp>
            <p:nvGrpSpPr>
              <p:cNvPr id="71" name="Group 4"/>
              <p:cNvGrpSpPr>
                <a:grpSpLocks noChangeAspect="1"/>
              </p:cNvGrpSpPr>
              <p:nvPr/>
            </p:nvGrpSpPr>
            <p:grpSpPr bwMode="auto">
              <a:xfrm>
                <a:off x="1579570" y="1321681"/>
                <a:ext cx="1981200" cy="2076451"/>
                <a:chOff x="1136" y="1115"/>
                <a:chExt cx="1248" cy="1308"/>
              </a:xfrm>
            </p:grpSpPr>
            <p:sp>
              <p:nvSpPr>
                <p:cNvPr id="103" name="Freeform 5"/>
                <p:cNvSpPr/>
                <p:nvPr/>
              </p:nvSpPr>
              <p:spPr bwMode="auto">
                <a:xfrm>
                  <a:off x="1136" y="1115"/>
                  <a:ext cx="1248" cy="1308"/>
                </a:xfrm>
                <a:custGeom>
                  <a:avLst/>
                  <a:gdLst>
                    <a:gd name="T0" fmla="*/ 538 w 1089"/>
                    <a:gd name="T1" fmla="*/ 1138 h 1138"/>
                    <a:gd name="T2" fmla="*/ 466 w 1089"/>
                    <a:gd name="T3" fmla="*/ 1122 h 1138"/>
                    <a:gd name="T4" fmla="*/ 71 w 1089"/>
                    <a:gd name="T5" fmla="*/ 895 h 1138"/>
                    <a:gd name="T6" fmla="*/ 0 w 1089"/>
                    <a:gd name="T7" fmla="*/ 772 h 1138"/>
                    <a:gd name="T8" fmla="*/ 4 w 1089"/>
                    <a:gd name="T9" fmla="*/ 248 h 1138"/>
                    <a:gd name="T10" fmla="*/ 79 w 1089"/>
                    <a:gd name="T11" fmla="*/ 143 h 1138"/>
                    <a:gd name="T12" fmla="*/ 455 w 1089"/>
                    <a:gd name="T13" fmla="*/ 12 h 1138"/>
                    <a:gd name="T14" fmla="*/ 540 w 1089"/>
                    <a:gd name="T15" fmla="*/ 0 h 1138"/>
                    <a:gd name="T16" fmla="*/ 621 w 1089"/>
                    <a:gd name="T17" fmla="*/ 11 h 1138"/>
                    <a:gd name="T18" fmla="*/ 1015 w 1089"/>
                    <a:gd name="T19" fmla="*/ 144 h 1138"/>
                    <a:gd name="T20" fmla="*/ 1088 w 1089"/>
                    <a:gd name="T21" fmla="*/ 247 h 1138"/>
                    <a:gd name="T22" fmla="*/ 1078 w 1089"/>
                    <a:gd name="T23" fmla="*/ 772 h 1138"/>
                    <a:gd name="T24" fmla="*/ 1005 w 1089"/>
                    <a:gd name="T25" fmla="*/ 895 h 1138"/>
                    <a:gd name="T26" fmla="*/ 609 w 1089"/>
                    <a:gd name="T27" fmla="*/ 1122 h 1138"/>
                    <a:gd name="T28" fmla="*/ 538 w 1089"/>
                    <a:gd name="T29" fmla="*/ 1138 h 1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89" h="1138">
                      <a:moveTo>
                        <a:pt x="538" y="1138"/>
                      </a:moveTo>
                      <a:cubicBezTo>
                        <a:pt x="511" y="1138"/>
                        <a:pt x="485" y="1132"/>
                        <a:pt x="466" y="1122"/>
                      </a:cubicBezTo>
                      <a:cubicBezTo>
                        <a:pt x="71" y="895"/>
                        <a:pt x="71" y="895"/>
                        <a:pt x="71" y="895"/>
                      </a:cubicBezTo>
                      <a:cubicBezTo>
                        <a:pt x="32" y="873"/>
                        <a:pt x="0" y="817"/>
                        <a:pt x="0" y="772"/>
                      </a:cubicBezTo>
                      <a:cubicBezTo>
                        <a:pt x="4" y="248"/>
                        <a:pt x="4" y="248"/>
                        <a:pt x="4" y="248"/>
                      </a:cubicBezTo>
                      <a:cubicBezTo>
                        <a:pt x="4" y="205"/>
                        <a:pt x="38" y="157"/>
                        <a:pt x="79" y="143"/>
                      </a:cubicBezTo>
                      <a:cubicBezTo>
                        <a:pt x="455" y="12"/>
                        <a:pt x="455" y="12"/>
                        <a:pt x="455" y="12"/>
                      </a:cubicBezTo>
                      <a:cubicBezTo>
                        <a:pt x="477" y="4"/>
                        <a:pt x="508" y="0"/>
                        <a:pt x="540" y="0"/>
                      </a:cubicBezTo>
                      <a:cubicBezTo>
                        <a:pt x="570" y="0"/>
                        <a:pt x="600" y="4"/>
                        <a:pt x="621" y="11"/>
                      </a:cubicBezTo>
                      <a:cubicBezTo>
                        <a:pt x="1015" y="144"/>
                        <a:pt x="1015" y="144"/>
                        <a:pt x="1015" y="144"/>
                      </a:cubicBezTo>
                      <a:cubicBezTo>
                        <a:pt x="1056" y="157"/>
                        <a:pt x="1089" y="205"/>
                        <a:pt x="1088" y="247"/>
                      </a:cubicBezTo>
                      <a:cubicBezTo>
                        <a:pt x="1078" y="772"/>
                        <a:pt x="1078" y="772"/>
                        <a:pt x="1078" y="772"/>
                      </a:cubicBezTo>
                      <a:cubicBezTo>
                        <a:pt x="1077" y="816"/>
                        <a:pt x="1044" y="873"/>
                        <a:pt x="1005" y="895"/>
                      </a:cubicBezTo>
                      <a:cubicBezTo>
                        <a:pt x="609" y="1122"/>
                        <a:pt x="609" y="1122"/>
                        <a:pt x="609" y="1122"/>
                      </a:cubicBezTo>
                      <a:cubicBezTo>
                        <a:pt x="591" y="1132"/>
                        <a:pt x="565" y="1138"/>
                        <a:pt x="538" y="113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4" name="Freeform 6"/>
                <p:cNvSpPr/>
                <p:nvPr/>
              </p:nvSpPr>
              <p:spPr bwMode="auto">
                <a:xfrm>
                  <a:off x="1217" y="1201"/>
                  <a:ext cx="1086" cy="1125"/>
                </a:xfrm>
                <a:custGeom>
                  <a:avLst/>
                  <a:gdLst>
                    <a:gd name="T0" fmla="*/ 83 w 947"/>
                    <a:gd name="T1" fmla="*/ 784 h 979"/>
                    <a:gd name="T2" fmla="*/ 0 w 947"/>
                    <a:gd name="T3" fmla="*/ 643 h 979"/>
                    <a:gd name="T4" fmla="*/ 3 w 947"/>
                    <a:gd name="T5" fmla="*/ 243 h 979"/>
                    <a:gd name="T6" fmla="*/ 94 w 947"/>
                    <a:gd name="T7" fmla="*/ 116 h 979"/>
                    <a:gd name="T8" fmla="*/ 378 w 947"/>
                    <a:gd name="T9" fmla="*/ 18 h 979"/>
                    <a:gd name="T10" fmla="*/ 558 w 947"/>
                    <a:gd name="T11" fmla="*/ 17 h 979"/>
                    <a:gd name="T12" fmla="*/ 857 w 947"/>
                    <a:gd name="T13" fmla="*/ 117 h 979"/>
                    <a:gd name="T14" fmla="*/ 946 w 947"/>
                    <a:gd name="T15" fmla="*/ 243 h 979"/>
                    <a:gd name="T16" fmla="*/ 938 w 947"/>
                    <a:gd name="T17" fmla="*/ 642 h 979"/>
                    <a:gd name="T18" fmla="*/ 853 w 947"/>
                    <a:gd name="T19" fmla="*/ 783 h 979"/>
                    <a:gd name="T20" fmla="*/ 550 w 947"/>
                    <a:gd name="T21" fmla="*/ 953 h 979"/>
                    <a:gd name="T22" fmla="*/ 384 w 947"/>
                    <a:gd name="T23" fmla="*/ 953 h 979"/>
                    <a:gd name="T24" fmla="*/ 83 w 947"/>
                    <a:gd name="T25" fmla="*/ 784 h 9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7" h="979">
                      <a:moveTo>
                        <a:pt x="83" y="784"/>
                      </a:moveTo>
                      <a:cubicBezTo>
                        <a:pt x="37" y="759"/>
                        <a:pt x="0" y="695"/>
                        <a:pt x="0" y="643"/>
                      </a:cubicBezTo>
                      <a:cubicBezTo>
                        <a:pt x="3" y="243"/>
                        <a:pt x="3" y="243"/>
                        <a:pt x="3" y="243"/>
                      </a:cubicBezTo>
                      <a:cubicBezTo>
                        <a:pt x="4" y="191"/>
                        <a:pt x="44" y="134"/>
                        <a:pt x="94" y="116"/>
                      </a:cubicBezTo>
                      <a:cubicBezTo>
                        <a:pt x="378" y="18"/>
                        <a:pt x="378" y="18"/>
                        <a:pt x="378" y="18"/>
                      </a:cubicBezTo>
                      <a:cubicBezTo>
                        <a:pt x="427" y="1"/>
                        <a:pt x="508" y="0"/>
                        <a:pt x="558" y="17"/>
                      </a:cubicBezTo>
                      <a:cubicBezTo>
                        <a:pt x="857" y="117"/>
                        <a:pt x="857" y="117"/>
                        <a:pt x="857" y="117"/>
                      </a:cubicBezTo>
                      <a:cubicBezTo>
                        <a:pt x="907" y="134"/>
                        <a:pt x="947" y="191"/>
                        <a:pt x="946" y="243"/>
                      </a:cubicBezTo>
                      <a:cubicBezTo>
                        <a:pt x="938" y="642"/>
                        <a:pt x="938" y="642"/>
                        <a:pt x="938" y="642"/>
                      </a:cubicBezTo>
                      <a:cubicBezTo>
                        <a:pt x="937" y="694"/>
                        <a:pt x="899" y="758"/>
                        <a:pt x="853" y="783"/>
                      </a:cubicBezTo>
                      <a:cubicBezTo>
                        <a:pt x="550" y="953"/>
                        <a:pt x="550" y="953"/>
                        <a:pt x="550" y="953"/>
                      </a:cubicBezTo>
                      <a:cubicBezTo>
                        <a:pt x="505" y="979"/>
                        <a:pt x="430" y="979"/>
                        <a:pt x="384" y="953"/>
                      </a:cubicBezTo>
                      <a:lnTo>
                        <a:pt x="83" y="7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5" name="Freeform 7"/>
                <p:cNvSpPr/>
                <p:nvPr/>
              </p:nvSpPr>
              <p:spPr bwMode="auto">
                <a:xfrm>
                  <a:off x="2061" y="1179"/>
                  <a:ext cx="247" cy="238"/>
                </a:xfrm>
                <a:custGeom>
                  <a:avLst/>
                  <a:gdLst>
                    <a:gd name="T0" fmla="*/ 162 w 216"/>
                    <a:gd name="T1" fmla="*/ 29 h 207"/>
                    <a:gd name="T2" fmla="*/ 97 w 216"/>
                    <a:gd name="T3" fmla="*/ 0 h 207"/>
                    <a:gd name="T4" fmla="*/ 57 w 216"/>
                    <a:gd name="T5" fmla="*/ 9 h 207"/>
                    <a:gd name="T6" fmla="*/ 50 w 216"/>
                    <a:gd name="T7" fmla="*/ 13 h 207"/>
                    <a:gd name="T8" fmla="*/ 47 w 216"/>
                    <a:gd name="T9" fmla="*/ 14 h 207"/>
                    <a:gd name="T10" fmla="*/ 43 w 216"/>
                    <a:gd name="T11" fmla="*/ 17 h 207"/>
                    <a:gd name="T12" fmla="*/ 40 w 216"/>
                    <a:gd name="T13" fmla="*/ 19 h 207"/>
                    <a:gd name="T14" fmla="*/ 37 w 216"/>
                    <a:gd name="T15" fmla="*/ 22 h 207"/>
                    <a:gd name="T16" fmla="*/ 34 w 216"/>
                    <a:gd name="T17" fmla="*/ 25 h 207"/>
                    <a:gd name="T18" fmla="*/ 32 w 216"/>
                    <a:gd name="T19" fmla="*/ 27 h 207"/>
                    <a:gd name="T20" fmla="*/ 15 w 216"/>
                    <a:gd name="T21" fmla="*/ 48 h 207"/>
                    <a:gd name="T22" fmla="*/ 10 w 216"/>
                    <a:gd name="T23" fmla="*/ 59 h 207"/>
                    <a:gd name="T24" fmla="*/ 0 w 216"/>
                    <a:gd name="T25" fmla="*/ 96 h 207"/>
                    <a:gd name="T26" fmla="*/ 121 w 216"/>
                    <a:gd name="T27" fmla="*/ 136 h 207"/>
                    <a:gd name="T28" fmla="*/ 196 w 216"/>
                    <a:gd name="T29" fmla="*/ 207 h 207"/>
                    <a:gd name="T30" fmla="*/ 162 w 216"/>
                    <a:gd name="T31" fmla="*/ 29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16" h="207">
                      <a:moveTo>
                        <a:pt x="162" y="29"/>
                      </a:moveTo>
                      <a:cubicBezTo>
                        <a:pt x="145" y="12"/>
                        <a:pt x="122" y="1"/>
                        <a:pt x="97" y="0"/>
                      </a:cubicBezTo>
                      <a:cubicBezTo>
                        <a:pt x="83" y="0"/>
                        <a:pt x="69" y="4"/>
                        <a:pt x="57" y="9"/>
                      </a:cubicBezTo>
                      <a:cubicBezTo>
                        <a:pt x="54" y="10"/>
                        <a:pt x="52" y="12"/>
                        <a:pt x="50" y="13"/>
                      </a:cubicBezTo>
                      <a:cubicBezTo>
                        <a:pt x="49" y="13"/>
                        <a:pt x="48" y="14"/>
                        <a:pt x="47" y="14"/>
                      </a:cubicBezTo>
                      <a:cubicBezTo>
                        <a:pt x="46" y="15"/>
                        <a:pt x="45" y="16"/>
                        <a:pt x="43" y="17"/>
                      </a:cubicBezTo>
                      <a:cubicBezTo>
                        <a:pt x="42" y="18"/>
                        <a:pt x="41" y="19"/>
                        <a:pt x="40" y="19"/>
                      </a:cubicBezTo>
                      <a:cubicBezTo>
                        <a:pt x="39" y="20"/>
                        <a:pt x="38" y="21"/>
                        <a:pt x="37" y="22"/>
                      </a:cubicBezTo>
                      <a:cubicBezTo>
                        <a:pt x="36" y="23"/>
                        <a:pt x="35" y="24"/>
                        <a:pt x="34" y="25"/>
                      </a:cubicBezTo>
                      <a:cubicBezTo>
                        <a:pt x="33" y="25"/>
                        <a:pt x="32" y="26"/>
                        <a:pt x="32" y="27"/>
                      </a:cubicBezTo>
                      <a:cubicBezTo>
                        <a:pt x="25" y="33"/>
                        <a:pt x="20" y="40"/>
                        <a:pt x="15" y="48"/>
                      </a:cubicBezTo>
                      <a:cubicBezTo>
                        <a:pt x="13" y="51"/>
                        <a:pt x="11" y="55"/>
                        <a:pt x="10" y="59"/>
                      </a:cubicBezTo>
                      <a:cubicBezTo>
                        <a:pt x="5" y="71"/>
                        <a:pt x="2" y="83"/>
                        <a:pt x="0" y="96"/>
                      </a:cubicBezTo>
                      <a:cubicBezTo>
                        <a:pt x="121" y="136"/>
                        <a:pt x="121" y="136"/>
                        <a:pt x="121" y="136"/>
                      </a:cubicBezTo>
                      <a:cubicBezTo>
                        <a:pt x="153" y="147"/>
                        <a:pt x="181" y="175"/>
                        <a:pt x="196" y="207"/>
                      </a:cubicBezTo>
                      <a:cubicBezTo>
                        <a:pt x="216" y="118"/>
                        <a:pt x="177" y="46"/>
                        <a:pt x="162" y="29"/>
                      </a:cubicBezTo>
                      <a:close/>
                    </a:path>
                  </a:pathLst>
                </a:custGeom>
                <a:solidFill>
                  <a:srgbClr val="2A2E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6" name="Freeform 8"/>
                <p:cNvSpPr/>
                <p:nvPr/>
              </p:nvSpPr>
              <p:spPr bwMode="auto">
                <a:xfrm>
                  <a:off x="1209" y="1179"/>
                  <a:ext cx="249" cy="243"/>
                </a:xfrm>
                <a:custGeom>
                  <a:avLst/>
                  <a:gdLst>
                    <a:gd name="T0" fmla="*/ 207 w 217"/>
                    <a:gd name="T1" fmla="*/ 59 h 211"/>
                    <a:gd name="T2" fmla="*/ 207 w 217"/>
                    <a:gd name="T3" fmla="*/ 59 h 211"/>
                    <a:gd name="T4" fmla="*/ 202 w 217"/>
                    <a:gd name="T5" fmla="*/ 48 h 211"/>
                    <a:gd name="T6" fmla="*/ 202 w 217"/>
                    <a:gd name="T7" fmla="*/ 48 h 211"/>
                    <a:gd name="T8" fmla="*/ 202 w 217"/>
                    <a:gd name="T9" fmla="*/ 48 h 211"/>
                    <a:gd name="T10" fmla="*/ 202 w 217"/>
                    <a:gd name="T11" fmla="*/ 47 h 211"/>
                    <a:gd name="T12" fmla="*/ 199 w 217"/>
                    <a:gd name="T13" fmla="*/ 43 h 211"/>
                    <a:gd name="T14" fmla="*/ 198 w 217"/>
                    <a:gd name="T15" fmla="*/ 41 h 211"/>
                    <a:gd name="T16" fmla="*/ 197 w 217"/>
                    <a:gd name="T17" fmla="*/ 40 h 211"/>
                    <a:gd name="T18" fmla="*/ 197 w 217"/>
                    <a:gd name="T19" fmla="*/ 40 h 211"/>
                    <a:gd name="T20" fmla="*/ 196 w 217"/>
                    <a:gd name="T21" fmla="*/ 38 h 211"/>
                    <a:gd name="T22" fmla="*/ 192 w 217"/>
                    <a:gd name="T23" fmla="*/ 34 h 211"/>
                    <a:gd name="T24" fmla="*/ 191 w 217"/>
                    <a:gd name="T25" fmla="*/ 33 h 211"/>
                    <a:gd name="T26" fmla="*/ 185 w 217"/>
                    <a:gd name="T27" fmla="*/ 27 h 211"/>
                    <a:gd name="T28" fmla="*/ 184 w 217"/>
                    <a:gd name="T29" fmla="*/ 25 h 211"/>
                    <a:gd name="T30" fmla="*/ 180 w 217"/>
                    <a:gd name="T31" fmla="*/ 22 h 211"/>
                    <a:gd name="T32" fmla="*/ 177 w 217"/>
                    <a:gd name="T33" fmla="*/ 19 h 211"/>
                    <a:gd name="T34" fmla="*/ 174 w 217"/>
                    <a:gd name="T35" fmla="*/ 17 h 211"/>
                    <a:gd name="T36" fmla="*/ 170 w 217"/>
                    <a:gd name="T37" fmla="*/ 14 h 211"/>
                    <a:gd name="T38" fmla="*/ 167 w 217"/>
                    <a:gd name="T39" fmla="*/ 13 h 211"/>
                    <a:gd name="T40" fmla="*/ 160 w 217"/>
                    <a:gd name="T41" fmla="*/ 9 h 211"/>
                    <a:gd name="T42" fmla="*/ 121 w 217"/>
                    <a:gd name="T43" fmla="*/ 0 h 211"/>
                    <a:gd name="T44" fmla="*/ 55 w 217"/>
                    <a:gd name="T45" fmla="*/ 29 h 211"/>
                    <a:gd name="T46" fmla="*/ 22 w 217"/>
                    <a:gd name="T47" fmla="*/ 211 h 211"/>
                    <a:gd name="T48" fmla="*/ 100 w 217"/>
                    <a:gd name="T49" fmla="*/ 135 h 211"/>
                    <a:gd name="T50" fmla="*/ 217 w 217"/>
                    <a:gd name="T51" fmla="*/ 95 h 211"/>
                    <a:gd name="T52" fmla="*/ 207 w 217"/>
                    <a:gd name="T53" fmla="*/ 59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17" h="211">
                      <a:moveTo>
                        <a:pt x="207" y="59"/>
                      </a:moveTo>
                      <a:cubicBezTo>
                        <a:pt x="207" y="59"/>
                        <a:pt x="207" y="59"/>
                        <a:pt x="207" y="59"/>
                      </a:cubicBezTo>
                      <a:cubicBezTo>
                        <a:pt x="206" y="55"/>
                        <a:pt x="204" y="52"/>
                        <a:pt x="202" y="48"/>
                      </a:cubicBezTo>
                      <a:cubicBezTo>
                        <a:pt x="202" y="48"/>
                        <a:pt x="202" y="48"/>
                        <a:pt x="202" y="48"/>
                      </a:cubicBezTo>
                      <a:cubicBezTo>
                        <a:pt x="202" y="48"/>
                        <a:pt x="202" y="48"/>
                        <a:pt x="202" y="48"/>
                      </a:cubicBezTo>
                      <a:cubicBezTo>
                        <a:pt x="202" y="48"/>
                        <a:pt x="202" y="47"/>
                        <a:pt x="202" y="47"/>
                      </a:cubicBezTo>
                      <a:cubicBezTo>
                        <a:pt x="201" y="46"/>
                        <a:pt x="200" y="44"/>
                        <a:pt x="199" y="43"/>
                      </a:cubicBezTo>
                      <a:cubicBezTo>
                        <a:pt x="198" y="42"/>
                        <a:pt x="198" y="41"/>
                        <a:pt x="198" y="41"/>
                      </a:cubicBezTo>
                      <a:cubicBezTo>
                        <a:pt x="197" y="40"/>
                        <a:pt x="197" y="40"/>
                        <a:pt x="197" y="40"/>
                      </a:cubicBezTo>
                      <a:cubicBezTo>
                        <a:pt x="197" y="40"/>
                        <a:pt x="197" y="40"/>
                        <a:pt x="197" y="40"/>
                      </a:cubicBezTo>
                      <a:cubicBezTo>
                        <a:pt x="196" y="39"/>
                        <a:pt x="196" y="39"/>
                        <a:pt x="196" y="38"/>
                      </a:cubicBezTo>
                      <a:cubicBezTo>
                        <a:pt x="194" y="37"/>
                        <a:pt x="193" y="35"/>
                        <a:pt x="192" y="34"/>
                      </a:cubicBezTo>
                      <a:cubicBezTo>
                        <a:pt x="192" y="34"/>
                        <a:pt x="192" y="33"/>
                        <a:pt x="191" y="33"/>
                      </a:cubicBezTo>
                      <a:cubicBezTo>
                        <a:pt x="190" y="31"/>
                        <a:pt x="188" y="29"/>
                        <a:pt x="185" y="27"/>
                      </a:cubicBezTo>
                      <a:cubicBezTo>
                        <a:pt x="185" y="26"/>
                        <a:pt x="184" y="25"/>
                        <a:pt x="184" y="25"/>
                      </a:cubicBezTo>
                      <a:cubicBezTo>
                        <a:pt x="182" y="24"/>
                        <a:pt x="181" y="23"/>
                        <a:pt x="180" y="22"/>
                      </a:cubicBezTo>
                      <a:cubicBezTo>
                        <a:pt x="179" y="21"/>
                        <a:pt x="178" y="20"/>
                        <a:pt x="177" y="19"/>
                      </a:cubicBezTo>
                      <a:cubicBezTo>
                        <a:pt x="176" y="19"/>
                        <a:pt x="175" y="18"/>
                        <a:pt x="174" y="17"/>
                      </a:cubicBezTo>
                      <a:cubicBezTo>
                        <a:pt x="173" y="16"/>
                        <a:pt x="171" y="15"/>
                        <a:pt x="170" y="14"/>
                      </a:cubicBezTo>
                      <a:cubicBezTo>
                        <a:pt x="169" y="14"/>
                        <a:pt x="168" y="13"/>
                        <a:pt x="167" y="13"/>
                      </a:cubicBezTo>
                      <a:cubicBezTo>
                        <a:pt x="165" y="12"/>
                        <a:pt x="163" y="10"/>
                        <a:pt x="160" y="9"/>
                      </a:cubicBezTo>
                      <a:cubicBezTo>
                        <a:pt x="148" y="4"/>
                        <a:pt x="134" y="0"/>
                        <a:pt x="121" y="0"/>
                      </a:cubicBezTo>
                      <a:cubicBezTo>
                        <a:pt x="95" y="1"/>
                        <a:pt x="72" y="12"/>
                        <a:pt x="55" y="29"/>
                      </a:cubicBezTo>
                      <a:cubicBezTo>
                        <a:pt x="40" y="46"/>
                        <a:pt x="0" y="120"/>
                        <a:pt x="22" y="211"/>
                      </a:cubicBezTo>
                      <a:cubicBezTo>
                        <a:pt x="38" y="177"/>
                        <a:pt x="67" y="147"/>
                        <a:pt x="100" y="135"/>
                      </a:cubicBezTo>
                      <a:cubicBezTo>
                        <a:pt x="217" y="95"/>
                        <a:pt x="217" y="95"/>
                        <a:pt x="217" y="95"/>
                      </a:cubicBezTo>
                      <a:cubicBezTo>
                        <a:pt x="215" y="83"/>
                        <a:pt x="212" y="70"/>
                        <a:pt x="207" y="59"/>
                      </a:cubicBezTo>
                      <a:close/>
                    </a:path>
                  </a:pathLst>
                </a:custGeom>
                <a:solidFill>
                  <a:srgbClr val="2A2E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7" name="Freeform 9"/>
                <p:cNvSpPr/>
                <p:nvPr/>
              </p:nvSpPr>
              <p:spPr bwMode="auto">
                <a:xfrm>
                  <a:off x="1348" y="1179"/>
                  <a:ext cx="824" cy="248"/>
                </a:xfrm>
                <a:custGeom>
                  <a:avLst/>
                  <a:gdLst>
                    <a:gd name="T0" fmla="*/ 716 w 719"/>
                    <a:gd name="T1" fmla="*/ 0 h 216"/>
                    <a:gd name="T2" fmla="*/ 362 w 719"/>
                    <a:gd name="T3" fmla="*/ 0 h 216"/>
                    <a:gd name="T4" fmla="*/ 359 w 719"/>
                    <a:gd name="T5" fmla="*/ 0 h 216"/>
                    <a:gd name="T6" fmla="*/ 359 w 719"/>
                    <a:gd name="T7" fmla="*/ 0 h 216"/>
                    <a:gd name="T8" fmla="*/ 356 w 719"/>
                    <a:gd name="T9" fmla="*/ 0 h 216"/>
                    <a:gd name="T10" fmla="*/ 2 w 719"/>
                    <a:gd name="T11" fmla="*/ 0 h 216"/>
                    <a:gd name="T12" fmla="*/ 0 w 719"/>
                    <a:gd name="T13" fmla="*/ 0 h 216"/>
                    <a:gd name="T14" fmla="*/ 39 w 719"/>
                    <a:gd name="T15" fmla="*/ 9 h 216"/>
                    <a:gd name="T16" fmla="*/ 46 w 719"/>
                    <a:gd name="T17" fmla="*/ 13 h 216"/>
                    <a:gd name="T18" fmla="*/ 49 w 719"/>
                    <a:gd name="T19" fmla="*/ 14 h 216"/>
                    <a:gd name="T20" fmla="*/ 53 w 719"/>
                    <a:gd name="T21" fmla="*/ 17 h 216"/>
                    <a:gd name="T22" fmla="*/ 56 w 719"/>
                    <a:gd name="T23" fmla="*/ 19 h 216"/>
                    <a:gd name="T24" fmla="*/ 59 w 719"/>
                    <a:gd name="T25" fmla="*/ 22 h 216"/>
                    <a:gd name="T26" fmla="*/ 63 w 719"/>
                    <a:gd name="T27" fmla="*/ 25 h 216"/>
                    <a:gd name="T28" fmla="*/ 64 w 719"/>
                    <a:gd name="T29" fmla="*/ 27 h 216"/>
                    <a:gd name="T30" fmla="*/ 70 w 719"/>
                    <a:gd name="T31" fmla="*/ 33 h 216"/>
                    <a:gd name="T32" fmla="*/ 71 w 719"/>
                    <a:gd name="T33" fmla="*/ 34 h 216"/>
                    <a:gd name="T34" fmla="*/ 75 w 719"/>
                    <a:gd name="T35" fmla="*/ 38 h 216"/>
                    <a:gd name="T36" fmla="*/ 76 w 719"/>
                    <a:gd name="T37" fmla="*/ 40 h 216"/>
                    <a:gd name="T38" fmla="*/ 77 w 719"/>
                    <a:gd name="T39" fmla="*/ 41 h 216"/>
                    <a:gd name="T40" fmla="*/ 78 w 719"/>
                    <a:gd name="T41" fmla="*/ 43 h 216"/>
                    <a:gd name="T42" fmla="*/ 81 w 719"/>
                    <a:gd name="T43" fmla="*/ 47 h 216"/>
                    <a:gd name="T44" fmla="*/ 81 w 719"/>
                    <a:gd name="T45" fmla="*/ 48 h 216"/>
                    <a:gd name="T46" fmla="*/ 81 w 719"/>
                    <a:gd name="T47" fmla="*/ 48 h 216"/>
                    <a:gd name="T48" fmla="*/ 81 w 719"/>
                    <a:gd name="T49" fmla="*/ 48 h 216"/>
                    <a:gd name="T50" fmla="*/ 86 w 719"/>
                    <a:gd name="T51" fmla="*/ 59 h 216"/>
                    <a:gd name="T52" fmla="*/ 86 w 719"/>
                    <a:gd name="T53" fmla="*/ 59 h 216"/>
                    <a:gd name="T54" fmla="*/ 96 w 719"/>
                    <a:gd name="T55" fmla="*/ 95 h 216"/>
                    <a:gd name="T56" fmla="*/ 96 w 719"/>
                    <a:gd name="T57" fmla="*/ 98 h 216"/>
                    <a:gd name="T58" fmla="*/ 111 w 719"/>
                    <a:gd name="T59" fmla="*/ 166 h 216"/>
                    <a:gd name="T60" fmla="*/ 192 w 719"/>
                    <a:gd name="T61" fmla="*/ 216 h 216"/>
                    <a:gd name="T62" fmla="*/ 356 w 719"/>
                    <a:gd name="T63" fmla="*/ 216 h 216"/>
                    <a:gd name="T64" fmla="*/ 359 w 719"/>
                    <a:gd name="T65" fmla="*/ 216 h 216"/>
                    <a:gd name="T66" fmla="*/ 359 w 719"/>
                    <a:gd name="T67" fmla="*/ 216 h 216"/>
                    <a:gd name="T68" fmla="*/ 362 w 719"/>
                    <a:gd name="T69" fmla="*/ 216 h 216"/>
                    <a:gd name="T70" fmla="*/ 526 w 719"/>
                    <a:gd name="T71" fmla="*/ 216 h 216"/>
                    <a:gd name="T72" fmla="*/ 607 w 719"/>
                    <a:gd name="T73" fmla="*/ 166 h 216"/>
                    <a:gd name="T74" fmla="*/ 622 w 719"/>
                    <a:gd name="T75" fmla="*/ 98 h 216"/>
                    <a:gd name="T76" fmla="*/ 622 w 719"/>
                    <a:gd name="T77" fmla="*/ 96 h 216"/>
                    <a:gd name="T78" fmla="*/ 632 w 719"/>
                    <a:gd name="T79" fmla="*/ 59 h 216"/>
                    <a:gd name="T80" fmla="*/ 637 w 719"/>
                    <a:gd name="T81" fmla="*/ 48 h 216"/>
                    <a:gd name="T82" fmla="*/ 654 w 719"/>
                    <a:gd name="T83" fmla="*/ 27 h 216"/>
                    <a:gd name="T84" fmla="*/ 656 w 719"/>
                    <a:gd name="T85" fmla="*/ 25 h 216"/>
                    <a:gd name="T86" fmla="*/ 659 w 719"/>
                    <a:gd name="T87" fmla="*/ 22 h 216"/>
                    <a:gd name="T88" fmla="*/ 662 w 719"/>
                    <a:gd name="T89" fmla="*/ 19 h 216"/>
                    <a:gd name="T90" fmla="*/ 665 w 719"/>
                    <a:gd name="T91" fmla="*/ 17 h 216"/>
                    <a:gd name="T92" fmla="*/ 669 w 719"/>
                    <a:gd name="T93" fmla="*/ 14 h 216"/>
                    <a:gd name="T94" fmla="*/ 672 w 719"/>
                    <a:gd name="T95" fmla="*/ 13 h 216"/>
                    <a:gd name="T96" fmla="*/ 679 w 719"/>
                    <a:gd name="T97" fmla="*/ 9 h 216"/>
                    <a:gd name="T98" fmla="*/ 719 w 719"/>
                    <a:gd name="T99" fmla="*/ 0 h 216"/>
                    <a:gd name="T100" fmla="*/ 716 w 719"/>
                    <a:gd name="T101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19" h="216">
                      <a:moveTo>
                        <a:pt x="716" y="0"/>
                      </a:moveTo>
                      <a:cubicBezTo>
                        <a:pt x="362" y="0"/>
                        <a:pt x="362" y="0"/>
                        <a:pt x="362" y="0"/>
                      </a:cubicBezTo>
                      <a:cubicBezTo>
                        <a:pt x="359" y="0"/>
                        <a:pt x="359" y="0"/>
                        <a:pt x="359" y="0"/>
                      </a:cubicBezTo>
                      <a:cubicBezTo>
                        <a:pt x="359" y="0"/>
                        <a:pt x="359" y="0"/>
                        <a:pt x="359" y="0"/>
                      </a:cubicBezTo>
                      <a:cubicBezTo>
                        <a:pt x="356" y="0"/>
                        <a:pt x="356" y="0"/>
                        <a:pt x="356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13" y="0"/>
                        <a:pt x="27" y="4"/>
                        <a:pt x="39" y="9"/>
                      </a:cubicBezTo>
                      <a:cubicBezTo>
                        <a:pt x="42" y="10"/>
                        <a:pt x="44" y="12"/>
                        <a:pt x="46" y="13"/>
                      </a:cubicBezTo>
                      <a:cubicBezTo>
                        <a:pt x="47" y="13"/>
                        <a:pt x="48" y="14"/>
                        <a:pt x="49" y="14"/>
                      </a:cubicBezTo>
                      <a:cubicBezTo>
                        <a:pt x="50" y="15"/>
                        <a:pt x="52" y="16"/>
                        <a:pt x="53" y="17"/>
                      </a:cubicBezTo>
                      <a:cubicBezTo>
                        <a:pt x="54" y="18"/>
                        <a:pt x="55" y="19"/>
                        <a:pt x="56" y="19"/>
                      </a:cubicBezTo>
                      <a:cubicBezTo>
                        <a:pt x="57" y="20"/>
                        <a:pt x="58" y="21"/>
                        <a:pt x="59" y="22"/>
                      </a:cubicBezTo>
                      <a:cubicBezTo>
                        <a:pt x="60" y="23"/>
                        <a:pt x="61" y="24"/>
                        <a:pt x="63" y="25"/>
                      </a:cubicBezTo>
                      <a:cubicBezTo>
                        <a:pt x="63" y="25"/>
                        <a:pt x="64" y="26"/>
                        <a:pt x="64" y="27"/>
                      </a:cubicBezTo>
                      <a:cubicBezTo>
                        <a:pt x="67" y="29"/>
                        <a:pt x="69" y="31"/>
                        <a:pt x="70" y="33"/>
                      </a:cubicBezTo>
                      <a:cubicBezTo>
                        <a:pt x="71" y="33"/>
                        <a:pt x="71" y="34"/>
                        <a:pt x="71" y="34"/>
                      </a:cubicBezTo>
                      <a:cubicBezTo>
                        <a:pt x="72" y="35"/>
                        <a:pt x="73" y="37"/>
                        <a:pt x="75" y="38"/>
                      </a:cubicBezTo>
                      <a:cubicBezTo>
                        <a:pt x="75" y="39"/>
                        <a:pt x="75" y="39"/>
                        <a:pt x="76" y="40"/>
                      </a:cubicBezTo>
                      <a:cubicBezTo>
                        <a:pt x="76" y="40"/>
                        <a:pt x="76" y="40"/>
                        <a:pt x="77" y="41"/>
                      </a:cubicBezTo>
                      <a:cubicBezTo>
                        <a:pt x="77" y="41"/>
                        <a:pt x="77" y="42"/>
                        <a:pt x="78" y="43"/>
                      </a:cubicBezTo>
                      <a:cubicBezTo>
                        <a:pt x="79" y="44"/>
                        <a:pt x="80" y="46"/>
                        <a:pt x="81" y="47"/>
                      </a:cubicBezTo>
                      <a:cubicBezTo>
                        <a:pt x="81" y="47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3" y="52"/>
                        <a:pt x="85" y="55"/>
                        <a:pt x="86" y="59"/>
                      </a:cubicBezTo>
                      <a:cubicBezTo>
                        <a:pt x="86" y="59"/>
                        <a:pt x="86" y="59"/>
                        <a:pt x="86" y="59"/>
                      </a:cubicBezTo>
                      <a:cubicBezTo>
                        <a:pt x="91" y="70"/>
                        <a:pt x="94" y="83"/>
                        <a:pt x="96" y="95"/>
                      </a:cubicBezTo>
                      <a:cubicBezTo>
                        <a:pt x="96" y="96"/>
                        <a:pt x="96" y="97"/>
                        <a:pt x="96" y="98"/>
                      </a:cubicBezTo>
                      <a:cubicBezTo>
                        <a:pt x="99" y="121"/>
                        <a:pt x="101" y="145"/>
                        <a:pt x="111" y="166"/>
                      </a:cubicBezTo>
                      <a:cubicBezTo>
                        <a:pt x="127" y="199"/>
                        <a:pt x="155" y="216"/>
                        <a:pt x="192" y="216"/>
                      </a:cubicBezTo>
                      <a:cubicBezTo>
                        <a:pt x="192" y="216"/>
                        <a:pt x="356" y="216"/>
                        <a:pt x="356" y="216"/>
                      </a:cubicBezTo>
                      <a:cubicBezTo>
                        <a:pt x="356" y="216"/>
                        <a:pt x="357" y="216"/>
                        <a:pt x="359" y="216"/>
                      </a:cubicBezTo>
                      <a:cubicBezTo>
                        <a:pt x="359" y="216"/>
                        <a:pt x="359" y="216"/>
                        <a:pt x="359" y="216"/>
                      </a:cubicBezTo>
                      <a:cubicBezTo>
                        <a:pt x="361" y="216"/>
                        <a:pt x="362" y="216"/>
                        <a:pt x="362" y="216"/>
                      </a:cubicBezTo>
                      <a:cubicBezTo>
                        <a:pt x="362" y="216"/>
                        <a:pt x="526" y="216"/>
                        <a:pt x="526" y="216"/>
                      </a:cubicBezTo>
                      <a:cubicBezTo>
                        <a:pt x="563" y="216"/>
                        <a:pt x="591" y="199"/>
                        <a:pt x="607" y="166"/>
                      </a:cubicBezTo>
                      <a:cubicBezTo>
                        <a:pt x="618" y="145"/>
                        <a:pt x="619" y="121"/>
                        <a:pt x="622" y="98"/>
                      </a:cubicBezTo>
                      <a:cubicBezTo>
                        <a:pt x="622" y="98"/>
                        <a:pt x="622" y="97"/>
                        <a:pt x="622" y="96"/>
                      </a:cubicBezTo>
                      <a:cubicBezTo>
                        <a:pt x="624" y="83"/>
                        <a:pt x="627" y="71"/>
                        <a:pt x="632" y="59"/>
                      </a:cubicBezTo>
                      <a:cubicBezTo>
                        <a:pt x="633" y="55"/>
                        <a:pt x="635" y="51"/>
                        <a:pt x="637" y="48"/>
                      </a:cubicBezTo>
                      <a:cubicBezTo>
                        <a:pt x="642" y="40"/>
                        <a:pt x="647" y="33"/>
                        <a:pt x="654" y="27"/>
                      </a:cubicBezTo>
                      <a:cubicBezTo>
                        <a:pt x="654" y="26"/>
                        <a:pt x="655" y="25"/>
                        <a:pt x="656" y="25"/>
                      </a:cubicBezTo>
                      <a:cubicBezTo>
                        <a:pt x="657" y="24"/>
                        <a:pt x="658" y="23"/>
                        <a:pt x="659" y="22"/>
                      </a:cubicBezTo>
                      <a:cubicBezTo>
                        <a:pt x="660" y="21"/>
                        <a:pt x="661" y="20"/>
                        <a:pt x="662" y="19"/>
                      </a:cubicBezTo>
                      <a:cubicBezTo>
                        <a:pt x="663" y="19"/>
                        <a:pt x="664" y="18"/>
                        <a:pt x="665" y="17"/>
                      </a:cubicBezTo>
                      <a:cubicBezTo>
                        <a:pt x="667" y="16"/>
                        <a:pt x="668" y="15"/>
                        <a:pt x="669" y="14"/>
                      </a:cubicBezTo>
                      <a:cubicBezTo>
                        <a:pt x="670" y="14"/>
                        <a:pt x="671" y="13"/>
                        <a:pt x="672" y="13"/>
                      </a:cubicBezTo>
                      <a:cubicBezTo>
                        <a:pt x="674" y="12"/>
                        <a:pt x="676" y="10"/>
                        <a:pt x="679" y="9"/>
                      </a:cubicBezTo>
                      <a:cubicBezTo>
                        <a:pt x="691" y="4"/>
                        <a:pt x="705" y="0"/>
                        <a:pt x="719" y="0"/>
                      </a:cubicBezTo>
                      <a:cubicBezTo>
                        <a:pt x="718" y="0"/>
                        <a:pt x="717" y="0"/>
                        <a:pt x="716" y="0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8" name="Freeform 10"/>
                <p:cNvSpPr/>
                <p:nvPr/>
              </p:nvSpPr>
              <p:spPr bwMode="auto">
                <a:xfrm>
                  <a:off x="1983" y="1939"/>
                  <a:ext cx="38" cy="39"/>
                </a:xfrm>
                <a:custGeom>
                  <a:avLst/>
                  <a:gdLst>
                    <a:gd name="T0" fmla="*/ 3 w 33"/>
                    <a:gd name="T1" fmla="*/ 28 h 34"/>
                    <a:gd name="T2" fmla="*/ 0 w 33"/>
                    <a:gd name="T3" fmla="*/ 23 h 34"/>
                    <a:gd name="T4" fmla="*/ 0 w 33"/>
                    <a:gd name="T5" fmla="*/ 9 h 34"/>
                    <a:gd name="T6" fmla="*/ 3 w 33"/>
                    <a:gd name="T7" fmla="*/ 5 h 34"/>
                    <a:gd name="T8" fmla="*/ 13 w 33"/>
                    <a:gd name="T9" fmla="*/ 1 h 34"/>
                    <a:gd name="T10" fmla="*/ 19 w 33"/>
                    <a:gd name="T11" fmla="*/ 1 h 34"/>
                    <a:gd name="T12" fmla="*/ 30 w 33"/>
                    <a:gd name="T13" fmla="*/ 5 h 34"/>
                    <a:gd name="T14" fmla="*/ 33 w 33"/>
                    <a:gd name="T15" fmla="*/ 9 h 34"/>
                    <a:gd name="T16" fmla="*/ 32 w 33"/>
                    <a:gd name="T17" fmla="*/ 23 h 34"/>
                    <a:gd name="T18" fmla="*/ 29 w 33"/>
                    <a:gd name="T19" fmla="*/ 28 h 34"/>
                    <a:gd name="T20" fmla="*/ 19 w 33"/>
                    <a:gd name="T21" fmla="*/ 33 h 34"/>
                    <a:gd name="T22" fmla="*/ 13 w 33"/>
                    <a:gd name="T23" fmla="*/ 33 h 34"/>
                    <a:gd name="T24" fmla="*/ 3 w 33"/>
                    <a:gd name="T25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34">
                      <a:moveTo>
                        <a:pt x="3" y="28"/>
                      </a:moveTo>
                      <a:cubicBezTo>
                        <a:pt x="1" y="27"/>
                        <a:pt x="0" y="25"/>
                        <a:pt x="0" y="23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7"/>
                        <a:pt x="1" y="5"/>
                        <a:pt x="3" y="5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5" y="0"/>
                        <a:pt x="17" y="0"/>
                        <a:pt x="19" y="1"/>
                      </a:cubicBezTo>
                      <a:cubicBezTo>
                        <a:pt x="30" y="5"/>
                        <a:pt x="30" y="5"/>
                        <a:pt x="30" y="5"/>
                      </a:cubicBezTo>
                      <a:cubicBezTo>
                        <a:pt x="31" y="5"/>
                        <a:pt x="33" y="7"/>
                        <a:pt x="33" y="9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2" y="25"/>
                        <a:pt x="31" y="27"/>
                        <a:pt x="29" y="28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7" y="34"/>
                        <a:pt x="15" y="34"/>
                        <a:pt x="13" y="33"/>
                      </a:cubicBezTo>
                      <a:lnTo>
                        <a:pt x="3" y="2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9" name="Freeform 11"/>
                <p:cNvSpPr/>
                <p:nvPr/>
              </p:nvSpPr>
              <p:spPr bwMode="auto">
                <a:xfrm>
                  <a:off x="1866" y="1934"/>
                  <a:ext cx="48" cy="49"/>
                </a:xfrm>
                <a:custGeom>
                  <a:avLst/>
                  <a:gdLst>
                    <a:gd name="T0" fmla="*/ 4 w 42"/>
                    <a:gd name="T1" fmla="*/ 34 h 42"/>
                    <a:gd name="T2" fmla="*/ 0 w 42"/>
                    <a:gd name="T3" fmla="*/ 28 h 42"/>
                    <a:gd name="T4" fmla="*/ 0 w 42"/>
                    <a:gd name="T5" fmla="*/ 11 h 42"/>
                    <a:gd name="T6" fmla="*/ 4 w 42"/>
                    <a:gd name="T7" fmla="*/ 5 h 42"/>
                    <a:gd name="T8" fmla="*/ 17 w 42"/>
                    <a:gd name="T9" fmla="*/ 1 h 42"/>
                    <a:gd name="T10" fmla="*/ 25 w 42"/>
                    <a:gd name="T11" fmla="*/ 1 h 42"/>
                    <a:gd name="T12" fmla="*/ 38 w 42"/>
                    <a:gd name="T13" fmla="*/ 5 h 42"/>
                    <a:gd name="T14" fmla="*/ 41 w 42"/>
                    <a:gd name="T15" fmla="*/ 11 h 42"/>
                    <a:gd name="T16" fmla="*/ 41 w 42"/>
                    <a:gd name="T17" fmla="*/ 28 h 42"/>
                    <a:gd name="T18" fmla="*/ 37 w 42"/>
                    <a:gd name="T19" fmla="*/ 34 h 42"/>
                    <a:gd name="T20" fmla="*/ 24 w 42"/>
                    <a:gd name="T21" fmla="*/ 41 h 42"/>
                    <a:gd name="T22" fmla="*/ 17 w 42"/>
                    <a:gd name="T23" fmla="*/ 41 h 42"/>
                    <a:gd name="T24" fmla="*/ 4 w 42"/>
                    <a:gd name="T25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2" h="42">
                      <a:moveTo>
                        <a:pt x="4" y="34"/>
                      </a:moveTo>
                      <a:cubicBezTo>
                        <a:pt x="2" y="33"/>
                        <a:pt x="0" y="31"/>
                        <a:pt x="0" y="2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9"/>
                        <a:pt x="2" y="6"/>
                        <a:pt x="4" y="5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9" y="0"/>
                        <a:pt x="22" y="0"/>
                        <a:pt x="25" y="1"/>
                      </a:cubicBezTo>
                      <a:cubicBezTo>
                        <a:pt x="38" y="5"/>
                        <a:pt x="38" y="5"/>
                        <a:pt x="38" y="5"/>
                      </a:cubicBezTo>
                      <a:cubicBezTo>
                        <a:pt x="40" y="6"/>
                        <a:pt x="42" y="9"/>
                        <a:pt x="41" y="11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1" y="31"/>
                        <a:pt x="39" y="33"/>
                        <a:pt x="37" y="34"/>
                      </a:cubicBezTo>
                      <a:cubicBezTo>
                        <a:pt x="24" y="41"/>
                        <a:pt x="24" y="41"/>
                        <a:pt x="24" y="41"/>
                      </a:cubicBezTo>
                      <a:cubicBezTo>
                        <a:pt x="22" y="42"/>
                        <a:pt x="19" y="42"/>
                        <a:pt x="17" y="41"/>
                      </a:cubicBezTo>
                      <a:lnTo>
                        <a:pt x="4" y="34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10" name="Freeform 12"/>
                <p:cNvSpPr/>
                <p:nvPr/>
              </p:nvSpPr>
              <p:spPr bwMode="auto">
                <a:xfrm>
                  <a:off x="1731" y="1929"/>
                  <a:ext cx="58" cy="59"/>
                </a:xfrm>
                <a:custGeom>
                  <a:avLst/>
                  <a:gdLst>
                    <a:gd name="T0" fmla="*/ 4 w 51"/>
                    <a:gd name="T1" fmla="*/ 43 h 52"/>
                    <a:gd name="T2" fmla="*/ 0 w 51"/>
                    <a:gd name="T3" fmla="*/ 35 h 52"/>
                    <a:gd name="T4" fmla="*/ 0 w 51"/>
                    <a:gd name="T5" fmla="*/ 13 h 52"/>
                    <a:gd name="T6" fmla="*/ 5 w 51"/>
                    <a:gd name="T7" fmla="*/ 6 h 52"/>
                    <a:gd name="T8" fmla="*/ 20 w 51"/>
                    <a:gd name="T9" fmla="*/ 1 h 52"/>
                    <a:gd name="T10" fmla="*/ 30 w 51"/>
                    <a:gd name="T11" fmla="*/ 1 h 52"/>
                    <a:gd name="T12" fmla="*/ 46 w 51"/>
                    <a:gd name="T13" fmla="*/ 7 h 52"/>
                    <a:gd name="T14" fmla="*/ 51 w 51"/>
                    <a:gd name="T15" fmla="*/ 13 h 52"/>
                    <a:gd name="T16" fmla="*/ 51 w 51"/>
                    <a:gd name="T17" fmla="*/ 35 h 52"/>
                    <a:gd name="T18" fmla="*/ 46 w 51"/>
                    <a:gd name="T19" fmla="*/ 43 h 52"/>
                    <a:gd name="T20" fmla="*/ 30 w 51"/>
                    <a:gd name="T21" fmla="*/ 51 h 52"/>
                    <a:gd name="T22" fmla="*/ 20 w 51"/>
                    <a:gd name="T23" fmla="*/ 51 h 52"/>
                    <a:gd name="T24" fmla="*/ 4 w 51"/>
                    <a:gd name="T25" fmla="*/ 43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" h="52">
                      <a:moveTo>
                        <a:pt x="4" y="43"/>
                      </a:moveTo>
                      <a:cubicBezTo>
                        <a:pt x="2" y="41"/>
                        <a:pt x="0" y="38"/>
                        <a:pt x="0" y="35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1"/>
                        <a:pt x="2" y="7"/>
                        <a:pt x="5" y="6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3" y="0"/>
                        <a:pt x="27" y="0"/>
                        <a:pt x="30" y="1"/>
                      </a:cubicBezTo>
                      <a:cubicBezTo>
                        <a:pt x="46" y="7"/>
                        <a:pt x="46" y="7"/>
                        <a:pt x="46" y="7"/>
                      </a:cubicBezTo>
                      <a:cubicBezTo>
                        <a:pt x="49" y="7"/>
                        <a:pt x="51" y="11"/>
                        <a:pt x="51" y="13"/>
                      </a:cubicBezTo>
                      <a:cubicBezTo>
                        <a:pt x="51" y="35"/>
                        <a:pt x="51" y="35"/>
                        <a:pt x="51" y="35"/>
                      </a:cubicBezTo>
                      <a:cubicBezTo>
                        <a:pt x="51" y="38"/>
                        <a:pt x="49" y="41"/>
                        <a:pt x="46" y="43"/>
                      </a:cubicBezTo>
                      <a:cubicBezTo>
                        <a:pt x="30" y="51"/>
                        <a:pt x="30" y="51"/>
                        <a:pt x="30" y="51"/>
                      </a:cubicBezTo>
                      <a:cubicBezTo>
                        <a:pt x="27" y="52"/>
                        <a:pt x="23" y="52"/>
                        <a:pt x="20" y="51"/>
                      </a:cubicBezTo>
                      <a:lnTo>
                        <a:pt x="4" y="43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11" name="Freeform 13"/>
                <p:cNvSpPr/>
                <p:nvPr/>
              </p:nvSpPr>
              <p:spPr bwMode="auto">
                <a:xfrm>
                  <a:off x="1498" y="1939"/>
                  <a:ext cx="39" cy="39"/>
                </a:xfrm>
                <a:custGeom>
                  <a:avLst/>
                  <a:gdLst>
                    <a:gd name="T0" fmla="*/ 31 w 34"/>
                    <a:gd name="T1" fmla="*/ 28 h 34"/>
                    <a:gd name="T2" fmla="*/ 34 w 34"/>
                    <a:gd name="T3" fmla="*/ 23 h 34"/>
                    <a:gd name="T4" fmla="*/ 33 w 34"/>
                    <a:gd name="T5" fmla="*/ 9 h 34"/>
                    <a:gd name="T6" fmla="*/ 30 w 34"/>
                    <a:gd name="T7" fmla="*/ 4 h 34"/>
                    <a:gd name="T8" fmla="*/ 20 w 34"/>
                    <a:gd name="T9" fmla="*/ 1 h 34"/>
                    <a:gd name="T10" fmla="*/ 14 w 34"/>
                    <a:gd name="T11" fmla="*/ 1 h 34"/>
                    <a:gd name="T12" fmla="*/ 4 w 34"/>
                    <a:gd name="T13" fmla="*/ 4 h 34"/>
                    <a:gd name="T14" fmla="*/ 1 w 34"/>
                    <a:gd name="T15" fmla="*/ 9 h 34"/>
                    <a:gd name="T16" fmla="*/ 1 w 34"/>
                    <a:gd name="T17" fmla="*/ 23 h 34"/>
                    <a:gd name="T18" fmla="*/ 4 w 34"/>
                    <a:gd name="T19" fmla="*/ 28 h 34"/>
                    <a:gd name="T20" fmla="*/ 14 w 34"/>
                    <a:gd name="T21" fmla="*/ 33 h 34"/>
                    <a:gd name="T22" fmla="*/ 20 w 34"/>
                    <a:gd name="T23" fmla="*/ 33 h 34"/>
                    <a:gd name="T24" fmla="*/ 31 w 34"/>
                    <a:gd name="T25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4" h="34">
                      <a:moveTo>
                        <a:pt x="31" y="28"/>
                      </a:moveTo>
                      <a:cubicBezTo>
                        <a:pt x="32" y="27"/>
                        <a:pt x="34" y="25"/>
                        <a:pt x="34" y="23"/>
                      </a:cubicBezTo>
                      <a:cubicBezTo>
                        <a:pt x="33" y="9"/>
                        <a:pt x="33" y="9"/>
                        <a:pt x="33" y="9"/>
                      </a:cubicBezTo>
                      <a:cubicBezTo>
                        <a:pt x="33" y="7"/>
                        <a:pt x="32" y="5"/>
                        <a:pt x="30" y="4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6" y="0"/>
                        <a:pt x="14" y="1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2" y="5"/>
                        <a:pt x="0" y="7"/>
                        <a:pt x="1" y="9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1" y="25"/>
                        <a:pt x="2" y="27"/>
                        <a:pt x="4" y="28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34"/>
                        <a:pt x="19" y="34"/>
                        <a:pt x="20" y="33"/>
                      </a:cubicBezTo>
                      <a:lnTo>
                        <a:pt x="31" y="2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12" name="Freeform 14"/>
                <p:cNvSpPr/>
                <p:nvPr/>
              </p:nvSpPr>
              <p:spPr bwMode="auto">
                <a:xfrm>
                  <a:off x="1606" y="1934"/>
                  <a:ext cx="47" cy="49"/>
                </a:xfrm>
                <a:custGeom>
                  <a:avLst/>
                  <a:gdLst>
                    <a:gd name="T0" fmla="*/ 37 w 41"/>
                    <a:gd name="T1" fmla="*/ 34 h 42"/>
                    <a:gd name="T2" fmla="*/ 41 w 41"/>
                    <a:gd name="T3" fmla="*/ 28 h 42"/>
                    <a:gd name="T4" fmla="*/ 41 w 41"/>
                    <a:gd name="T5" fmla="*/ 11 h 42"/>
                    <a:gd name="T6" fmla="*/ 37 w 41"/>
                    <a:gd name="T7" fmla="*/ 5 h 42"/>
                    <a:gd name="T8" fmla="*/ 24 w 41"/>
                    <a:gd name="T9" fmla="*/ 1 h 42"/>
                    <a:gd name="T10" fmla="*/ 17 w 41"/>
                    <a:gd name="T11" fmla="*/ 1 h 42"/>
                    <a:gd name="T12" fmla="*/ 4 w 41"/>
                    <a:gd name="T13" fmla="*/ 5 h 42"/>
                    <a:gd name="T14" fmla="*/ 0 w 41"/>
                    <a:gd name="T15" fmla="*/ 11 h 42"/>
                    <a:gd name="T16" fmla="*/ 0 w 41"/>
                    <a:gd name="T17" fmla="*/ 28 h 42"/>
                    <a:gd name="T18" fmla="*/ 4 w 41"/>
                    <a:gd name="T19" fmla="*/ 34 h 42"/>
                    <a:gd name="T20" fmla="*/ 17 w 41"/>
                    <a:gd name="T21" fmla="*/ 41 h 42"/>
                    <a:gd name="T22" fmla="*/ 24 w 41"/>
                    <a:gd name="T23" fmla="*/ 41 h 42"/>
                    <a:gd name="T24" fmla="*/ 37 w 41"/>
                    <a:gd name="T25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1" h="42">
                      <a:moveTo>
                        <a:pt x="37" y="34"/>
                      </a:moveTo>
                      <a:cubicBezTo>
                        <a:pt x="39" y="33"/>
                        <a:pt x="41" y="31"/>
                        <a:pt x="41" y="28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9"/>
                        <a:pt x="39" y="6"/>
                        <a:pt x="37" y="5"/>
                      </a:cubicBezTo>
                      <a:cubicBezTo>
                        <a:pt x="24" y="1"/>
                        <a:pt x="24" y="1"/>
                        <a:pt x="24" y="1"/>
                      </a:cubicBezTo>
                      <a:cubicBezTo>
                        <a:pt x="22" y="0"/>
                        <a:pt x="19" y="0"/>
                        <a:pt x="17" y="1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1" y="6"/>
                        <a:pt x="0" y="9"/>
                        <a:pt x="0" y="1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1"/>
                        <a:pt x="2" y="33"/>
                        <a:pt x="4" y="34"/>
                      </a:cubicBezTo>
                      <a:cubicBezTo>
                        <a:pt x="17" y="41"/>
                        <a:pt x="17" y="41"/>
                        <a:pt x="17" y="41"/>
                      </a:cubicBezTo>
                      <a:cubicBezTo>
                        <a:pt x="19" y="42"/>
                        <a:pt x="22" y="42"/>
                        <a:pt x="24" y="41"/>
                      </a:cubicBezTo>
                      <a:lnTo>
                        <a:pt x="37" y="34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</p:grpSp>
          <p:sp>
            <p:nvSpPr>
              <p:cNvPr id="72" name="TextBox 2066"/>
              <p:cNvSpPr txBox="1"/>
              <p:nvPr/>
            </p:nvSpPr>
            <p:spPr>
              <a:xfrm>
                <a:off x="2183947" y="1457689"/>
                <a:ext cx="761866" cy="3281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110-2</a:t>
                </a:r>
                <a:endParaRPr lang="en-GB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73" name="Rectangle 106"/>
              <p:cNvSpPr/>
              <p:nvPr/>
            </p:nvSpPr>
            <p:spPr>
              <a:xfrm>
                <a:off x="1724566" y="1873624"/>
                <a:ext cx="1745365" cy="706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8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申請秋季</a:t>
                </a:r>
                <a:r>
                  <a:rPr lang="zh-TW" altLang="en-US" sz="1800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班交換</a:t>
                </a:r>
                <a:r>
                  <a:rPr lang="en-US" altLang="zh-TW" sz="1800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(</a:t>
                </a:r>
                <a:r>
                  <a:rPr lang="en-US" altLang="zh-TW" sz="18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111-1</a:t>
                </a:r>
                <a:r>
                  <a:rPr lang="zh-TW" altLang="en-US" sz="18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出國</a:t>
                </a:r>
                <a:r>
                  <a:rPr lang="en-US" altLang="zh-TW" sz="1800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)</a:t>
                </a:r>
                <a:endParaRPr lang="en-GB" altLang="zh-TW" sz="1800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74" name="TextBox 121"/>
              <p:cNvSpPr txBox="1"/>
              <p:nvPr/>
            </p:nvSpPr>
            <p:spPr>
              <a:xfrm>
                <a:off x="4644731" y="1457689"/>
                <a:ext cx="761866" cy="3281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110-</a:t>
                </a:r>
                <a:r>
                  <a:rPr lang="en-US" altLang="zh-TW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2</a:t>
                </a:r>
                <a:endParaRPr lang="en-GB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75" name="Rectangle 122"/>
              <p:cNvSpPr/>
              <p:nvPr/>
            </p:nvSpPr>
            <p:spPr>
              <a:xfrm>
                <a:off x="4294487" y="1845510"/>
                <a:ext cx="1747789" cy="8077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111-1</a:t>
                </a:r>
                <a:r>
                  <a:rPr lang="zh-TW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交換</a:t>
                </a:r>
                <a:r>
                  <a:rPr lang="zh-TW" altLang="en-US" sz="1400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生薦送、完成對方學校申請、出國</a:t>
                </a:r>
                <a:endParaRPr lang="en-GB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76" name="Oval 123"/>
              <p:cNvSpPr/>
              <p:nvPr/>
            </p:nvSpPr>
            <p:spPr>
              <a:xfrm>
                <a:off x="6978816" y="3505142"/>
                <a:ext cx="933451" cy="933451"/>
              </a:xfrm>
              <a:prstGeom prst="ellipse">
                <a:avLst/>
              </a:prstGeom>
              <a:solidFill>
                <a:schemeClr val="accent5"/>
              </a:solidFill>
              <a:ln w="57150">
                <a:solidFill>
                  <a:srgbClr val="F8F4F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TW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7</a:t>
                </a:r>
                <a:r>
                  <a:rPr lang="en-US" altLang="zh-TW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~9</a:t>
                </a:r>
                <a:endParaRPr lang="en-US" altLang="zh-TW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  <a:p>
                <a:pPr algn="ctr"/>
                <a:r>
                  <a:rPr lang="zh-TW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月</a:t>
                </a:r>
                <a:endParaRPr lang="en-GB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grpSp>
            <p:nvGrpSpPr>
              <p:cNvPr id="77" name="Group 4"/>
              <p:cNvGrpSpPr>
                <a:grpSpLocks noChangeAspect="1"/>
              </p:cNvGrpSpPr>
              <p:nvPr/>
            </p:nvGrpSpPr>
            <p:grpSpPr bwMode="auto">
              <a:xfrm>
                <a:off x="6500026" y="1322332"/>
                <a:ext cx="1981200" cy="2076451"/>
                <a:chOff x="1136" y="1115"/>
                <a:chExt cx="1248" cy="1308"/>
              </a:xfrm>
            </p:grpSpPr>
            <p:sp>
              <p:nvSpPr>
                <p:cNvPr id="93" name="Freeform 5"/>
                <p:cNvSpPr/>
                <p:nvPr/>
              </p:nvSpPr>
              <p:spPr bwMode="auto">
                <a:xfrm>
                  <a:off x="1136" y="1115"/>
                  <a:ext cx="1248" cy="1308"/>
                </a:xfrm>
                <a:custGeom>
                  <a:avLst/>
                  <a:gdLst>
                    <a:gd name="T0" fmla="*/ 538 w 1089"/>
                    <a:gd name="T1" fmla="*/ 1138 h 1138"/>
                    <a:gd name="T2" fmla="*/ 466 w 1089"/>
                    <a:gd name="T3" fmla="*/ 1122 h 1138"/>
                    <a:gd name="T4" fmla="*/ 71 w 1089"/>
                    <a:gd name="T5" fmla="*/ 895 h 1138"/>
                    <a:gd name="T6" fmla="*/ 0 w 1089"/>
                    <a:gd name="T7" fmla="*/ 772 h 1138"/>
                    <a:gd name="T8" fmla="*/ 4 w 1089"/>
                    <a:gd name="T9" fmla="*/ 248 h 1138"/>
                    <a:gd name="T10" fmla="*/ 79 w 1089"/>
                    <a:gd name="T11" fmla="*/ 143 h 1138"/>
                    <a:gd name="T12" fmla="*/ 455 w 1089"/>
                    <a:gd name="T13" fmla="*/ 12 h 1138"/>
                    <a:gd name="T14" fmla="*/ 540 w 1089"/>
                    <a:gd name="T15" fmla="*/ 0 h 1138"/>
                    <a:gd name="T16" fmla="*/ 621 w 1089"/>
                    <a:gd name="T17" fmla="*/ 11 h 1138"/>
                    <a:gd name="T18" fmla="*/ 1015 w 1089"/>
                    <a:gd name="T19" fmla="*/ 144 h 1138"/>
                    <a:gd name="T20" fmla="*/ 1088 w 1089"/>
                    <a:gd name="T21" fmla="*/ 247 h 1138"/>
                    <a:gd name="T22" fmla="*/ 1078 w 1089"/>
                    <a:gd name="T23" fmla="*/ 772 h 1138"/>
                    <a:gd name="T24" fmla="*/ 1005 w 1089"/>
                    <a:gd name="T25" fmla="*/ 895 h 1138"/>
                    <a:gd name="T26" fmla="*/ 609 w 1089"/>
                    <a:gd name="T27" fmla="*/ 1122 h 1138"/>
                    <a:gd name="T28" fmla="*/ 538 w 1089"/>
                    <a:gd name="T29" fmla="*/ 1138 h 1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89" h="1138">
                      <a:moveTo>
                        <a:pt x="538" y="1138"/>
                      </a:moveTo>
                      <a:cubicBezTo>
                        <a:pt x="511" y="1138"/>
                        <a:pt x="485" y="1132"/>
                        <a:pt x="466" y="1122"/>
                      </a:cubicBezTo>
                      <a:cubicBezTo>
                        <a:pt x="71" y="895"/>
                        <a:pt x="71" y="895"/>
                        <a:pt x="71" y="895"/>
                      </a:cubicBezTo>
                      <a:cubicBezTo>
                        <a:pt x="32" y="873"/>
                        <a:pt x="0" y="817"/>
                        <a:pt x="0" y="772"/>
                      </a:cubicBezTo>
                      <a:cubicBezTo>
                        <a:pt x="4" y="248"/>
                        <a:pt x="4" y="248"/>
                        <a:pt x="4" y="248"/>
                      </a:cubicBezTo>
                      <a:cubicBezTo>
                        <a:pt x="4" y="205"/>
                        <a:pt x="38" y="157"/>
                        <a:pt x="79" y="143"/>
                      </a:cubicBezTo>
                      <a:cubicBezTo>
                        <a:pt x="455" y="12"/>
                        <a:pt x="455" y="12"/>
                        <a:pt x="455" y="12"/>
                      </a:cubicBezTo>
                      <a:cubicBezTo>
                        <a:pt x="477" y="4"/>
                        <a:pt x="508" y="0"/>
                        <a:pt x="540" y="0"/>
                      </a:cubicBezTo>
                      <a:cubicBezTo>
                        <a:pt x="570" y="0"/>
                        <a:pt x="600" y="4"/>
                        <a:pt x="621" y="11"/>
                      </a:cubicBezTo>
                      <a:cubicBezTo>
                        <a:pt x="1015" y="144"/>
                        <a:pt x="1015" y="144"/>
                        <a:pt x="1015" y="144"/>
                      </a:cubicBezTo>
                      <a:cubicBezTo>
                        <a:pt x="1056" y="157"/>
                        <a:pt x="1089" y="205"/>
                        <a:pt x="1088" y="247"/>
                      </a:cubicBezTo>
                      <a:cubicBezTo>
                        <a:pt x="1078" y="772"/>
                        <a:pt x="1078" y="772"/>
                        <a:pt x="1078" y="772"/>
                      </a:cubicBezTo>
                      <a:cubicBezTo>
                        <a:pt x="1077" y="816"/>
                        <a:pt x="1044" y="873"/>
                        <a:pt x="1005" y="895"/>
                      </a:cubicBezTo>
                      <a:cubicBezTo>
                        <a:pt x="609" y="1122"/>
                        <a:pt x="609" y="1122"/>
                        <a:pt x="609" y="1122"/>
                      </a:cubicBezTo>
                      <a:cubicBezTo>
                        <a:pt x="591" y="1132"/>
                        <a:pt x="565" y="1138"/>
                        <a:pt x="538" y="1138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4" name="Freeform 6"/>
                <p:cNvSpPr/>
                <p:nvPr/>
              </p:nvSpPr>
              <p:spPr bwMode="auto">
                <a:xfrm>
                  <a:off x="1217" y="1201"/>
                  <a:ext cx="1086" cy="1125"/>
                </a:xfrm>
                <a:custGeom>
                  <a:avLst/>
                  <a:gdLst>
                    <a:gd name="T0" fmla="*/ 83 w 947"/>
                    <a:gd name="T1" fmla="*/ 784 h 979"/>
                    <a:gd name="T2" fmla="*/ 0 w 947"/>
                    <a:gd name="T3" fmla="*/ 643 h 979"/>
                    <a:gd name="T4" fmla="*/ 3 w 947"/>
                    <a:gd name="T5" fmla="*/ 243 h 979"/>
                    <a:gd name="T6" fmla="*/ 94 w 947"/>
                    <a:gd name="T7" fmla="*/ 116 h 979"/>
                    <a:gd name="T8" fmla="*/ 378 w 947"/>
                    <a:gd name="T9" fmla="*/ 18 h 979"/>
                    <a:gd name="T10" fmla="*/ 558 w 947"/>
                    <a:gd name="T11" fmla="*/ 17 h 979"/>
                    <a:gd name="T12" fmla="*/ 857 w 947"/>
                    <a:gd name="T13" fmla="*/ 117 h 979"/>
                    <a:gd name="T14" fmla="*/ 946 w 947"/>
                    <a:gd name="T15" fmla="*/ 243 h 979"/>
                    <a:gd name="T16" fmla="*/ 938 w 947"/>
                    <a:gd name="T17" fmla="*/ 642 h 979"/>
                    <a:gd name="T18" fmla="*/ 853 w 947"/>
                    <a:gd name="T19" fmla="*/ 783 h 979"/>
                    <a:gd name="T20" fmla="*/ 550 w 947"/>
                    <a:gd name="T21" fmla="*/ 953 h 979"/>
                    <a:gd name="T22" fmla="*/ 384 w 947"/>
                    <a:gd name="T23" fmla="*/ 953 h 979"/>
                    <a:gd name="T24" fmla="*/ 83 w 947"/>
                    <a:gd name="T25" fmla="*/ 784 h 9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7" h="979">
                      <a:moveTo>
                        <a:pt x="83" y="784"/>
                      </a:moveTo>
                      <a:cubicBezTo>
                        <a:pt x="37" y="759"/>
                        <a:pt x="0" y="695"/>
                        <a:pt x="0" y="643"/>
                      </a:cubicBezTo>
                      <a:cubicBezTo>
                        <a:pt x="3" y="243"/>
                        <a:pt x="3" y="243"/>
                        <a:pt x="3" y="243"/>
                      </a:cubicBezTo>
                      <a:cubicBezTo>
                        <a:pt x="4" y="191"/>
                        <a:pt x="44" y="134"/>
                        <a:pt x="94" y="116"/>
                      </a:cubicBezTo>
                      <a:cubicBezTo>
                        <a:pt x="378" y="18"/>
                        <a:pt x="378" y="18"/>
                        <a:pt x="378" y="18"/>
                      </a:cubicBezTo>
                      <a:cubicBezTo>
                        <a:pt x="427" y="1"/>
                        <a:pt x="508" y="0"/>
                        <a:pt x="558" y="17"/>
                      </a:cubicBezTo>
                      <a:cubicBezTo>
                        <a:pt x="857" y="117"/>
                        <a:pt x="857" y="117"/>
                        <a:pt x="857" y="117"/>
                      </a:cubicBezTo>
                      <a:cubicBezTo>
                        <a:pt x="907" y="134"/>
                        <a:pt x="947" y="191"/>
                        <a:pt x="946" y="243"/>
                      </a:cubicBezTo>
                      <a:cubicBezTo>
                        <a:pt x="938" y="642"/>
                        <a:pt x="938" y="642"/>
                        <a:pt x="938" y="642"/>
                      </a:cubicBezTo>
                      <a:cubicBezTo>
                        <a:pt x="937" y="694"/>
                        <a:pt x="899" y="758"/>
                        <a:pt x="853" y="783"/>
                      </a:cubicBezTo>
                      <a:cubicBezTo>
                        <a:pt x="550" y="953"/>
                        <a:pt x="550" y="953"/>
                        <a:pt x="550" y="953"/>
                      </a:cubicBezTo>
                      <a:cubicBezTo>
                        <a:pt x="505" y="979"/>
                        <a:pt x="430" y="979"/>
                        <a:pt x="384" y="953"/>
                      </a:cubicBezTo>
                      <a:lnTo>
                        <a:pt x="83" y="7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5" name="Freeform 7"/>
                <p:cNvSpPr/>
                <p:nvPr/>
              </p:nvSpPr>
              <p:spPr bwMode="auto">
                <a:xfrm>
                  <a:off x="2061" y="1179"/>
                  <a:ext cx="247" cy="238"/>
                </a:xfrm>
                <a:custGeom>
                  <a:avLst/>
                  <a:gdLst>
                    <a:gd name="T0" fmla="*/ 162 w 216"/>
                    <a:gd name="T1" fmla="*/ 29 h 207"/>
                    <a:gd name="T2" fmla="*/ 97 w 216"/>
                    <a:gd name="T3" fmla="*/ 0 h 207"/>
                    <a:gd name="T4" fmla="*/ 57 w 216"/>
                    <a:gd name="T5" fmla="*/ 9 h 207"/>
                    <a:gd name="T6" fmla="*/ 50 w 216"/>
                    <a:gd name="T7" fmla="*/ 13 h 207"/>
                    <a:gd name="T8" fmla="*/ 47 w 216"/>
                    <a:gd name="T9" fmla="*/ 14 h 207"/>
                    <a:gd name="T10" fmla="*/ 43 w 216"/>
                    <a:gd name="T11" fmla="*/ 17 h 207"/>
                    <a:gd name="T12" fmla="*/ 40 w 216"/>
                    <a:gd name="T13" fmla="*/ 19 h 207"/>
                    <a:gd name="T14" fmla="*/ 37 w 216"/>
                    <a:gd name="T15" fmla="*/ 22 h 207"/>
                    <a:gd name="T16" fmla="*/ 34 w 216"/>
                    <a:gd name="T17" fmla="*/ 25 h 207"/>
                    <a:gd name="T18" fmla="*/ 32 w 216"/>
                    <a:gd name="T19" fmla="*/ 27 h 207"/>
                    <a:gd name="T20" fmla="*/ 15 w 216"/>
                    <a:gd name="T21" fmla="*/ 48 h 207"/>
                    <a:gd name="T22" fmla="*/ 10 w 216"/>
                    <a:gd name="T23" fmla="*/ 59 h 207"/>
                    <a:gd name="T24" fmla="*/ 0 w 216"/>
                    <a:gd name="T25" fmla="*/ 96 h 207"/>
                    <a:gd name="T26" fmla="*/ 121 w 216"/>
                    <a:gd name="T27" fmla="*/ 136 h 207"/>
                    <a:gd name="T28" fmla="*/ 196 w 216"/>
                    <a:gd name="T29" fmla="*/ 207 h 207"/>
                    <a:gd name="T30" fmla="*/ 162 w 216"/>
                    <a:gd name="T31" fmla="*/ 29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16" h="207">
                      <a:moveTo>
                        <a:pt x="162" y="29"/>
                      </a:moveTo>
                      <a:cubicBezTo>
                        <a:pt x="145" y="12"/>
                        <a:pt x="122" y="1"/>
                        <a:pt x="97" y="0"/>
                      </a:cubicBezTo>
                      <a:cubicBezTo>
                        <a:pt x="83" y="0"/>
                        <a:pt x="69" y="4"/>
                        <a:pt x="57" y="9"/>
                      </a:cubicBezTo>
                      <a:cubicBezTo>
                        <a:pt x="54" y="10"/>
                        <a:pt x="52" y="12"/>
                        <a:pt x="50" y="13"/>
                      </a:cubicBezTo>
                      <a:cubicBezTo>
                        <a:pt x="49" y="13"/>
                        <a:pt x="48" y="14"/>
                        <a:pt x="47" y="14"/>
                      </a:cubicBezTo>
                      <a:cubicBezTo>
                        <a:pt x="46" y="15"/>
                        <a:pt x="45" y="16"/>
                        <a:pt x="43" y="17"/>
                      </a:cubicBezTo>
                      <a:cubicBezTo>
                        <a:pt x="42" y="18"/>
                        <a:pt x="41" y="19"/>
                        <a:pt x="40" y="19"/>
                      </a:cubicBezTo>
                      <a:cubicBezTo>
                        <a:pt x="39" y="20"/>
                        <a:pt x="38" y="21"/>
                        <a:pt x="37" y="22"/>
                      </a:cubicBezTo>
                      <a:cubicBezTo>
                        <a:pt x="36" y="23"/>
                        <a:pt x="35" y="24"/>
                        <a:pt x="34" y="25"/>
                      </a:cubicBezTo>
                      <a:cubicBezTo>
                        <a:pt x="33" y="25"/>
                        <a:pt x="32" y="26"/>
                        <a:pt x="32" y="27"/>
                      </a:cubicBezTo>
                      <a:cubicBezTo>
                        <a:pt x="25" y="33"/>
                        <a:pt x="20" y="40"/>
                        <a:pt x="15" y="48"/>
                      </a:cubicBezTo>
                      <a:cubicBezTo>
                        <a:pt x="13" y="51"/>
                        <a:pt x="11" y="55"/>
                        <a:pt x="10" y="59"/>
                      </a:cubicBezTo>
                      <a:cubicBezTo>
                        <a:pt x="5" y="71"/>
                        <a:pt x="2" y="83"/>
                        <a:pt x="0" y="96"/>
                      </a:cubicBezTo>
                      <a:cubicBezTo>
                        <a:pt x="121" y="136"/>
                        <a:pt x="121" y="136"/>
                        <a:pt x="121" y="136"/>
                      </a:cubicBezTo>
                      <a:cubicBezTo>
                        <a:pt x="153" y="147"/>
                        <a:pt x="181" y="175"/>
                        <a:pt x="196" y="207"/>
                      </a:cubicBezTo>
                      <a:cubicBezTo>
                        <a:pt x="216" y="118"/>
                        <a:pt x="177" y="46"/>
                        <a:pt x="162" y="29"/>
                      </a:cubicBezTo>
                      <a:close/>
                    </a:path>
                  </a:pathLst>
                </a:custGeom>
                <a:solidFill>
                  <a:srgbClr val="2A2E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6" name="Freeform 8"/>
                <p:cNvSpPr/>
                <p:nvPr/>
              </p:nvSpPr>
              <p:spPr bwMode="auto">
                <a:xfrm>
                  <a:off x="1209" y="1179"/>
                  <a:ext cx="249" cy="243"/>
                </a:xfrm>
                <a:custGeom>
                  <a:avLst/>
                  <a:gdLst>
                    <a:gd name="T0" fmla="*/ 207 w 217"/>
                    <a:gd name="T1" fmla="*/ 59 h 211"/>
                    <a:gd name="T2" fmla="*/ 207 w 217"/>
                    <a:gd name="T3" fmla="*/ 59 h 211"/>
                    <a:gd name="T4" fmla="*/ 202 w 217"/>
                    <a:gd name="T5" fmla="*/ 48 h 211"/>
                    <a:gd name="T6" fmla="*/ 202 w 217"/>
                    <a:gd name="T7" fmla="*/ 48 h 211"/>
                    <a:gd name="T8" fmla="*/ 202 w 217"/>
                    <a:gd name="T9" fmla="*/ 48 h 211"/>
                    <a:gd name="T10" fmla="*/ 202 w 217"/>
                    <a:gd name="T11" fmla="*/ 47 h 211"/>
                    <a:gd name="T12" fmla="*/ 199 w 217"/>
                    <a:gd name="T13" fmla="*/ 43 h 211"/>
                    <a:gd name="T14" fmla="*/ 198 w 217"/>
                    <a:gd name="T15" fmla="*/ 41 h 211"/>
                    <a:gd name="T16" fmla="*/ 197 w 217"/>
                    <a:gd name="T17" fmla="*/ 40 h 211"/>
                    <a:gd name="T18" fmla="*/ 197 w 217"/>
                    <a:gd name="T19" fmla="*/ 40 h 211"/>
                    <a:gd name="T20" fmla="*/ 196 w 217"/>
                    <a:gd name="T21" fmla="*/ 38 h 211"/>
                    <a:gd name="T22" fmla="*/ 192 w 217"/>
                    <a:gd name="T23" fmla="*/ 34 h 211"/>
                    <a:gd name="T24" fmla="*/ 191 w 217"/>
                    <a:gd name="T25" fmla="*/ 33 h 211"/>
                    <a:gd name="T26" fmla="*/ 185 w 217"/>
                    <a:gd name="T27" fmla="*/ 27 h 211"/>
                    <a:gd name="T28" fmla="*/ 184 w 217"/>
                    <a:gd name="T29" fmla="*/ 25 h 211"/>
                    <a:gd name="T30" fmla="*/ 180 w 217"/>
                    <a:gd name="T31" fmla="*/ 22 h 211"/>
                    <a:gd name="T32" fmla="*/ 177 w 217"/>
                    <a:gd name="T33" fmla="*/ 19 h 211"/>
                    <a:gd name="T34" fmla="*/ 174 w 217"/>
                    <a:gd name="T35" fmla="*/ 17 h 211"/>
                    <a:gd name="T36" fmla="*/ 170 w 217"/>
                    <a:gd name="T37" fmla="*/ 14 h 211"/>
                    <a:gd name="T38" fmla="*/ 167 w 217"/>
                    <a:gd name="T39" fmla="*/ 13 h 211"/>
                    <a:gd name="T40" fmla="*/ 160 w 217"/>
                    <a:gd name="T41" fmla="*/ 9 h 211"/>
                    <a:gd name="T42" fmla="*/ 121 w 217"/>
                    <a:gd name="T43" fmla="*/ 0 h 211"/>
                    <a:gd name="T44" fmla="*/ 55 w 217"/>
                    <a:gd name="T45" fmla="*/ 29 h 211"/>
                    <a:gd name="T46" fmla="*/ 22 w 217"/>
                    <a:gd name="T47" fmla="*/ 211 h 211"/>
                    <a:gd name="T48" fmla="*/ 100 w 217"/>
                    <a:gd name="T49" fmla="*/ 135 h 211"/>
                    <a:gd name="T50" fmla="*/ 217 w 217"/>
                    <a:gd name="T51" fmla="*/ 95 h 211"/>
                    <a:gd name="T52" fmla="*/ 207 w 217"/>
                    <a:gd name="T53" fmla="*/ 59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17" h="211">
                      <a:moveTo>
                        <a:pt x="207" y="59"/>
                      </a:moveTo>
                      <a:cubicBezTo>
                        <a:pt x="207" y="59"/>
                        <a:pt x="207" y="59"/>
                        <a:pt x="207" y="59"/>
                      </a:cubicBezTo>
                      <a:cubicBezTo>
                        <a:pt x="206" y="55"/>
                        <a:pt x="204" y="52"/>
                        <a:pt x="202" y="48"/>
                      </a:cubicBezTo>
                      <a:cubicBezTo>
                        <a:pt x="202" y="48"/>
                        <a:pt x="202" y="48"/>
                        <a:pt x="202" y="48"/>
                      </a:cubicBezTo>
                      <a:cubicBezTo>
                        <a:pt x="202" y="48"/>
                        <a:pt x="202" y="48"/>
                        <a:pt x="202" y="48"/>
                      </a:cubicBezTo>
                      <a:cubicBezTo>
                        <a:pt x="202" y="48"/>
                        <a:pt x="202" y="47"/>
                        <a:pt x="202" y="47"/>
                      </a:cubicBezTo>
                      <a:cubicBezTo>
                        <a:pt x="201" y="46"/>
                        <a:pt x="200" y="44"/>
                        <a:pt x="199" y="43"/>
                      </a:cubicBezTo>
                      <a:cubicBezTo>
                        <a:pt x="198" y="42"/>
                        <a:pt x="198" y="41"/>
                        <a:pt x="198" y="41"/>
                      </a:cubicBezTo>
                      <a:cubicBezTo>
                        <a:pt x="197" y="40"/>
                        <a:pt x="197" y="40"/>
                        <a:pt x="197" y="40"/>
                      </a:cubicBezTo>
                      <a:cubicBezTo>
                        <a:pt x="197" y="40"/>
                        <a:pt x="197" y="40"/>
                        <a:pt x="197" y="40"/>
                      </a:cubicBezTo>
                      <a:cubicBezTo>
                        <a:pt x="196" y="39"/>
                        <a:pt x="196" y="39"/>
                        <a:pt x="196" y="38"/>
                      </a:cubicBezTo>
                      <a:cubicBezTo>
                        <a:pt x="194" y="37"/>
                        <a:pt x="193" y="35"/>
                        <a:pt x="192" y="34"/>
                      </a:cubicBezTo>
                      <a:cubicBezTo>
                        <a:pt x="192" y="34"/>
                        <a:pt x="192" y="33"/>
                        <a:pt x="191" y="33"/>
                      </a:cubicBezTo>
                      <a:cubicBezTo>
                        <a:pt x="190" y="31"/>
                        <a:pt x="188" y="29"/>
                        <a:pt x="185" y="27"/>
                      </a:cubicBezTo>
                      <a:cubicBezTo>
                        <a:pt x="185" y="26"/>
                        <a:pt x="184" y="25"/>
                        <a:pt x="184" y="25"/>
                      </a:cubicBezTo>
                      <a:cubicBezTo>
                        <a:pt x="182" y="24"/>
                        <a:pt x="181" y="23"/>
                        <a:pt x="180" y="22"/>
                      </a:cubicBezTo>
                      <a:cubicBezTo>
                        <a:pt x="179" y="21"/>
                        <a:pt x="178" y="20"/>
                        <a:pt x="177" y="19"/>
                      </a:cubicBezTo>
                      <a:cubicBezTo>
                        <a:pt x="176" y="19"/>
                        <a:pt x="175" y="18"/>
                        <a:pt x="174" y="17"/>
                      </a:cubicBezTo>
                      <a:cubicBezTo>
                        <a:pt x="173" y="16"/>
                        <a:pt x="171" y="15"/>
                        <a:pt x="170" y="14"/>
                      </a:cubicBezTo>
                      <a:cubicBezTo>
                        <a:pt x="169" y="14"/>
                        <a:pt x="168" y="13"/>
                        <a:pt x="167" y="13"/>
                      </a:cubicBezTo>
                      <a:cubicBezTo>
                        <a:pt x="165" y="12"/>
                        <a:pt x="163" y="10"/>
                        <a:pt x="160" y="9"/>
                      </a:cubicBezTo>
                      <a:cubicBezTo>
                        <a:pt x="148" y="4"/>
                        <a:pt x="134" y="0"/>
                        <a:pt x="121" y="0"/>
                      </a:cubicBezTo>
                      <a:cubicBezTo>
                        <a:pt x="95" y="1"/>
                        <a:pt x="72" y="12"/>
                        <a:pt x="55" y="29"/>
                      </a:cubicBezTo>
                      <a:cubicBezTo>
                        <a:pt x="40" y="46"/>
                        <a:pt x="0" y="120"/>
                        <a:pt x="22" y="211"/>
                      </a:cubicBezTo>
                      <a:cubicBezTo>
                        <a:pt x="38" y="177"/>
                        <a:pt x="67" y="147"/>
                        <a:pt x="100" y="135"/>
                      </a:cubicBezTo>
                      <a:cubicBezTo>
                        <a:pt x="217" y="95"/>
                        <a:pt x="217" y="95"/>
                        <a:pt x="217" y="95"/>
                      </a:cubicBezTo>
                      <a:cubicBezTo>
                        <a:pt x="215" y="83"/>
                        <a:pt x="212" y="70"/>
                        <a:pt x="207" y="59"/>
                      </a:cubicBezTo>
                      <a:close/>
                    </a:path>
                  </a:pathLst>
                </a:custGeom>
                <a:solidFill>
                  <a:srgbClr val="2A2E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7" name="Freeform 9"/>
                <p:cNvSpPr/>
                <p:nvPr/>
              </p:nvSpPr>
              <p:spPr bwMode="auto">
                <a:xfrm>
                  <a:off x="1348" y="1179"/>
                  <a:ext cx="824" cy="248"/>
                </a:xfrm>
                <a:custGeom>
                  <a:avLst/>
                  <a:gdLst>
                    <a:gd name="T0" fmla="*/ 716 w 719"/>
                    <a:gd name="T1" fmla="*/ 0 h 216"/>
                    <a:gd name="T2" fmla="*/ 362 w 719"/>
                    <a:gd name="T3" fmla="*/ 0 h 216"/>
                    <a:gd name="T4" fmla="*/ 359 w 719"/>
                    <a:gd name="T5" fmla="*/ 0 h 216"/>
                    <a:gd name="T6" fmla="*/ 359 w 719"/>
                    <a:gd name="T7" fmla="*/ 0 h 216"/>
                    <a:gd name="T8" fmla="*/ 356 w 719"/>
                    <a:gd name="T9" fmla="*/ 0 h 216"/>
                    <a:gd name="T10" fmla="*/ 2 w 719"/>
                    <a:gd name="T11" fmla="*/ 0 h 216"/>
                    <a:gd name="T12" fmla="*/ 0 w 719"/>
                    <a:gd name="T13" fmla="*/ 0 h 216"/>
                    <a:gd name="T14" fmla="*/ 39 w 719"/>
                    <a:gd name="T15" fmla="*/ 9 h 216"/>
                    <a:gd name="T16" fmla="*/ 46 w 719"/>
                    <a:gd name="T17" fmla="*/ 13 h 216"/>
                    <a:gd name="T18" fmla="*/ 49 w 719"/>
                    <a:gd name="T19" fmla="*/ 14 h 216"/>
                    <a:gd name="T20" fmla="*/ 53 w 719"/>
                    <a:gd name="T21" fmla="*/ 17 h 216"/>
                    <a:gd name="T22" fmla="*/ 56 w 719"/>
                    <a:gd name="T23" fmla="*/ 19 h 216"/>
                    <a:gd name="T24" fmla="*/ 59 w 719"/>
                    <a:gd name="T25" fmla="*/ 22 h 216"/>
                    <a:gd name="T26" fmla="*/ 63 w 719"/>
                    <a:gd name="T27" fmla="*/ 25 h 216"/>
                    <a:gd name="T28" fmla="*/ 64 w 719"/>
                    <a:gd name="T29" fmla="*/ 27 h 216"/>
                    <a:gd name="T30" fmla="*/ 70 w 719"/>
                    <a:gd name="T31" fmla="*/ 33 h 216"/>
                    <a:gd name="T32" fmla="*/ 71 w 719"/>
                    <a:gd name="T33" fmla="*/ 34 h 216"/>
                    <a:gd name="T34" fmla="*/ 75 w 719"/>
                    <a:gd name="T35" fmla="*/ 38 h 216"/>
                    <a:gd name="T36" fmla="*/ 76 w 719"/>
                    <a:gd name="T37" fmla="*/ 40 h 216"/>
                    <a:gd name="T38" fmla="*/ 77 w 719"/>
                    <a:gd name="T39" fmla="*/ 41 h 216"/>
                    <a:gd name="T40" fmla="*/ 78 w 719"/>
                    <a:gd name="T41" fmla="*/ 43 h 216"/>
                    <a:gd name="T42" fmla="*/ 81 w 719"/>
                    <a:gd name="T43" fmla="*/ 47 h 216"/>
                    <a:gd name="T44" fmla="*/ 81 w 719"/>
                    <a:gd name="T45" fmla="*/ 48 h 216"/>
                    <a:gd name="T46" fmla="*/ 81 w 719"/>
                    <a:gd name="T47" fmla="*/ 48 h 216"/>
                    <a:gd name="T48" fmla="*/ 81 w 719"/>
                    <a:gd name="T49" fmla="*/ 48 h 216"/>
                    <a:gd name="T50" fmla="*/ 86 w 719"/>
                    <a:gd name="T51" fmla="*/ 59 h 216"/>
                    <a:gd name="T52" fmla="*/ 86 w 719"/>
                    <a:gd name="T53" fmla="*/ 59 h 216"/>
                    <a:gd name="T54" fmla="*/ 96 w 719"/>
                    <a:gd name="T55" fmla="*/ 95 h 216"/>
                    <a:gd name="T56" fmla="*/ 96 w 719"/>
                    <a:gd name="T57" fmla="*/ 98 h 216"/>
                    <a:gd name="T58" fmla="*/ 111 w 719"/>
                    <a:gd name="T59" fmla="*/ 166 h 216"/>
                    <a:gd name="T60" fmla="*/ 192 w 719"/>
                    <a:gd name="T61" fmla="*/ 216 h 216"/>
                    <a:gd name="T62" fmla="*/ 356 w 719"/>
                    <a:gd name="T63" fmla="*/ 216 h 216"/>
                    <a:gd name="T64" fmla="*/ 359 w 719"/>
                    <a:gd name="T65" fmla="*/ 216 h 216"/>
                    <a:gd name="T66" fmla="*/ 359 w 719"/>
                    <a:gd name="T67" fmla="*/ 216 h 216"/>
                    <a:gd name="T68" fmla="*/ 362 w 719"/>
                    <a:gd name="T69" fmla="*/ 216 h 216"/>
                    <a:gd name="T70" fmla="*/ 526 w 719"/>
                    <a:gd name="T71" fmla="*/ 216 h 216"/>
                    <a:gd name="T72" fmla="*/ 607 w 719"/>
                    <a:gd name="T73" fmla="*/ 166 h 216"/>
                    <a:gd name="T74" fmla="*/ 622 w 719"/>
                    <a:gd name="T75" fmla="*/ 98 h 216"/>
                    <a:gd name="T76" fmla="*/ 622 w 719"/>
                    <a:gd name="T77" fmla="*/ 96 h 216"/>
                    <a:gd name="T78" fmla="*/ 632 w 719"/>
                    <a:gd name="T79" fmla="*/ 59 h 216"/>
                    <a:gd name="T80" fmla="*/ 637 w 719"/>
                    <a:gd name="T81" fmla="*/ 48 h 216"/>
                    <a:gd name="T82" fmla="*/ 654 w 719"/>
                    <a:gd name="T83" fmla="*/ 27 h 216"/>
                    <a:gd name="T84" fmla="*/ 656 w 719"/>
                    <a:gd name="T85" fmla="*/ 25 h 216"/>
                    <a:gd name="T86" fmla="*/ 659 w 719"/>
                    <a:gd name="T87" fmla="*/ 22 h 216"/>
                    <a:gd name="T88" fmla="*/ 662 w 719"/>
                    <a:gd name="T89" fmla="*/ 19 h 216"/>
                    <a:gd name="T90" fmla="*/ 665 w 719"/>
                    <a:gd name="T91" fmla="*/ 17 h 216"/>
                    <a:gd name="T92" fmla="*/ 669 w 719"/>
                    <a:gd name="T93" fmla="*/ 14 h 216"/>
                    <a:gd name="T94" fmla="*/ 672 w 719"/>
                    <a:gd name="T95" fmla="*/ 13 h 216"/>
                    <a:gd name="T96" fmla="*/ 679 w 719"/>
                    <a:gd name="T97" fmla="*/ 9 h 216"/>
                    <a:gd name="T98" fmla="*/ 719 w 719"/>
                    <a:gd name="T99" fmla="*/ 0 h 216"/>
                    <a:gd name="T100" fmla="*/ 716 w 719"/>
                    <a:gd name="T101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19" h="216">
                      <a:moveTo>
                        <a:pt x="716" y="0"/>
                      </a:moveTo>
                      <a:cubicBezTo>
                        <a:pt x="362" y="0"/>
                        <a:pt x="362" y="0"/>
                        <a:pt x="362" y="0"/>
                      </a:cubicBezTo>
                      <a:cubicBezTo>
                        <a:pt x="359" y="0"/>
                        <a:pt x="359" y="0"/>
                        <a:pt x="359" y="0"/>
                      </a:cubicBezTo>
                      <a:cubicBezTo>
                        <a:pt x="359" y="0"/>
                        <a:pt x="359" y="0"/>
                        <a:pt x="359" y="0"/>
                      </a:cubicBezTo>
                      <a:cubicBezTo>
                        <a:pt x="356" y="0"/>
                        <a:pt x="356" y="0"/>
                        <a:pt x="356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13" y="0"/>
                        <a:pt x="27" y="4"/>
                        <a:pt x="39" y="9"/>
                      </a:cubicBezTo>
                      <a:cubicBezTo>
                        <a:pt x="42" y="10"/>
                        <a:pt x="44" y="12"/>
                        <a:pt x="46" y="13"/>
                      </a:cubicBezTo>
                      <a:cubicBezTo>
                        <a:pt x="47" y="13"/>
                        <a:pt x="48" y="14"/>
                        <a:pt x="49" y="14"/>
                      </a:cubicBezTo>
                      <a:cubicBezTo>
                        <a:pt x="50" y="15"/>
                        <a:pt x="52" y="16"/>
                        <a:pt x="53" y="17"/>
                      </a:cubicBezTo>
                      <a:cubicBezTo>
                        <a:pt x="54" y="18"/>
                        <a:pt x="55" y="19"/>
                        <a:pt x="56" y="19"/>
                      </a:cubicBezTo>
                      <a:cubicBezTo>
                        <a:pt x="57" y="20"/>
                        <a:pt x="58" y="21"/>
                        <a:pt x="59" y="22"/>
                      </a:cubicBezTo>
                      <a:cubicBezTo>
                        <a:pt x="60" y="23"/>
                        <a:pt x="61" y="24"/>
                        <a:pt x="63" y="25"/>
                      </a:cubicBezTo>
                      <a:cubicBezTo>
                        <a:pt x="63" y="25"/>
                        <a:pt x="64" y="26"/>
                        <a:pt x="64" y="27"/>
                      </a:cubicBezTo>
                      <a:cubicBezTo>
                        <a:pt x="67" y="29"/>
                        <a:pt x="69" y="31"/>
                        <a:pt x="70" y="33"/>
                      </a:cubicBezTo>
                      <a:cubicBezTo>
                        <a:pt x="71" y="33"/>
                        <a:pt x="71" y="34"/>
                        <a:pt x="71" y="34"/>
                      </a:cubicBezTo>
                      <a:cubicBezTo>
                        <a:pt x="72" y="35"/>
                        <a:pt x="73" y="37"/>
                        <a:pt x="75" y="38"/>
                      </a:cubicBezTo>
                      <a:cubicBezTo>
                        <a:pt x="75" y="39"/>
                        <a:pt x="75" y="39"/>
                        <a:pt x="76" y="40"/>
                      </a:cubicBezTo>
                      <a:cubicBezTo>
                        <a:pt x="76" y="40"/>
                        <a:pt x="76" y="40"/>
                        <a:pt x="77" y="41"/>
                      </a:cubicBezTo>
                      <a:cubicBezTo>
                        <a:pt x="77" y="41"/>
                        <a:pt x="77" y="42"/>
                        <a:pt x="78" y="43"/>
                      </a:cubicBezTo>
                      <a:cubicBezTo>
                        <a:pt x="79" y="44"/>
                        <a:pt x="80" y="46"/>
                        <a:pt x="81" y="47"/>
                      </a:cubicBezTo>
                      <a:cubicBezTo>
                        <a:pt x="81" y="47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3" y="52"/>
                        <a:pt x="85" y="55"/>
                        <a:pt x="86" y="59"/>
                      </a:cubicBezTo>
                      <a:cubicBezTo>
                        <a:pt x="86" y="59"/>
                        <a:pt x="86" y="59"/>
                        <a:pt x="86" y="59"/>
                      </a:cubicBezTo>
                      <a:cubicBezTo>
                        <a:pt x="91" y="70"/>
                        <a:pt x="94" y="83"/>
                        <a:pt x="96" y="95"/>
                      </a:cubicBezTo>
                      <a:cubicBezTo>
                        <a:pt x="96" y="96"/>
                        <a:pt x="96" y="97"/>
                        <a:pt x="96" y="98"/>
                      </a:cubicBezTo>
                      <a:cubicBezTo>
                        <a:pt x="99" y="121"/>
                        <a:pt x="101" y="145"/>
                        <a:pt x="111" y="166"/>
                      </a:cubicBezTo>
                      <a:cubicBezTo>
                        <a:pt x="127" y="199"/>
                        <a:pt x="155" y="216"/>
                        <a:pt x="192" y="216"/>
                      </a:cubicBezTo>
                      <a:cubicBezTo>
                        <a:pt x="192" y="216"/>
                        <a:pt x="356" y="216"/>
                        <a:pt x="356" y="216"/>
                      </a:cubicBezTo>
                      <a:cubicBezTo>
                        <a:pt x="356" y="216"/>
                        <a:pt x="357" y="216"/>
                        <a:pt x="359" y="216"/>
                      </a:cubicBezTo>
                      <a:cubicBezTo>
                        <a:pt x="359" y="216"/>
                        <a:pt x="359" y="216"/>
                        <a:pt x="359" y="216"/>
                      </a:cubicBezTo>
                      <a:cubicBezTo>
                        <a:pt x="361" y="216"/>
                        <a:pt x="362" y="216"/>
                        <a:pt x="362" y="216"/>
                      </a:cubicBezTo>
                      <a:cubicBezTo>
                        <a:pt x="362" y="216"/>
                        <a:pt x="526" y="216"/>
                        <a:pt x="526" y="216"/>
                      </a:cubicBezTo>
                      <a:cubicBezTo>
                        <a:pt x="563" y="216"/>
                        <a:pt x="591" y="199"/>
                        <a:pt x="607" y="166"/>
                      </a:cubicBezTo>
                      <a:cubicBezTo>
                        <a:pt x="618" y="145"/>
                        <a:pt x="619" y="121"/>
                        <a:pt x="622" y="98"/>
                      </a:cubicBezTo>
                      <a:cubicBezTo>
                        <a:pt x="622" y="98"/>
                        <a:pt x="622" y="97"/>
                        <a:pt x="622" y="96"/>
                      </a:cubicBezTo>
                      <a:cubicBezTo>
                        <a:pt x="624" y="83"/>
                        <a:pt x="627" y="71"/>
                        <a:pt x="632" y="59"/>
                      </a:cubicBezTo>
                      <a:cubicBezTo>
                        <a:pt x="633" y="55"/>
                        <a:pt x="635" y="51"/>
                        <a:pt x="637" y="48"/>
                      </a:cubicBezTo>
                      <a:cubicBezTo>
                        <a:pt x="642" y="40"/>
                        <a:pt x="647" y="33"/>
                        <a:pt x="654" y="27"/>
                      </a:cubicBezTo>
                      <a:cubicBezTo>
                        <a:pt x="654" y="26"/>
                        <a:pt x="655" y="25"/>
                        <a:pt x="656" y="25"/>
                      </a:cubicBezTo>
                      <a:cubicBezTo>
                        <a:pt x="657" y="24"/>
                        <a:pt x="658" y="23"/>
                        <a:pt x="659" y="22"/>
                      </a:cubicBezTo>
                      <a:cubicBezTo>
                        <a:pt x="660" y="21"/>
                        <a:pt x="661" y="20"/>
                        <a:pt x="662" y="19"/>
                      </a:cubicBezTo>
                      <a:cubicBezTo>
                        <a:pt x="663" y="19"/>
                        <a:pt x="664" y="18"/>
                        <a:pt x="665" y="17"/>
                      </a:cubicBezTo>
                      <a:cubicBezTo>
                        <a:pt x="667" y="16"/>
                        <a:pt x="668" y="15"/>
                        <a:pt x="669" y="14"/>
                      </a:cubicBezTo>
                      <a:cubicBezTo>
                        <a:pt x="670" y="14"/>
                        <a:pt x="671" y="13"/>
                        <a:pt x="672" y="13"/>
                      </a:cubicBezTo>
                      <a:cubicBezTo>
                        <a:pt x="674" y="12"/>
                        <a:pt x="676" y="10"/>
                        <a:pt x="679" y="9"/>
                      </a:cubicBezTo>
                      <a:cubicBezTo>
                        <a:pt x="691" y="4"/>
                        <a:pt x="705" y="0"/>
                        <a:pt x="719" y="0"/>
                      </a:cubicBezTo>
                      <a:cubicBezTo>
                        <a:pt x="718" y="0"/>
                        <a:pt x="717" y="0"/>
                        <a:pt x="716" y="0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8" name="Freeform 10"/>
                <p:cNvSpPr/>
                <p:nvPr/>
              </p:nvSpPr>
              <p:spPr bwMode="auto">
                <a:xfrm>
                  <a:off x="1983" y="1939"/>
                  <a:ext cx="38" cy="39"/>
                </a:xfrm>
                <a:custGeom>
                  <a:avLst/>
                  <a:gdLst>
                    <a:gd name="T0" fmla="*/ 3 w 33"/>
                    <a:gd name="T1" fmla="*/ 28 h 34"/>
                    <a:gd name="T2" fmla="*/ 0 w 33"/>
                    <a:gd name="T3" fmla="*/ 23 h 34"/>
                    <a:gd name="T4" fmla="*/ 0 w 33"/>
                    <a:gd name="T5" fmla="*/ 9 h 34"/>
                    <a:gd name="T6" fmla="*/ 3 w 33"/>
                    <a:gd name="T7" fmla="*/ 5 h 34"/>
                    <a:gd name="T8" fmla="*/ 13 w 33"/>
                    <a:gd name="T9" fmla="*/ 1 h 34"/>
                    <a:gd name="T10" fmla="*/ 19 w 33"/>
                    <a:gd name="T11" fmla="*/ 1 h 34"/>
                    <a:gd name="T12" fmla="*/ 30 w 33"/>
                    <a:gd name="T13" fmla="*/ 5 h 34"/>
                    <a:gd name="T14" fmla="*/ 33 w 33"/>
                    <a:gd name="T15" fmla="*/ 9 h 34"/>
                    <a:gd name="T16" fmla="*/ 32 w 33"/>
                    <a:gd name="T17" fmla="*/ 23 h 34"/>
                    <a:gd name="T18" fmla="*/ 29 w 33"/>
                    <a:gd name="T19" fmla="*/ 28 h 34"/>
                    <a:gd name="T20" fmla="*/ 19 w 33"/>
                    <a:gd name="T21" fmla="*/ 33 h 34"/>
                    <a:gd name="T22" fmla="*/ 13 w 33"/>
                    <a:gd name="T23" fmla="*/ 33 h 34"/>
                    <a:gd name="T24" fmla="*/ 3 w 33"/>
                    <a:gd name="T25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34">
                      <a:moveTo>
                        <a:pt x="3" y="28"/>
                      </a:moveTo>
                      <a:cubicBezTo>
                        <a:pt x="1" y="27"/>
                        <a:pt x="0" y="25"/>
                        <a:pt x="0" y="23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7"/>
                        <a:pt x="1" y="5"/>
                        <a:pt x="3" y="5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5" y="0"/>
                        <a:pt x="17" y="0"/>
                        <a:pt x="19" y="1"/>
                      </a:cubicBezTo>
                      <a:cubicBezTo>
                        <a:pt x="30" y="5"/>
                        <a:pt x="30" y="5"/>
                        <a:pt x="30" y="5"/>
                      </a:cubicBezTo>
                      <a:cubicBezTo>
                        <a:pt x="31" y="5"/>
                        <a:pt x="33" y="7"/>
                        <a:pt x="33" y="9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2" y="25"/>
                        <a:pt x="31" y="27"/>
                        <a:pt x="29" y="28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7" y="34"/>
                        <a:pt x="15" y="34"/>
                        <a:pt x="13" y="33"/>
                      </a:cubicBezTo>
                      <a:lnTo>
                        <a:pt x="3" y="28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9" name="Freeform 11"/>
                <p:cNvSpPr/>
                <p:nvPr/>
              </p:nvSpPr>
              <p:spPr bwMode="auto">
                <a:xfrm>
                  <a:off x="1866" y="1934"/>
                  <a:ext cx="48" cy="49"/>
                </a:xfrm>
                <a:custGeom>
                  <a:avLst/>
                  <a:gdLst>
                    <a:gd name="T0" fmla="*/ 4 w 42"/>
                    <a:gd name="T1" fmla="*/ 34 h 42"/>
                    <a:gd name="T2" fmla="*/ 0 w 42"/>
                    <a:gd name="T3" fmla="*/ 28 h 42"/>
                    <a:gd name="T4" fmla="*/ 0 w 42"/>
                    <a:gd name="T5" fmla="*/ 11 h 42"/>
                    <a:gd name="T6" fmla="*/ 4 w 42"/>
                    <a:gd name="T7" fmla="*/ 5 h 42"/>
                    <a:gd name="T8" fmla="*/ 17 w 42"/>
                    <a:gd name="T9" fmla="*/ 1 h 42"/>
                    <a:gd name="T10" fmla="*/ 25 w 42"/>
                    <a:gd name="T11" fmla="*/ 1 h 42"/>
                    <a:gd name="T12" fmla="*/ 38 w 42"/>
                    <a:gd name="T13" fmla="*/ 5 h 42"/>
                    <a:gd name="T14" fmla="*/ 41 w 42"/>
                    <a:gd name="T15" fmla="*/ 11 h 42"/>
                    <a:gd name="T16" fmla="*/ 41 w 42"/>
                    <a:gd name="T17" fmla="*/ 28 h 42"/>
                    <a:gd name="T18" fmla="*/ 37 w 42"/>
                    <a:gd name="T19" fmla="*/ 34 h 42"/>
                    <a:gd name="T20" fmla="*/ 24 w 42"/>
                    <a:gd name="T21" fmla="*/ 41 h 42"/>
                    <a:gd name="T22" fmla="*/ 17 w 42"/>
                    <a:gd name="T23" fmla="*/ 41 h 42"/>
                    <a:gd name="T24" fmla="*/ 4 w 42"/>
                    <a:gd name="T25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2" h="42">
                      <a:moveTo>
                        <a:pt x="4" y="34"/>
                      </a:moveTo>
                      <a:cubicBezTo>
                        <a:pt x="2" y="33"/>
                        <a:pt x="0" y="31"/>
                        <a:pt x="0" y="2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9"/>
                        <a:pt x="2" y="6"/>
                        <a:pt x="4" y="5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9" y="0"/>
                        <a:pt x="22" y="0"/>
                        <a:pt x="25" y="1"/>
                      </a:cubicBezTo>
                      <a:cubicBezTo>
                        <a:pt x="38" y="5"/>
                        <a:pt x="38" y="5"/>
                        <a:pt x="38" y="5"/>
                      </a:cubicBezTo>
                      <a:cubicBezTo>
                        <a:pt x="40" y="6"/>
                        <a:pt x="42" y="9"/>
                        <a:pt x="41" y="11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1" y="31"/>
                        <a:pt x="39" y="33"/>
                        <a:pt x="37" y="34"/>
                      </a:cubicBezTo>
                      <a:cubicBezTo>
                        <a:pt x="24" y="41"/>
                        <a:pt x="24" y="41"/>
                        <a:pt x="24" y="41"/>
                      </a:cubicBezTo>
                      <a:cubicBezTo>
                        <a:pt x="22" y="42"/>
                        <a:pt x="19" y="42"/>
                        <a:pt x="17" y="41"/>
                      </a:cubicBezTo>
                      <a:lnTo>
                        <a:pt x="4" y="34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0" name="Freeform 12"/>
                <p:cNvSpPr/>
                <p:nvPr/>
              </p:nvSpPr>
              <p:spPr bwMode="auto">
                <a:xfrm>
                  <a:off x="1731" y="1929"/>
                  <a:ext cx="58" cy="59"/>
                </a:xfrm>
                <a:custGeom>
                  <a:avLst/>
                  <a:gdLst>
                    <a:gd name="T0" fmla="*/ 4 w 51"/>
                    <a:gd name="T1" fmla="*/ 43 h 52"/>
                    <a:gd name="T2" fmla="*/ 0 w 51"/>
                    <a:gd name="T3" fmla="*/ 35 h 52"/>
                    <a:gd name="T4" fmla="*/ 0 w 51"/>
                    <a:gd name="T5" fmla="*/ 13 h 52"/>
                    <a:gd name="T6" fmla="*/ 5 w 51"/>
                    <a:gd name="T7" fmla="*/ 6 h 52"/>
                    <a:gd name="T8" fmla="*/ 20 w 51"/>
                    <a:gd name="T9" fmla="*/ 1 h 52"/>
                    <a:gd name="T10" fmla="*/ 30 w 51"/>
                    <a:gd name="T11" fmla="*/ 1 h 52"/>
                    <a:gd name="T12" fmla="*/ 46 w 51"/>
                    <a:gd name="T13" fmla="*/ 7 h 52"/>
                    <a:gd name="T14" fmla="*/ 51 w 51"/>
                    <a:gd name="T15" fmla="*/ 13 h 52"/>
                    <a:gd name="T16" fmla="*/ 51 w 51"/>
                    <a:gd name="T17" fmla="*/ 35 h 52"/>
                    <a:gd name="T18" fmla="*/ 46 w 51"/>
                    <a:gd name="T19" fmla="*/ 43 h 52"/>
                    <a:gd name="T20" fmla="*/ 30 w 51"/>
                    <a:gd name="T21" fmla="*/ 51 h 52"/>
                    <a:gd name="T22" fmla="*/ 20 w 51"/>
                    <a:gd name="T23" fmla="*/ 51 h 52"/>
                    <a:gd name="T24" fmla="*/ 4 w 51"/>
                    <a:gd name="T25" fmla="*/ 43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" h="52">
                      <a:moveTo>
                        <a:pt x="4" y="43"/>
                      </a:moveTo>
                      <a:cubicBezTo>
                        <a:pt x="2" y="41"/>
                        <a:pt x="0" y="38"/>
                        <a:pt x="0" y="35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1"/>
                        <a:pt x="2" y="7"/>
                        <a:pt x="5" y="6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3" y="0"/>
                        <a:pt x="27" y="0"/>
                        <a:pt x="30" y="1"/>
                      </a:cubicBezTo>
                      <a:cubicBezTo>
                        <a:pt x="46" y="7"/>
                        <a:pt x="46" y="7"/>
                        <a:pt x="46" y="7"/>
                      </a:cubicBezTo>
                      <a:cubicBezTo>
                        <a:pt x="49" y="7"/>
                        <a:pt x="51" y="11"/>
                        <a:pt x="51" y="13"/>
                      </a:cubicBezTo>
                      <a:cubicBezTo>
                        <a:pt x="51" y="35"/>
                        <a:pt x="51" y="35"/>
                        <a:pt x="51" y="35"/>
                      </a:cubicBezTo>
                      <a:cubicBezTo>
                        <a:pt x="51" y="38"/>
                        <a:pt x="49" y="41"/>
                        <a:pt x="46" y="43"/>
                      </a:cubicBezTo>
                      <a:cubicBezTo>
                        <a:pt x="30" y="51"/>
                        <a:pt x="30" y="51"/>
                        <a:pt x="30" y="51"/>
                      </a:cubicBezTo>
                      <a:cubicBezTo>
                        <a:pt x="27" y="52"/>
                        <a:pt x="23" y="52"/>
                        <a:pt x="20" y="51"/>
                      </a:cubicBezTo>
                      <a:lnTo>
                        <a:pt x="4" y="43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1" name="Freeform 13"/>
                <p:cNvSpPr/>
                <p:nvPr/>
              </p:nvSpPr>
              <p:spPr bwMode="auto">
                <a:xfrm>
                  <a:off x="1498" y="1939"/>
                  <a:ext cx="39" cy="39"/>
                </a:xfrm>
                <a:custGeom>
                  <a:avLst/>
                  <a:gdLst>
                    <a:gd name="T0" fmla="*/ 31 w 34"/>
                    <a:gd name="T1" fmla="*/ 28 h 34"/>
                    <a:gd name="T2" fmla="*/ 34 w 34"/>
                    <a:gd name="T3" fmla="*/ 23 h 34"/>
                    <a:gd name="T4" fmla="*/ 33 w 34"/>
                    <a:gd name="T5" fmla="*/ 9 h 34"/>
                    <a:gd name="T6" fmla="*/ 30 w 34"/>
                    <a:gd name="T7" fmla="*/ 4 h 34"/>
                    <a:gd name="T8" fmla="*/ 20 w 34"/>
                    <a:gd name="T9" fmla="*/ 1 h 34"/>
                    <a:gd name="T10" fmla="*/ 14 w 34"/>
                    <a:gd name="T11" fmla="*/ 1 h 34"/>
                    <a:gd name="T12" fmla="*/ 4 w 34"/>
                    <a:gd name="T13" fmla="*/ 4 h 34"/>
                    <a:gd name="T14" fmla="*/ 1 w 34"/>
                    <a:gd name="T15" fmla="*/ 9 h 34"/>
                    <a:gd name="T16" fmla="*/ 1 w 34"/>
                    <a:gd name="T17" fmla="*/ 23 h 34"/>
                    <a:gd name="T18" fmla="*/ 4 w 34"/>
                    <a:gd name="T19" fmla="*/ 28 h 34"/>
                    <a:gd name="T20" fmla="*/ 14 w 34"/>
                    <a:gd name="T21" fmla="*/ 33 h 34"/>
                    <a:gd name="T22" fmla="*/ 20 w 34"/>
                    <a:gd name="T23" fmla="*/ 33 h 34"/>
                    <a:gd name="T24" fmla="*/ 31 w 34"/>
                    <a:gd name="T25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4" h="34">
                      <a:moveTo>
                        <a:pt x="31" y="28"/>
                      </a:moveTo>
                      <a:cubicBezTo>
                        <a:pt x="32" y="27"/>
                        <a:pt x="34" y="25"/>
                        <a:pt x="34" y="23"/>
                      </a:cubicBezTo>
                      <a:cubicBezTo>
                        <a:pt x="33" y="9"/>
                        <a:pt x="33" y="9"/>
                        <a:pt x="33" y="9"/>
                      </a:cubicBezTo>
                      <a:cubicBezTo>
                        <a:pt x="33" y="7"/>
                        <a:pt x="32" y="5"/>
                        <a:pt x="30" y="4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6" y="0"/>
                        <a:pt x="14" y="1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2" y="5"/>
                        <a:pt x="0" y="7"/>
                        <a:pt x="1" y="9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1" y="25"/>
                        <a:pt x="2" y="27"/>
                        <a:pt x="4" y="28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34"/>
                        <a:pt x="19" y="34"/>
                        <a:pt x="20" y="33"/>
                      </a:cubicBezTo>
                      <a:lnTo>
                        <a:pt x="31" y="28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102" name="Freeform 14"/>
                <p:cNvSpPr/>
                <p:nvPr/>
              </p:nvSpPr>
              <p:spPr bwMode="auto">
                <a:xfrm>
                  <a:off x="1606" y="1934"/>
                  <a:ext cx="47" cy="49"/>
                </a:xfrm>
                <a:custGeom>
                  <a:avLst/>
                  <a:gdLst>
                    <a:gd name="T0" fmla="*/ 37 w 41"/>
                    <a:gd name="T1" fmla="*/ 34 h 42"/>
                    <a:gd name="T2" fmla="*/ 41 w 41"/>
                    <a:gd name="T3" fmla="*/ 28 h 42"/>
                    <a:gd name="T4" fmla="*/ 41 w 41"/>
                    <a:gd name="T5" fmla="*/ 11 h 42"/>
                    <a:gd name="T6" fmla="*/ 37 w 41"/>
                    <a:gd name="T7" fmla="*/ 5 h 42"/>
                    <a:gd name="T8" fmla="*/ 24 w 41"/>
                    <a:gd name="T9" fmla="*/ 1 h 42"/>
                    <a:gd name="T10" fmla="*/ 17 w 41"/>
                    <a:gd name="T11" fmla="*/ 1 h 42"/>
                    <a:gd name="T12" fmla="*/ 4 w 41"/>
                    <a:gd name="T13" fmla="*/ 5 h 42"/>
                    <a:gd name="T14" fmla="*/ 0 w 41"/>
                    <a:gd name="T15" fmla="*/ 11 h 42"/>
                    <a:gd name="T16" fmla="*/ 0 w 41"/>
                    <a:gd name="T17" fmla="*/ 28 h 42"/>
                    <a:gd name="T18" fmla="*/ 4 w 41"/>
                    <a:gd name="T19" fmla="*/ 34 h 42"/>
                    <a:gd name="T20" fmla="*/ 17 w 41"/>
                    <a:gd name="T21" fmla="*/ 41 h 42"/>
                    <a:gd name="T22" fmla="*/ 24 w 41"/>
                    <a:gd name="T23" fmla="*/ 41 h 42"/>
                    <a:gd name="T24" fmla="*/ 37 w 41"/>
                    <a:gd name="T25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1" h="42">
                      <a:moveTo>
                        <a:pt x="37" y="34"/>
                      </a:moveTo>
                      <a:cubicBezTo>
                        <a:pt x="39" y="33"/>
                        <a:pt x="41" y="31"/>
                        <a:pt x="41" y="28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9"/>
                        <a:pt x="39" y="6"/>
                        <a:pt x="37" y="5"/>
                      </a:cubicBezTo>
                      <a:cubicBezTo>
                        <a:pt x="24" y="1"/>
                        <a:pt x="24" y="1"/>
                        <a:pt x="24" y="1"/>
                      </a:cubicBezTo>
                      <a:cubicBezTo>
                        <a:pt x="22" y="0"/>
                        <a:pt x="19" y="0"/>
                        <a:pt x="17" y="1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1" y="6"/>
                        <a:pt x="0" y="9"/>
                        <a:pt x="0" y="1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1"/>
                        <a:pt x="2" y="33"/>
                        <a:pt x="4" y="34"/>
                      </a:cubicBezTo>
                      <a:cubicBezTo>
                        <a:pt x="17" y="41"/>
                        <a:pt x="17" y="41"/>
                        <a:pt x="17" y="41"/>
                      </a:cubicBezTo>
                      <a:cubicBezTo>
                        <a:pt x="19" y="42"/>
                        <a:pt x="22" y="42"/>
                        <a:pt x="24" y="41"/>
                      </a:cubicBezTo>
                      <a:lnTo>
                        <a:pt x="37" y="34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</p:grpSp>
          <p:sp>
            <p:nvSpPr>
              <p:cNvPr id="78" name="TextBox 137"/>
              <p:cNvSpPr txBox="1"/>
              <p:nvPr/>
            </p:nvSpPr>
            <p:spPr>
              <a:xfrm>
                <a:off x="7104403" y="1458340"/>
                <a:ext cx="761866" cy="3281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111-1</a:t>
                </a:r>
                <a:endParaRPr lang="en-GB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79" name="Oval 139"/>
              <p:cNvSpPr/>
              <p:nvPr/>
            </p:nvSpPr>
            <p:spPr>
              <a:xfrm>
                <a:off x="9455113" y="3504492"/>
                <a:ext cx="933451" cy="933451"/>
              </a:xfrm>
              <a:prstGeom prst="ellipse">
                <a:avLst/>
              </a:prstGeom>
              <a:solidFill>
                <a:schemeClr val="accent6"/>
              </a:solidFill>
              <a:ln w="57150">
                <a:solidFill>
                  <a:srgbClr val="F8F4F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TW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10</a:t>
                </a:r>
                <a:r>
                  <a:rPr lang="en-US" altLang="zh-TW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~</a:t>
                </a:r>
                <a:endParaRPr lang="en-US" altLang="zh-TW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  <a:p>
                <a:pPr algn="ctr"/>
                <a:r>
                  <a:rPr lang="zh-TW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月</a:t>
                </a:r>
                <a:endParaRPr lang="en-GB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grpSp>
            <p:nvGrpSpPr>
              <p:cNvPr id="80" name="Group 4"/>
              <p:cNvGrpSpPr>
                <a:grpSpLocks noChangeAspect="1"/>
              </p:cNvGrpSpPr>
              <p:nvPr/>
            </p:nvGrpSpPr>
            <p:grpSpPr bwMode="auto">
              <a:xfrm>
                <a:off x="8976324" y="1321681"/>
                <a:ext cx="1981200" cy="2076451"/>
                <a:chOff x="1136" y="1115"/>
                <a:chExt cx="1248" cy="1308"/>
              </a:xfrm>
            </p:grpSpPr>
            <p:sp>
              <p:nvSpPr>
                <p:cNvPr id="83" name="Freeform 5"/>
                <p:cNvSpPr/>
                <p:nvPr/>
              </p:nvSpPr>
              <p:spPr bwMode="auto">
                <a:xfrm>
                  <a:off x="1136" y="1115"/>
                  <a:ext cx="1248" cy="1308"/>
                </a:xfrm>
                <a:custGeom>
                  <a:avLst/>
                  <a:gdLst>
                    <a:gd name="T0" fmla="*/ 538 w 1089"/>
                    <a:gd name="T1" fmla="*/ 1138 h 1138"/>
                    <a:gd name="T2" fmla="*/ 466 w 1089"/>
                    <a:gd name="T3" fmla="*/ 1122 h 1138"/>
                    <a:gd name="T4" fmla="*/ 71 w 1089"/>
                    <a:gd name="T5" fmla="*/ 895 h 1138"/>
                    <a:gd name="T6" fmla="*/ 0 w 1089"/>
                    <a:gd name="T7" fmla="*/ 772 h 1138"/>
                    <a:gd name="T8" fmla="*/ 4 w 1089"/>
                    <a:gd name="T9" fmla="*/ 248 h 1138"/>
                    <a:gd name="T10" fmla="*/ 79 w 1089"/>
                    <a:gd name="T11" fmla="*/ 143 h 1138"/>
                    <a:gd name="T12" fmla="*/ 455 w 1089"/>
                    <a:gd name="T13" fmla="*/ 12 h 1138"/>
                    <a:gd name="T14" fmla="*/ 540 w 1089"/>
                    <a:gd name="T15" fmla="*/ 0 h 1138"/>
                    <a:gd name="T16" fmla="*/ 621 w 1089"/>
                    <a:gd name="T17" fmla="*/ 11 h 1138"/>
                    <a:gd name="T18" fmla="*/ 1015 w 1089"/>
                    <a:gd name="T19" fmla="*/ 144 h 1138"/>
                    <a:gd name="T20" fmla="*/ 1088 w 1089"/>
                    <a:gd name="T21" fmla="*/ 247 h 1138"/>
                    <a:gd name="T22" fmla="*/ 1078 w 1089"/>
                    <a:gd name="T23" fmla="*/ 772 h 1138"/>
                    <a:gd name="T24" fmla="*/ 1005 w 1089"/>
                    <a:gd name="T25" fmla="*/ 895 h 1138"/>
                    <a:gd name="T26" fmla="*/ 609 w 1089"/>
                    <a:gd name="T27" fmla="*/ 1122 h 1138"/>
                    <a:gd name="T28" fmla="*/ 538 w 1089"/>
                    <a:gd name="T29" fmla="*/ 1138 h 1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89" h="1138">
                      <a:moveTo>
                        <a:pt x="538" y="1138"/>
                      </a:moveTo>
                      <a:cubicBezTo>
                        <a:pt x="511" y="1138"/>
                        <a:pt x="485" y="1132"/>
                        <a:pt x="466" y="1122"/>
                      </a:cubicBezTo>
                      <a:cubicBezTo>
                        <a:pt x="71" y="895"/>
                        <a:pt x="71" y="895"/>
                        <a:pt x="71" y="895"/>
                      </a:cubicBezTo>
                      <a:cubicBezTo>
                        <a:pt x="32" y="873"/>
                        <a:pt x="0" y="817"/>
                        <a:pt x="0" y="772"/>
                      </a:cubicBezTo>
                      <a:cubicBezTo>
                        <a:pt x="4" y="248"/>
                        <a:pt x="4" y="248"/>
                        <a:pt x="4" y="248"/>
                      </a:cubicBezTo>
                      <a:cubicBezTo>
                        <a:pt x="4" y="205"/>
                        <a:pt x="38" y="157"/>
                        <a:pt x="79" y="143"/>
                      </a:cubicBezTo>
                      <a:cubicBezTo>
                        <a:pt x="455" y="12"/>
                        <a:pt x="455" y="12"/>
                        <a:pt x="455" y="12"/>
                      </a:cubicBezTo>
                      <a:cubicBezTo>
                        <a:pt x="477" y="4"/>
                        <a:pt x="508" y="0"/>
                        <a:pt x="540" y="0"/>
                      </a:cubicBezTo>
                      <a:cubicBezTo>
                        <a:pt x="570" y="0"/>
                        <a:pt x="600" y="4"/>
                        <a:pt x="621" y="11"/>
                      </a:cubicBezTo>
                      <a:cubicBezTo>
                        <a:pt x="1015" y="144"/>
                        <a:pt x="1015" y="144"/>
                        <a:pt x="1015" y="144"/>
                      </a:cubicBezTo>
                      <a:cubicBezTo>
                        <a:pt x="1056" y="157"/>
                        <a:pt x="1089" y="205"/>
                        <a:pt x="1088" y="247"/>
                      </a:cubicBezTo>
                      <a:cubicBezTo>
                        <a:pt x="1078" y="772"/>
                        <a:pt x="1078" y="772"/>
                        <a:pt x="1078" y="772"/>
                      </a:cubicBezTo>
                      <a:cubicBezTo>
                        <a:pt x="1077" y="816"/>
                        <a:pt x="1044" y="873"/>
                        <a:pt x="1005" y="895"/>
                      </a:cubicBezTo>
                      <a:cubicBezTo>
                        <a:pt x="609" y="1122"/>
                        <a:pt x="609" y="1122"/>
                        <a:pt x="609" y="1122"/>
                      </a:cubicBezTo>
                      <a:cubicBezTo>
                        <a:pt x="591" y="1132"/>
                        <a:pt x="565" y="1138"/>
                        <a:pt x="538" y="1138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84" name="Freeform 6"/>
                <p:cNvSpPr/>
                <p:nvPr/>
              </p:nvSpPr>
              <p:spPr bwMode="auto">
                <a:xfrm>
                  <a:off x="1217" y="1201"/>
                  <a:ext cx="1086" cy="1125"/>
                </a:xfrm>
                <a:custGeom>
                  <a:avLst/>
                  <a:gdLst>
                    <a:gd name="T0" fmla="*/ 83 w 947"/>
                    <a:gd name="T1" fmla="*/ 784 h 979"/>
                    <a:gd name="T2" fmla="*/ 0 w 947"/>
                    <a:gd name="T3" fmla="*/ 643 h 979"/>
                    <a:gd name="T4" fmla="*/ 3 w 947"/>
                    <a:gd name="T5" fmla="*/ 243 h 979"/>
                    <a:gd name="T6" fmla="*/ 94 w 947"/>
                    <a:gd name="T7" fmla="*/ 116 h 979"/>
                    <a:gd name="T8" fmla="*/ 378 w 947"/>
                    <a:gd name="T9" fmla="*/ 18 h 979"/>
                    <a:gd name="T10" fmla="*/ 558 w 947"/>
                    <a:gd name="T11" fmla="*/ 17 h 979"/>
                    <a:gd name="T12" fmla="*/ 857 w 947"/>
                    <a:gd name="T13" fmla="*/ 117 h 979"/>
                    <a:gd name="T14" fmla="*/ 946 w 947"/>
                    <a:gd name="T15" fmla="*/ 243 h 979"/>
                    <a:gd name="T16" fmla="*/ 938 w 947"/>
                    <a:gd name="T17" fmla="*/ 642 h 979"/>
                    <a:gd name="T18" fmla="*/ 853 w 947"/>
                    <a:gd name="T19" fmla="*/ 783 h 979"/>
                    <a:gd name="T20" fmla="*/ 550 w 947"/>
                    <a:gd name="T21" fmla="*/ 953 h 979"/>
                    <a:gd name="T22" fmla="*/ 384 w 947"/>
                    <a:gd name="T23" fmla="*/ 953 h 979"/>
                    <a:gd name="T24" fmla="*/ 83 w 947"/>
                    <a:gd name="T25" fmla="*/ 784 h 9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7" h="979">
                      <a:moveTo>
                        <a:pt x="83" y="784"/>
                      </a:moveTo>
                      <a:cubicBezTo>
                        <a:pt x="37" y="759"/>
                        <a:pt x="0" y="695"/>
                        <a:pt x="0" y="643"/>
                      </a:cubicBezTo>
                      <a:cubicBezTo>
                        <a:pt x="3" y="243"/>
                        <a:pt x="3" y="243"/>
                        <a:pt x="3" y="243"/>
                      </a:cubicBezTo>
                      <a:cubicBezTo>
                        <a:pt x="4" y="191"/>
                        <a:pt x="44" y="134"/>
                        <a:pt x="94" y="116"/>
                      </a:cubicBezTo>
                      <a:cubicBezTo>
                        <a:pt x="378" y="18"/>
                        <a:pt x="378" y="18"/>
                        <a:pt x="378" y="18"/>
                      </a:cubicBezTo>
                      <a:cubicBezTo>
                        <a:pt x="427" y="1"/>
                        <a:pt x="508" y="0"/>
                        <a:pt x="558" y="17"/>
                      </a:cubicBezTo>
                      <a:cubicBezTo>
                        <a:pt x="857" y="117"/>
                        <a:pt x="857" y="117"/>
                        <a:pt x="857" y="117"/>
                      </a:cubicBezTo>
                      <a:cubicBezTo>
                        <a:pt x="907" y="134"/>
                        <a:pt x="947" y="191"/>
                        <a:pt x="946" y="243"/>
                      </a:cubicBezTo>
                      <a:cubicBezTo>
                        <a:pt x="938" y="642"/>
                        <a:pt x="938" y="642"/>
                        <a:pt x="938" y="642"/>
                      </a:cubicBezTo>
                      <a:cubicBezTo>
                        <a:pt x="937" y="694"/>
                        <a:pt x="899" y="758"/>
                        <a:pt x="853" y="783"/>
                      </a:cubicBezTo>
                      <a:cubicBezTo>
                        <a:pt x="550" y="953"/>
                        <a:pt x="550" y="953"/>
                        <a:pt x="550" y="953"/>
                      </a:cubicBezTo>
                      <a:cubicBezTo>
                        <a:pt x="505" y="979"/>
                        <a:pt x="430" y="979"/>
                        <a:pt x="384" y="953"/>
                      </a:cubicBezTo>
                      <a:lnTo>
                        <a:pt x="83" y="7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85" name="Freeform 7"/>
                <p:cNvSpPr/>
                <p:nvPr/>
              </p:nvSpPr>
              <p:spPr bwMode="auto">
                <a:xfrm>
                  <a:off x="2061" y="1179"/>
                  <a:ext cx="247" cy="238"/>
                </a:xfrm>
                <a:custGeom>
                  <a:avLst/>
                  <a:gdLst>
                    <a:gd name="T0" fmla="*/ 162 w 216"/>
                    <a:gd name="T1" fmla="*/ 29 h 207"/>
                    <a:gd name="T2" fmla="*/ 97 w 216"/>
                    <a:gd name="T3" fmla="*/ 0 h 207"/>
                    <a:gd name="T4" fmla="*/ 57 w 216"/>
                    <a:gd name="T5" fmla="*/ 9 h 207"/>
                    <a:gd name="T6" fmla="*/ 50 w 216"/>
                    <a:gd name="T7" fmla="*/ 13 h 207"/>
                    <a:gd name="T8" fmla="*/ 47 w 216"/>
                    <a:gd name="T9" fmla="*/ 14 h 207"/>
                    <a:gd name="T10" fmla="*/ 43 w 216"/>
                    <a:gd name="T11" fmla="*/ 17 h 207"/>
                    <a:gd name="T12" fmla="*/ 40 w 216"/>
                    <a:gd name="T13" fmla="*/ 19 h 207"/>
                    <a:gd name="T14" fmla="*/ 37 w 216"/>
                    <a:gd name="T15" fmla="*/ 22 h 207"/>
                    <a:gd name="T16" fmla="*/ 34 w 216"/>
                    <a:gd name="T17" fmla="*/ 25 h 207"/>
                    <a:gd name="T18" fmla="*/ 32 w 216"/>
                    <a:gd name="T19" fmla="*/ 27 h 207"/>
                    <a:gd name="T20" fmla="*/ 15 w 216"/>
                    <a:gd name="T21" fmla="*/ 48 h 207"/>
                    <a:gd name="T22" fmla="*/ 10 w 216"/>
                    <a:gd name="T23" fmla="*/ 59 h 207"/>
                    <a:gd name="T24" fmla="*/ 0 w 216"/>
                    <a:gd name="T25" fmla="*/ 96 h 207"/>
                    <a:gd name="T26" fmla="*/ 121 w 216"/>
                    <a:gd name="T27" fmla="*/ 136 h 207"/>
                    <a:gd name="T28" fmla="*/ 196 w 216"/>
                    <a:gd name="T29" fmla="*/ 207 h 207"/>
                    <a:gd name="T30" fmla="*/ 162 w 216"/>
                    <a:gd name="T31" fmla="*/ 29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16" h="207">
                      <a:moveTo>
                        <a:pt x="162" y="29"/>
                      </a:moveTo>
                      <a:cubicBezTo>
                        <a:pt x="145" y="12"/>
                        <a:pt x="122" y="1"/>
                        <a:pt x="97" y="0"/>
                      </a:cubicBezTo>
                      <a:cubicBezTo>
                        <a:pt x="83" y="0"/>
                        <a:pt x="69" y="4"/>
                        <a:pt x="57" y="9"/>
                      </a:cubicBezTo>
                      <a:cubicBezTo>
                        <a:pt x="54" y="10"/>
                        <a:pt x="52" y="12"/>
                        <a:pt x="50" y="13"/>
                      </a:cubicBezTo>
                      <a:cubicBezTo>
                        <a:pt x="49" y="13"/>
                        <a:pt x="48" y="14"/>
                        <a:pt x="47" y="14"/>
                      </a:cubicBezTo>
                      <a:cubicBezTo>
                        <a:pt x="46" y="15"/>
                        <a:pt x="45" y="16"/>
                        <a:pt x="43" y="17"/>
                      </a:cubicBezTo>
                      <a:cubicBezTo>
                        <a:pt x="42" y="18"/>
                        <a:pt x="41" y="19"/>
                        <a:pt x="40" y="19"/>
                      </a:cubicBezTo>
                      <a:cubicBezTo>
                        <a:pt x="39" y="20"/>
                        <a:pt x="38" y="21"/>
                        <a:pt x="37" y="22"/>
                      </a:cubicBezTo>
                      <a:cubicBezTo>
                        <a:pt x="36" y="23"/>
                        <a:pt x="35" y="24"/>
                        <a:pt x="34" y="25"/>
                      </a:cubicBezTo>
                      <a:cubicBezTo>
                        <a:pt x="33" y="25"/>
                        <a:pt x="32" y="26"/>
                        <a:pt x="32" y="27"/>
                      </a:cubicBezTo>
                      <a:cubicBezTo>
                        <a:pt x="25" y="33"/>
                        <a:pt x="20" y="40"/>
                        <a:pt x="15" y="48"/>
                      </a:cubicBezTo>
                      <a:cubicBezTo>
                        <a:pt x="13" y="51"/>
                        <a:pt x="11" y="55"/>
                        <a:pt x="10" y="59"/>
                      </a:cubicBezTo>
                      <a:cubicBezTo>
                        <a:pt x="5" y="71"/>
                        <a:pt x="2" y="83"/>
                        <a:pt x="0" y="96"/>
                      </a:cubicBezTo>
                      <a:cubicBezTo>
                        <a:pt x="121" y="136"/>
                        <a:pt x="121" y="136"/>
                        <a:pt x="121" y="136"/>
                      </a:cubicBezTo>
                      <a:cubicBezTo>
                        <a:pt x="153" y="147"/>
                        <a:pt x="181" y="175"/>
                        <a:pt x="196" y="207"/>
                      </a:cubicBezTo>
                      <a:cubicBezTo>
                        <a:pt x="216" y="118"/>
                        <a:pt x="177" y="46"/>
                        <a:pt x="162" y="29"/>
                      </a:cubicBezTo>
                      <a:close/>
                    </a:path>
                  </a:pathLst>
                </a:custGeom>
                <a:solidFill>
                  <a:srgbClr val="2A2E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86" name="Freeform 8"/>
                <p:cNvSpPr/>
                <p:nvPr/>
              </p:nvSpPr>
              <p:spPr bwMode="auto">
                <a:xfrm>
                  <a:off x="1209" y="1179"/>
                  <a:ext cx="249" cy="243"/>
                </a:xfrm>
                <a:custGeom>
                  <a:avLst/>
                  <a:gdLst>
                    <a:gd name="T0" fmla="*/ 207 w 217"/>
                    <a:gd name="T1" fmla="*/ 59 h 211"/>
                    <a:gd name="T2" fmla="*/ 207 w 217"/>
                    <a:gd name="T3" fmla="*/ 59 h 211"/>
                    <a:gd name="T4" fmla="*/ 202 w 217"/>
                    <a:gd name="T5" fmla="*/ 48 h 211"/>
                    <a:gd name="T6" fmla="*/ 202 w 217"/>
                    <a:gd name="T7" fmla="*/ 48 h 211"/>
                    <a:gd name="T8" fmla="*/ 202 w 217"/>
                    <a:gd name="T9" fmla="*/ 48 h 211"/>
                    <a:gd name="T10" fmla="*/ 202 w 217"/>
                    <a:gd name="T11" fmla="*/ 47 h 211"/>
                    <a:gd name="T12" fmla="*/ 199 w 217"/>
                    <a:gd name="T13" fmla="*/ 43 h 211"/>
                    <a:gd name="T14" fmla="*/ 198 w 217"/>
                    <a:gd name="T15" fmla="*/ 41 h 211"/>
                    <a:gd name="T16" fmla="*/ 197 w 217"/>
                    <a:gd name="T17" fmla="*/ 40 h 211"/>
                    <a:gd name="T18" fmla="*/ 197 w 217"/>
                    <a:gd name="T19" fmla="*/ 40 h 211"/>
                    <a:gd name="T20" fmla="*/ 196 w 217"/>
                    <a:gd name="T21" fmla="*/ 38 h 211"/>
                    <a:gd name="T22" fmla="*/ 192 w 217"/>
                    <a:gd name="T23" fmla="*/ 34 h 211"/>
                    <a:gd name="T24" fmla="*/ 191 w 217"/>
                    <a:gd name="T25" fmla="*/ 33 h 211"/>
                    <a:gd name="T26" fmla="*/ 185 w 217"/>
                    <a:gd name="T27" fmla="*/ 27 h 211"/>
                    <a:gd name="T28" fmla="*/ 184 w 217"/>
                    <a:gd name="T29" fmla="*/ 25 h 211"/>
                    <a:gd name="T30" fmla="*/ 180 w 217"/>
                    <a:gd name="T31" fmla="*/ 22 h 211"/>
                    <a:gd name="T32" fmla="*/ 177 w 217"/>
                    <a:gd name="T33" fmla="*/ 19 h 211"/>
                    <a:gd name="T34" fmla="*/ 174 w 217"/>
                    <a:gd name="T35" fmla="*/ 17 h 211"/>
                    <a:gd name="T36" fmla="*/ 170 w 217"/>
                    <a:gd name="T37" fmla="*/ 14 h 211"/>
                    <a:gd name="T38" fmla="*/ 167 w 217"/>
                    <a:gd name="T39" fmla="*/ 13 h 211"/>
                    <a:gd name="T40" fmla="*/ 160 w 217"/>
                    <a:gd name="T41" fmla="*/ 9 h 211"/>
                    <a:gd name="T42" fmla="*/ 121 w 217"/>
                    <a:gd name="T43" fmla="*/ 0 h 211"/>
                    <a:gd name="T44" fmla="*/ 55 w 217"/>
                    <a:gd name="T45" fmla="*/ 29 h 211"/>
                    <a:gd name="T46" fmla="*/ 22 w 217"/>
                    <a:gd name="T47" fmla="*/ 211 h 211"/>
                    <a:gd name="T48" fmla="*/ 100 w 217"/>
                    <a:gd name="T49" fmla="*/ 135 h 211"/>
                    <a:gd name="T50" fmla="*/ 217 w 217"/>
                    <a:gd name="T51" fmla="*/ 95 h 211"/>
                    <a:gd name="T52" fmla="*/ 207 w 217"/>
                    <a:gd name="T53" fmla="*/ 59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17" h="211">
                      <a:moveTo>
                        <a:pt x="207" y="59"/>
                      </a:moveTo>
                      <a:cubicBezTo>
                        <a:pt x="207" y="59"/>
                        <a:pt x="207" y="59"/>
                        <a:pt x="207" y="59"/>
                      </a:cubicBezTo>
                      <a:cubicBezTo>
                        <a:pt x="206" y="55"/>
                        <a:pt x="204" y="52"/>
                        <a:pt x="202" y="48"/>
                      </a:cubicBezTo>
                      <a:cubicBezTo>
                        <a:pt x="202" y="48"/>
                        <a:pt x="202" y="48"/>
                        <a:pt x="202" y="48"/>
                      </a:cubicBezTo>
                      <a:cubicBezTo>
                        <a:pt x="202" y="48"/>
                        <a:pt x="202" y="48"/>
                        <a:pt x="202" y="48"/>
                      </a:cubicBezTo>
                      <a:cubicBezTo>
                        <a:pt x="202" y="48"/>
                        <a:pt x="202" y="47"/>
                        <a:pt x="202" y="47"/>
                      </a:cubicBezTo>
                      <a:cubicBezTo>
                        <a:pt x="201" y="46"/>
                        <a:pt x="200" y="44"/>
                        <a:pt x="199" y="43"/>
                      </a:cubicBezTo>
                      <a:cubicBezTo>
                        <a:pt x="198" y="42"/>
                        <a:pt x="198" y="41"/>
                        <a:pt x="198" y="41"/>
                      </a:cubicBezTo>
                      <a:cubicBezTo>
                        <a:pt x="197" y="40"/>
                        <a:pt x="197" y="40"/>
                        <a:pt x="197" y="40"/>
                      </a:cubicBezTo>
                      <a:cubicBezTo>
                        <a:pt x="197" y="40"/>
                        <a:pt x="197" y="40"/>
                        <a:pt x="197" y="40"/>
                      </a:cubicBezTo>
                      <a:cubicBezTo>
                        <a:pt x="196" y="39"/>
                        <a:pt x="196" y="39"/>
                        <a:pt x="196" y="38"/>
                      </a:cubicBezTo>
                      <a:cubicBezTo>
                        <a:pt x="194" y="37"/>
                        <a:pt x="193" y="35"/>
                        <a:pt x="192" y="34"/>
                      </a:cubicBezTo>
                      <a:cubicBezTo>
                        <a:pt x="192" y="34"/>
                        <a:pt x="192" y="33"/>
                        <a:pt x="191" y="33"/>
                      </a:cubicBezTo>
                      <a:cubicBezTo>
                        <a:pt x="190" y="31"/>
                        <a:pt x="188" y="29"/>
                        <a:pt x="185" y="27"/>
                      </a:cubicBezTo>
                      <a:cubicBezTo>
                        <a:pt x="185" y="26"/>
                        <a:pt x="184" y="25"/>
                        <a:pt x="184" y="25"/>
                      </a:cubicBezTo>
                      <a:cubicBezTo>
                        <a:pt x="182" y="24"/>
                        <a:pt x="181" y="23"/>
                        <a:pt x="180" y="22"/>
                      </a:cubicBezTo>
                      <a:cubicBezTo>
                        <a:pt x="179" y="21"/>
                        <a:pt x="178" y="20"/>
                        <a:pt x="177" y="19"/>
                      </a:cubicBezTo>
                      <a:cubicBezTo>
                        <a:pt x="176" y="19"/>
                        <a:pt x="175" y="18"/>
                        <a:pt x="174" y="17"/>
                      </a:cubicBezTo>
                      <a:cubicBezTo>
                        <a:pt x="173" y="16"/>
                        <a:pt x="171" y="15"/>
                        <a:pt x="170" y="14"/>
                      </a:cubicBezTo>
                      <a:cubicBezTo>
                        <a:pt x="169" y="14"/>
                        <a:pt x="168" y="13"/>
                        <a:pt x="167" y="13"/>
                      </a:cubicBezTo>
                      <a:cubicBezTo>
                        <a:pt x="165" y="12"/>
                        <a:pt x="163" y="10"/>
                        <a:pt x="160" y="9"/>
                      </a:cubicBezTo>
                      <a:cubicBezTo>
                        <a:pt x="148" y="4"/>
                        <a:pt x="134" y="0"/>
                        <a:pt x="121" y="0"/>
                      </a:cubicBezTo>
                      <a:cubicBezTo>
                        <a:pt x="95" y="1"/>
                        <a:pt x="72" y="12"/>
                        <a:pt x="55" y="29"/>
                      </a:cubicBezTo>
                      <a:cubicBezTo>
                        <a:pt x="40" y="46"/>
                        <a:pt x="0" y="120"/>
                        <a:pt x="22" y="211"/>
                      </a:cubicBezTo>
                      <a:cubicBezTo>
                        <a:pt x="38" y="177"/>
                        <a:pt x="67" y="147"/>
                        <a:pt x="100" y="135"/>
                      </a:cubicBezTo>
                      <a:cubicBezTo>
                        <a:pt x="217" y="95"/>
                        <a:pt x="217" y="95"/>
                        <a:pt x="217" y="95"/>
                      </a:cubicBezTo>
                      <a:cubicBezTo>
                        <a:pt x="215" y="83"/>
                        <a:pt x="212" y="70"/>
                        <a:pt x="207" y="59"/>
                      </a:cubicBezTo>
                      <a:close/>
                    </a:path>
                  </a:pathLst>
                </a:custGeom>
                <a:solidFill>
                  <a:srgbClr val="2A2E3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87" name="Freeform 9"/>
                <p:cNvSpPr/>
                <p:nvPr/>
              </p:nvSpPr>
              <p:spPr bwMode="auto">
                <a:xfrm>
                  <a:off x="1348" y="1179"/>
                  <a:ext cx="824" cy="248"/>
                </a:xfrm>
                <a:custGeom>
                  <a:avLst/>
                  <a:gdLst>
                    <a:gd name="T0" fmla="*/ 716 w 719"/>
                    <a:gd name="T1" fmla="*/ 0 h 216"/>
                    <a:gd name="T2" fmla="*/ 362 w 719"/>
                    <a:gd name="T3" fmla="*/ 0 h 216"/>
                    <a:gd name="T4" fmla="*/ 359 w 719"/>
                    <a:gd name="T5" fmla="*/ 0 h 216"/>
                    <a:gd name="T6" fmla="*/ 359 w 719"/>
                    <a:gd name="T7" fmla="*/ 0 h 216"/>
                    <a:gd name="T8" fmla="*/ 356 w 719"/>
                    <a:gd name="T9" fmla="*/ 0 h 216"/>
                    <a:gd name="T10" fmla="*/ 2 w 719"/>
                    <a:gd name="T11" fmla="*/ 0 h 216"/>
                    <a:gd name="T12" fmla="*/ 0 w 719"/>
                    <a:gd name="T13" fmla="*/ 0 h 216"/>
                    <a:gd name="T14" fmla="*/ 39 w 719"/>
                    <a:gd name="T15" fmla="*/ 9 h 216"/>
                    <a:gd name="T16" fmla="*/ 46 w 719"/>
                    <a:gd name="T17" fmla="*/ 13 h 216"/>
                    <a:gd name="T18" fmla="*/ 49 w 719"/>
                    <a:gd name="T19" fmla="*/ 14 h 216"/>
                    <a:gd name="T20" fmla="*/ 53 w 719"/>
                    <a:gd name="T21" fmla="*/ 17 h 216"/>
                    <a:gd name="T22" fmla="*/ 56 w 719"/>
                    <a:gd name="T23" fmla="*/ 19 h 216"/>
                    <a:gd name="T24" fmla="*/ 59 w 719"/>
                    <a:gd name="T25" fmla="*/ 22 h 216"/>
                    <a:gd name="T26" fmla="*/ 63 w 719"/>
                    <a:gd name="T27" fmla="*/ 25 h 216"/>
                    <a:gd name="T28" fmla="*/ 64 w 719"/>
                    <a:gd name="T29" fmla="*/ 27 h 216"/>
                    <a:gd name="T30" fmla="*/ 70 w 719"/>
                    <a:gd name="T31" fmla="*/ 33 h 216"/>
                    <a:gd name="T32" fmla="*/ 71 w 719"/>
                    <a:gd name="T33" fmla="*/ 34 h 216"/>
                    <a:gd name="T34" fmla="*/ 75 w 719"/>
                    <a:gd name="T35" fmla="*/ 38 h 216"/>
                    <a:gd name="T36" fmla="*/ 76 w 719"/>
                    <a:gd name="T37" fmla="*/ 40 h 216"/>
                    <a:gd name="T38" fmla="*/ 77 w 719"/>
                    <a:gd name="T39" fmla="*/ 41 h 216"/>
                    <a:gd name="T40" fmla="*/ 78 w 719"/>
                    <a:gd name="T41" fmla="*/ 43 h 216"/>
                    <a:gd name="T42" fmla="*/ 81 w 719"/>
                    <a:gd name="T43" fmla="*/ 47 h 216"/>
                    <a:gd name="T44" fmla="*/ 81 w 719"/>
                    <a:gd name="T45" fmla="*/ 48 h 216"/>
                    <a:gd name="T46" fmla="*/ 81 w 719"/>
                    <a:gd name="T47" fmla="*/ 48 h 216"/>
                    <a:gd name="T48" fmla="*/ 81 w 719"/>
                    <a:gd name="T49" fmla="*/ 48 h 216"/>
                    <a:gd name="T50" fmla="*/ 86 w 719"/>
                    <a:gd name="T51" fmla="*/ 59 h 216"/>
                    <a:gd name="T52" fmla="*/ 86 w 719"/>
                    <a:gd name="T53" fmla="*/ 59 h 216"/>
                    <a:gd name="T54" fmla="*/ 96 w 719"/>
                    <a:gd name="T55" fmla="*/ 95 h 216"/>
                    <a:gd name="T56" fmla="*/ 96 w 719"/>
                    <a:gd name="T57" fmla="*/ 98 h 216"/>
                    <a:gd name="T58" fmla="*/ 111 w 719"/>
                    <a:gd name="T59" fmla="*/ 166 h 216"/>
                    <a:gd name="T60" fmla="*/ 192 w 719"/>
                    <a:gd name="T61" fmla="*/ 216 h 216"/>
                    <a:gd name="T62" fmla="*/ 356 w 719"/>
                    <a:gd name="T63" fmla="*/ 216 h 216"/>
                    <a:gd name="T64" fmla="*/ 359 w 719"/>
                    <a:gd name="T65" fmla="*/ 216 h 216"/>
                    <a:gd name="T66" fmla="*/ 359 w 719"/>
                    <a:gd name="T67" fmla="*/ 216 h 216"/>
                    <a:gd name="T68" fmla="*/ 362 w 719"/>
                    <a:gd name="T69" fmla="*/ 216 h 216"/>
                    <a:gd name="T70" fmla="*/ 526 w 719"/>
                    <a:gd name="T71" fmla="*/ 216 h 216"/>
                    <a:gd name="T72" fmla="*/ 607 w 719"/>
                    <a:gd name="T73" fmla="*/ 166 h 216"/>
                    <a:gd name="T74" fmla="*/ 622 w 719"/>
                    <a:gd name="T75" fmla="*/ 98 h 216"/>
                    <a:gd name="T76" fmla="*/ 622 w 719"/>
                    <a:gd name="T77" fmla="*/ 96 h 216"/>
                    <a:gd name="T78" fmla="*/ 632 w 719"/>
                    <a:gd name="T79" fmla="*/ 59 h 216"/>
                    <a:gd name="T80" fmla="*/ 637 w 719"/>
                    <a:gd name="T81" fmla="*/ 48 h 216"/>
                    <a:gd name="T82" fmla="*/ 654 w 719"/>
                    <a:gd name="T83" fmla="*/ 27 h 216"/>
                    <a:gd name="T84" fmla="*/ 656 w 719"/>
                    <a:gd name="T85" fmla="*/ 25 h 216"/>
                    <a:gd name="T86" fmla="*/ 659 w 719"/>
                    <a:gd name="T87" fmla="*/ 22 h 216"/>
                    <a:gd name="T88" fmla="*/ 662 w 719"/>
                    <a:gd name="T89" fmla="*/ 19 h 216"/>
                    <a:gd name="T90" fmla="*/ 665 w 719"/>
                    <a:gd name="T91" fmla="*/ 17 h 216"/>
                    <a:gd name="T92" fmla="*/ 669 w 719"/>
                    <a:gd name="T93" fmla="*/ 14 h 216"/>
                    <a:gd name="T94" fmla="*/ 672 w 719"/>
                    <a:gd name="T95" fmla="*/ 13 h 216"/>
                    <a:gd name="T96" fmla="*/ 679 w 719"/>
                    <a:gd name="T97" fmla="*/ 9 h 216"/>
                    <a:gd name="T98" fmla="*/ 719 w 719"/>
                    <a:gd name="T99" fmla="*/ 0 h 216"/>
                    <a:gd name="T100" fmla="*/ 716 w 719"/>
                    <a:gd name="T101" fmla="*/ 0 h 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19" h="216">
                      <a:moveTo>
                        <a:pt x="716" y="0"/>
                      </a:moveTo>
                      <a:cubicBezTo>
                        <a:pt x="362" y="0"/>
                        <a:pt x="362" y="0"/>
                        <a:pt x="362" y="0"/>
                      </a:cubicBezTo>
                      <a:cubicBezTo>
                        <a:pt x="359" y="0"/>
                        <a:pt x="359" y="0"/>
                        <a:pt x="359" y="0"/>
                      </a:cubicBezTo>
                      <a:cubicBezTo>
                        <a:pt x="359" y="0"/>
                        <a:pt x="359" y="0"/>
                        <a:pt x="359" y="0"/>
                      </a:cubicBezTo>
                      <a:cubicBezTo>
                        <a:pt x="356" y="0"/>
                        <a:pt x="356" y="0"/>
                        <a:pt x="356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13" y="0"/>
                        <a:pt x="27" y="4"/>
                        <a:pt x="39" y="9"/>
                      </a:cubicBezTo>
                      <a:cubicBezTo>
                        <a:pt x="42" y="10"/>
                        <a:pt x="44" y="12"/>
                        <a:pt x="46" y="13"/>
                      </a:cubicBezTo>
                      <a:cubicBezTo>
                        <a:pt x="47" y="13"/>
                        <a:pt x="48" y="14"/>
                        <a:pt x="49" y="14"/>
                      </a:cubicBezTo>
                      <a:cubicBezTo>
                        <a:pt x="50" y="15"/>
                        <a:pt x="52" y="16"/>
                        <a:pt x="53" y="17"/>
                      </a:cubicBezTo>
                      <a:cubicBezTo>
                        <a:pt x="54" y="18"/>
                        <a:pt x="55" y="19"/>
                        <a:pt x="56" y="19"/>
                      </a:cubicBezTo>
                      <a:cubicBezTo>
                        <a:pt x="57" y="20"/>
                        <a:pt x="58" y="21"/>
                        <a:pt x="59" y="22"/>
                      </a:cubicBezTo>
                      <a:cubicBezTo>
                        <a:pt x="60" y="23"/>
                        <a:pt x="61" y="24"/>
                        <a:pt x="63" y="25"/>
                      </a:cubicBezTo>
                      <a:cubicBezTo>
                        <a:pt x="63" y="25"/>
                        <a:pt x="64" y="26"/>
                        <a:pt x="64" y="27"/>
                      </a:cubicBezTo>
                      <a:cubicBezTo>
                        <a:pt x="67" y="29"/>
                        <a:pt x="69" y="31"/>
                        <a:pt x="70" y="33"/>
                      </a:cubicBezTo>
                      <a:cubicBezTo>
                        <a:pt x="71" y="33"/>
                        <a:pt x="71" y="34"/>
                        <a:pt x="71" y="34"/>
                      </a:cubicBezTo>
                      <a:cubicBezTo>
                        <a:pt x="72" y="35"/>
                        <a:pt x="73" y="37"/>
                        <a:pt x="75" y="38"/>
                      </a:cubicBezTo>
                      <a:cubicBezTo>
                        <a:pt x="75" y="39"/>
                        <a:pt x="75" y="39"/>
                        <a:pt x="76" y="40"/>
                      </a:cubicBezTo>
                      <a:cubicBezTo>
                        <a:pt x="76" y="40"/>
                        <a:pt x="76" y="40"/>
                        <a:pt x="77" y="41"/>
                      </a:cubicBezTo>
                      <a:cubicBezTo>
                        <a:pt x="77" y="41"/>
                        <a:pt x="77" y="42"/>
                        <a:pt x="78" y="43"/>
                      </a:cubicBezTo>
                      <a:cubicBezTo>
                        <a:pt x="79" y="44"/>
                        <a:pt x="80" y="46"/>
                        <a:pt x="81" y="47"/>
                      </a:cubicBezTo>
                      <a:cubicBezTo>
                        <a:pt x="81" y="47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1" y="48"/>
                        <a:pt x="81" y="48"/>
                        <a:pt x="81" y="48"/>
                      </a:cubicBezTo>
                      <a:cubicBezTo>
                        <a:pt x="83" y="52"/>
                        <a:pt x="85" y="55"/>
                        <a:pt x="86" y="59"/>
                      </a:cubicBezTo>
                      <a:cubicBezTo>
                        <a:pt x="86" y="59"/>
                        <a:pt x="86" y="59"/>
                        <a:pt x="86" y="59"/>
                      </a:cubicBezTo>
                      <a:cubicBezTo>
                        <a:pt x="91" y="70"/>
                        <a:pt x="94" y="83"/>
                        <a:pt x="96" y="95"/>
                      </a:cubicBezTo>
                      <a:cubicBezTo>
                        <a:pt x="96" y="96"/>
                        <a:pt x="96" y="97"/>
                        <a:pt x="96" y="98"/>
                      </a:cubicBezTo>
                      <a:cubicBezTo>
                        <a:pt x="99" y="121"/>
                        <a:pt x="101" y="145"/>
                        <a:pt x="111" y="166"/>
                      </a:cubicBezTo>
                      <a:cubicBezTo>
                        <a:pt x="127" y="199"/>
                        <a:pt x="155" y="216"/>
                        <a:pt x="192" y="216"/>
                      </a:cubicBezTo>
                      <a:cubicBezTo>
                        <a:pt x="192" y="216"/>
                        <a:pt x="356" y="216"/>
                        <a:pt x="356" y="216"/>
                      </a:cubicBezTo>
                      <a:cubicBezTo>
                        <a:pt x="356" y="216"/>
                        <a:pt x="357" y="216"/>
                        <a:pt x="359" y="216"/>
                      </a:cubicBezTo>
                      <a:cubicBezTo>
                        <a:pt x="359" y="216"/>
                        <a:pt x="359" y="216"/>
                        <a:pt x="359" y="216"/>
                      </a:cubicBezTo>
                      <a:cubicBezTo>
                        <a:pt x="361" y="216"/>
                        <a:pt x="362" y="216"/>
                        <a:pt x="362" y="216"/>
                      </a:cubicBezTo>
                      <a:cubicBezTo>
                        <a:pt x="362" y="216"/>
                        <a:pt x="526" y="216"/>
                        <a:pt x="526" y="216"/>
                      </a:cubicBezTo>
                      <a:cubicBezTo>
                        <a:pt x="563" y="216"/>
                        <a:pt x="591" y="199"/>
                        <a:pt x="607" y="166"/>
                      </a:cubicBezTo>
                      <a:cubicBezTo>
                        <a:pt x="618" y="145"/>
                        <a:pt x="619" y="121"/>
                        <a:pt x="622" y="98"/>
                      </a:cubicBezTo>
                      <a:cubicBezTo>
                        <a:pt x="622" y="98"/>
                        <a:pt x="622" y="97"/>
                        <a:pt x="622" y="96"/>
                      </a:cubicBezTo>
                      <a:cubicBezTo>
                        <a:pt x="624" y="83"/>
                        <a:pt x="627" y="71"/>
                        <a:pt x="632" y="59"/>
                      </a:cubicBezTo>
                      <a:cubicBezTo>
                        <a:pt x="633" y="55"/>
                        <a:pt x="635" y="51"/>
                        <a:pt x="637" y="48"/>
                      </a:cubicBezTo>
                      <a:cubicBezTo>
                        <a:pt x="642" y="40"/>
                        <a:pt x="647" y="33"/>
                        <a:pt x="654" y="27"/>
                      </a:cubicBezTo>
                      <a:cubicBezTo>
                        <a:pt x="654" y="26"/>
                        <a:pt x="655" y="25"/>
                        <a:pt x="656" y="25"/>
                      </a:cubicBezTo>
                      <a:cubicBezTo>
                        <a:pt x="657" y="24"/>
                        <a:pt x="658" y="23"/>
                        <a:pt x="659" y="22"/>
                      </a:cubicBezTo>
                      <a:cubicBezTo>
                        <a:pt x="660" y="21"/>
                        <a:pt x="661" y="20"/>
                        <a:pt x="662" y="19"/>
                      </a:cubicBezTo>
                      <a:cubicBezTo>
                        <a:pt x="663" y="19"/>
                        <a:pt x="664" y="18"/>
                        <a:pt x="665" y="17"/>
                      </a:cubicBezTo>
                      <a:cubicBezTo>
                        <a:pt x="667" y="16"/>
                        <a:pt x="668" y="15"/>
                        <a:pt x="669" y="14"/>
                      </a:cubicBezTo>
                      <a:cubicBezTo>
                        <a:pt x="670" y="14"/>
                        <a:pt x="671" y="13"/>
                        <a:pt x="672" y="13"/>
                      </a:cubicBezTo>
                      <a:cubicBezTo>
                        <a:pt x="674" y="12"/>
                        <a:pt x="676" y="10"/>
                        <a:pt x="679" y="9"/>
                      </a:cubicBezTo>
                      <a:cubicBezTo>
                        <a:pt x="691" y="4"/>
                        <a:pt x="705" y="0"/>
                        <a:pt x="719" y="0"/>
                      </a:cubicBezTo>
                      <a:cubicBezTo>
                        <a:pt x="718" y="0"/>
                        <a:pt x="717" y="0"/>
                        <a:pt x="716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88" name="Freeform 10"/>
                <p:cNvSpPr/>
                <p:nvPr/>
              </p:nvSpPr>
              <p:spPr bwMode="auto">
                <a:xfrm>
                  <a:off x="1983" y="1939"/>
                  <a:ext cx="38" cy="39"/>
                </a:xfrm>
                <a:custGeom>
                  <a:avLst/>
                  <a:gdLst>
                    <a:gd name="T0" fmla="*/ 3 w 33"/>
                    <a:gd name="T1" fmla="*/ 28 h 34"/>
                    <a:gd name="T2" fmla="*/ 0 w 33"/>
                    <a:gd name="T3" fmla="*/ 23 h 34"/>
                    <a:gd name="T4" fmla="*/ 0 w 33"/>
                    <a:gd name="T5" fmla="*/ 9 h 34"/>
                    <a:gd name="T6" fmla="*/ 3 w 33"/>
                    <a:gd name="T7" fmla="*/ 5 h 34"/>
                    <a:gd name="T8" fmla="*/ 13 w 33"/>
                    <a:gd name="T9" fmla="*/ 1 h 34"/>
                    <a:gd name="T10" fmla="*/ 19 w 33"/>
                    <a:gd name="T11" fmla="*/ 1 h 34"/>
                    <a:gd name="T12" fmla="*/ 30 w 33"/>
                    <a:gd name="T13" fmla="*/ 5 h 34"/>
                    <a:gd name="T14" fmla="*/ 33 w 33"/>
                    <a:gd name="T15" fmla="*/ 9 h 34"/>
                    <a:gd name="T16" fmla="*/ 32 w 33"/>
                    <a:gd name="T17" fmla="*/ 23 h 34"/>
                    <a:gd name="T18" fmla="*/ 29 w 33"/>
                    <a:gd name="T19" fmla="*/ 28 h 34"/>
                    <a:gd name="T20" fmla="*/ 19 w 33"/>
                    <a:gd name="T21" fmla="*/ 33 h 34"/>
                    <a:gd name="T22" fmla="*/ 13 w 33"/>
                    <a:gd name="T23" fmla="*/ 33 h 34"/>
                    <a:gd name="T24" fmla="*/ 3 w 33"/>
                    <a:gd name="T25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3" h="34">
                      <a:moveTo>
                        <a:pt x="3" y="28"/>
                      </a:moveTo>
                      <a:cubicBezTo>
                        <a:pt x="1" y="27"/>
                        <a:pt x="0" y="25"/>
                        <a:pt x="0" y="23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7"/>
                        <a:pt x="1" y="5"/>
                        <a:pt x="3" y="5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5" y="0"/>
                        <a:pt x="17" y="0"/>
                        <a:pt x="19" y="1"/>
                      </a:cubicBezTo>
                      <a:cubicBezTo>
                        <a:pt x="30" y="5"/>
                        <a:pt x="30" y="5"/>
                        <a:pt x="30" y="5"/>
                      </a:cubicBezTo>
                      <a:cubicBezTo>
                        <a:pt x="31" y="5"/>
                        <a:pt x="33" y="7"/>
                        <a:pt x="33" y="9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2" y="25"/>
                        <a:pt x="31" y="27"/>
                        <a:pt x="29" y="28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7" y="34"/>
                        <a:pt x="15" y="34"/>
                        <a:pt x="13" y="33"/>
                      </a:cubicBezTo>
                      <a:lnTo>
                        <a:pt x="3" y="28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89" name="Freeform 11"/>
                <p:cNvSpPr/>
                <p:nvPr/>
              </p:nvSpPr>
              <p:spPr bwMode="auto">
                <a:xfrm>
                  <a:off x="1866" y="1934"/>
                  <a:ext cx="48" cy="49"/>
                </a:xfrm>
                <a:custGeom>
                  <a:avLst/>
                  <a:gdLst>
                    <a:gd name="T0" fmla="*/ 4 w 42"/>
                    <a:gd name="T1" fmla="*/ 34 h 42"/>
                    <a:gd name="T2" fmla="*/ 0 w 42"/>
                    <a:gd name="T3" fmla="*/ 28 h 42"/>
                    <a:gd name="T4" fmla="*/ 0 w 42"/>
                    <a:gd name="T5" fmla="*/ 11 h 42"/>
                    <a:gd name="T6" fmla="*/ 4 w 42"/>
                    <a:gd name="T7" fmla="*/ 5 h 42"/>
                    <a:gd name="T8" fmla="*/ 17 w 42"/>
                    <a:gd name="T9" fmla="*/ 1 h 42"/>
                    <a:gd name="T10" fmla="*/ 25 w 42"/>
                    <a:gd name="T11" fmla="*/ 1 h 42"/>
                    <a:gd name="T12" fmla="*/ 38 w 42"/>
                    <a:gd name="T13" fmla="*/ 5 h 42"/>
                    <a:gd name="T14" fmla="*/ 41 w 42"/>
                    <a:gd name="T15" fmla="*/ 11 h 42"/>
                    <a:gd name="T16" fmla="*/ 41 w 42"/>
                    <a:gd name="T17" fmla="*/ 28 h 42"/>
                    <a:gd name="T18" fmla="*/ 37 w 42"/>
                    <a:gd name="T19" fmla="*/ 34 h 42"/>
                    <a:gd name="T20" fmla="*/ 24 w 42"/>
                    <a:gd name="T21" fmla="*/ 41 h 42"/>
                    <a:gd name="T22" fmla="*/ 17 w 42"/>
                    <a:gd name="T23" fmla="*/ 41 h 42"/>
                    <a:gd name="T24" fmla="*/ 4 w 42"/>
                    <a:gd name="T25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2" h="42">
                      <a:moveTo>
                        <a:pt x="4" y="34"/>
                      </a:moveTo>
                      <a:cubicBezTo>
                        <a:pt x="2" y="33"/>
                        <a:pt x="0" y="31"/>
                        <a:pt x="0" y="28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9"/>
                        <a:pt x="2" y="6"/>
                        <a:pt x="4" y="5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9" y="0"/>
                        <a:pt x="22" y="0"/>
                        <a:pt x="25" y="1"/>
                      </a:cubicBezTo>
                      <a:cubicBezTo>
                        <a:pt x="38" y="5"/>
                        <a:pt x="38" y="5"/>
                        <a:pt x="38" y="5"/>
                      </a:cubicBezTo>
                      <a:cubicBezTo>
                        <a:pt x="40" y="6"/>
                        <a:pt x="42" y="9"/>
                        <a:pt x="41" y="11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1" y="31"/>
                        <a:pt x="39" y="33"/>
                        <a:pt x="37" y="34"/>
                      </a:cubicBezTo>
                      <a:cubicBezTo>
                        <a:pt x="24" y="41"/>
                        <a:pt x="24" y="41"/>
                        <a:pt x="24" y="41"/>
                      </a:cubicBezTo>
                      <a:cubicBezTo>
                        <a:pt x="22" y="42"/>
                        <a:pt x="19" y="42"/>
                        <a:pt x="17" y="41"/>
                      </a:cubicBezTo>
                      <a:lnTo>
                        <a:pt x="4" y="34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0" name="Freeform 12"/>
                <p:cNvSpPr/>
                <p:nvPr/>
              </p:nvSpPr>
              <p:spPr bwMode="auto">
                <a:xfrm>
                  <a:off x="1731" y="1929"/>
                  <a:ext cx="58" cy="59"/>
                </a:xfrm>
                <a:custGeom>
                  <a:avLst/>
                  <a:gdLst>
                    <a:gd name="T0" fmla="*/ 4 w 51"/>
                    <a:gd name="T1" fmla="*/ 43 h 52"/>
                    <a:gd name="T2" fmla="*/ 0 w 51"/>
                    <a:gd name="T3" fmla="*/ 35 h 52"/>
                    <a:gd name="T4" fmla="*/ 0 w 51"/>
                    <a:gd name="T5" fmla="*/ 13 h 52"/>
                    <a:gd name="T6" fmla="*/ 5 w 51"/>
                    <a:gd name="T7" fmla="*/ 6 h 52"/>
                    <a:gd name="T8" fmla="*/ 20 w 51"/>
                    <a:gd name="T9" fmla="*/ 1 h 52"/>
                    <a:gd name="T10" fmla="*/ 30 w 51"/>
                    <a:gd name="T11" fmla="*/ 1 h 52"/>
                    <a:gd name="T12" fmla="*/ 46 w 51"/>
                    <a:gd name="T13" fmla="*/ 7 h 52"/>
                    <a:gd name="T14" fmla="*/ 51 w 51"/>
                    <a:gd name="T15" fmla="*/ 13 h 52"/>
                    <a:gd name="T16" fmla="*/ 51 w 51"/>
                    <a:gd name="T17" fmla="*/ 35 h 52"/>
                    <a:gd name="T18" fmla="*/ 46 w 51"/>
                    <a:gd name="T19" fmla="*/ 43 h 52"/>
                    <a:gd name="T20" fmla="*/ 30 w 51"/>
                    <a:gd name="T21" fmla="*/ 51 h 52"/>
                    <a:gd name="T22" fmla="*/ 20 w 51"/>
                    <a:gd name="T23" fmla="*/ 51 h 52"/>
                    <a:gd name="T24" fmla="*/ 4 w 51"/>
                    <a:gd name="T25" fmla="*/ 43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" h="52">
                      <a:moveTo>
                        <a:pt x="4" y="43"/>
                      </a:moveTo>
                      <a:cubicBezTo>
                        <a:pt x="2" y="41"/>
                        <a:pt x="0" y="38"/>
                        <a:pt x="0" y="35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1"/>
                        <a:pt x="2" y="7"/>
                        <a:pt x="5" y="6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3" y="0"/>
                        <a:pt x="27" y="0"/>
                        <a:pt x="30" y="1"/>
                      </a:cubicBezTo>
                      <a:cubicBezTo>
                        <a:pt x="46" y="7"/>
                        <a:pt x="46" y="7"/>
                        <a:pt x="46" y="7"/>
                      </a:cubicBezTo>
                      <a:cubicBezTo>
                        <a:pt x="49" y="7"/>
                        <a:pt x="51" y="11"/>
                        <a:pt x="51" y="13"/>
                      </a:cubicBezTo>
                      <a:cubicBezTo>
                        <a:pt x="51" y="35"/>
                        <a:pt x="51" y="35"/>
                        <a:pt x="51" y="35"/>
                      </a:cubicBezTo>
                      <a:cubicBezTo>
                        <a:pt x="51" y="38"/>
                        <a:pt x="49" y="41"/>
                        <a:pt x="46" y="43"/>
                      </a:cubicBezTo>
                      <a:cubicBezTo>
                        <a:pt x="30" y="51"/>
                        <a:pt x="30" y="51"/>
                        <a:pt x="30" y="51"/>
                      </a:cubicBezTo>
                      <a:cubicBezTo>
                        <a:pt x="27" y="52"/>
                        <a:pt x="23" y="52"/>
                        <a:pt x="20" y="51"/>
                      </a:cubicBezTo>
                      <a:lnTo>
                        <a:pt x="4" y="43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1" name="Freeform 13"/>
                <p:cNvSpPr/>
                <p:nvPr/>
              </p:nvSpPr>
              <p:spPr bwMode="auto">
                <a:xfrm>
                  <a:off x="1498" y="1939"/>
                  <a:ext cx="39" cy="39"/>
                </a:xfrm>
                <a:custGeom>
                  <a:avLst/>
                  <a:gdLst>
                    <a:gd name="T0" fmla="*/ 31 w 34"/>
                    <a:gd name="T1" fmla="*/ 28 h 34"/>
                    <a:gd name="T2" fmla="*/ 34 w 34"/>
                    <a:gd name="T3" fmla="*/ 23 h 34"/>
                    <a:gd name="T4" fmla="*/ 33 w 34"/>
                    <a:gd name="T5" fmla="*/ 9 h 34"/>
                    <a:gd name="T6" fmla="*/ 30 w 34"/>
                    <a:gd name="T7" fmla="*/ 4 h 34"/>
                    <a:gd name="T8" fmla="*/ 20 w 34"/>
                    <a:gd name="T9" fmla="*/ 1 h 34"/>
                    <a:gd name="T10" fmla="*/ 14 w 34"/>
                    <a:gd name="T11" fmla="*/ 1 h 34"/>
                    <a:gd name="T12" fmla="*/ 4 w 34"/>
                    <a:gd name="T13" fmla="*/ 4 h 34"/>
                    <a:gd name="T14" fmla="*/ 1 w 34"/>
                    <a:gd name="T15" fmla="*/ 9 h 34"/>
                    <a:gd name="T16" fmla="*/ 1 w 34"/>
                    <a:gd name="T17" fmla="*/ 23 h 34"/>
                    <a:gd name="T18" fmla="*/ 4 w 34"/>
                    <a:gd name="T19" fmla="*/ 28 h 34"/>
                    <a:gd name="T20" fmla="*/ 14 w 34"/>
                    <a:gd name="T21" fmla="*/ 33 h 34"/>
                    <a:gd name="T22" fmla="*/ 20 w 34"/>
                    <a:gd name="T23" fmla="*/ 33 h 34"/>
                    <a:gd name="T24" fmla="*/ 31 w 34"/>
                    <a:gd name="T25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4" h="34">
                      <a:moveTo>
                        <a:pt x="31" y="28"/>
                      </a:moveTo>
                      <a:cubicBezTo>
                        <a:pt x="32" y="27"/>
                        <a:pt x="34" y="25"/>
                        <a:pt x="34" y="23"/>
                      </a:cubicBezTo>
                      <a:cubicBezTo>
                        <a:pt x="33" y="9"/>
                        <a:pt x="33" y="9"/>
                        <a:pt x="33" y="9"/>
                      </a:cubicBezTo>
                      <a:cubicBezTo>
                        <a:pt x="33" y="7"/>
                        <a:pt x="32" y="5"/>
                        <a:pt x="30" y="4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6" y="0"/>
                        <a:pt x="14" y="1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2" y="5"/>
                        <a:pt x="0" y="7"/>
                        <a:pt x="1" y="9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1" y="25"/>
                        <a:pt x="2" y="27"/>
                        <a:pt x="4" y="28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34"/>
                        <a:pt x="19" y="34"/>
                        <a:pt x="20" y="33"/>
                      </a:cubicBezTo>
                      <a:lnTo>
                        <a:pt x="31" y="28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92" name="Freeform 14"/>
                <p:cNvSpPr/>
                <p:nvPr/>
              </p:nvSpPr>
              <p:spPr bwMode="auto">
                <a:xfrm>
                  <a:off x="1606" y="1934"/>
                  <a:ext cx="47" cy="49"/>
                </a:xfrm>
                <a:custGeom>
                  <a:avLst/>
                  <a:gdLst>
                    <a:gd name="T0" fmla="*/ 37 w 41"/>
                    <a:gd name="T1" fmla="*/ 34 h 42"/>
                    <a:gd name="T2" fmla="*/ 41 w 41"/>
                    <a:gd name="T3" fmla="*/ 28 h 42"/>
                    <a:gd name="T4" fmla="*/ 41 w 41"/>
                    <a:gd name="T5" fmla="*/ 11 h 42"/>
                    <a:gd name="T6" fmla="*/ 37 w 41"/>
                    <a:gd name="T7" fmla="*/ 5 h 42"/>
                    <a:gd name="T8" fmla="*/ 24 w 41"/>
                    <a:gd name="T9" fmla="*/ 1 h 42"/>
                    <a:gd name="T10" fmla="*/ 17 w 41"/>
                    <a:gd name="T11" fmla="*/ 1 h 42"/>
                    <a:gd name="T12" fmla="*/ 4 w 41"/>
                    <a:gd name="T13" fmla="*/ 5 h 42"/>
                    <a:gd name="T14" fmla="*/ 0 w 41"/>
                    <a:gd name="T15" fmla="*/ 11 h 42"/>
                    <a:gd name="T16" fmla="*/ 0 w 41"/>
                    <a:gd name="T17" fmla="*/ 28 h 42"/>
                    <a:gd name="T18" fmla="*/ 4 w 41"/>
                    <a:gd name="T19" fmla="*/ 34 h 42"/>
                    <a:gd name="T20" fmla="*/ 17 w 41"/>
                    <a:gd name="T21" fmla="*/ 41 h 42"/>
                    <a:gd name="T22" fmla="*/ 24 w 41"/>
                    <a:gd name="T23" fmla="*/ 41 h 42"/>
                    <a:gd name="T24" fmla="*/ 37 w 41"/>
                    <a:gd name="T25" fmla="*/ 34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1" h="42">
                      <a:moveTo>
                        <a:pt x="37" y="34"/>
                      </a:moveTo>
                      <a:cubicBezTo>
                        <a:pt x="39" y="33"/>
                        <a:pt x="41" y="31"/>
                        <a:pt x="41" y="28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9"/>
                        <a:pt x="39" y="6"/>
                        <a:pt x="37" y="5"/>
                      </a:cubicBezTo>
                      <a:cubicBezTo>
                        <a:pt x="24" y="1"/>
                        <a:pt x="24" y="1"/>
                        <a:pt x="24" y="1"/>
                      </a:cubicBezTo>
                      <a:cubicBezTo>
                        <a:pt x="22" y="0"/>
                        <a:pt x="19" y="0"/>
                        <a:pt x="17" y="1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1" y="6"/>
                        <a:pt x="0" y="9"/>
                        <a:pt x="0" y="1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1"/>
                        <a:pt x="2" y="33"/>
                        <a:pt x="4" y="34"/>
                      </a:cubicBezTo>
                      <a:cubicBezTo>
                        <a:pt x="17" y="41"/>
                        <a:pt x="17" y="41"/>
                        <a:pt x="17" y="41"/>
                      </a:cubicBezTo>
                      <a:cubicBezTo>
                        <a:pt x="19" y="42"/>
                        <a:pt x="22" y="42"/>
                        <a:pt x="24" y="41"/>
                      </a:cubicBezTo>
                      <a:lnTo>
                        <a:pt x="37" y="34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GB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</p:grpSp>
          <p:sp>
            <p:nvSpPr>
              <p:cNvPr id="81" name="TextBox 153"/>
              <p:cNvSpPr txBox="1"/>
              <p:nvPr/>
            </p:nvSpPr>
            <p:spPr>
              <a:xfrm>
                <a:off x="9580699" y="1457689"/>
                <a:ext cx="761866" cy="3281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111-1</a:t>
                </a:r>
                <a:endParaRPr lang="en-GB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2" name="Oval 139"/>
              <p:cNvSpPr/>
              <p:nvPr/>
            </p:nvSpPr>
            <p:spPr>
              <a:xfrm>
                <a:off x="4575341" y="3507669"/>
                <a:ext cx="933451" cy="933451"/>
              </a:xfrm>
              <a:prstGeom prst="ellipse">
                <a:avLst/>
              </a:prstGeom>
              <a:solidFill>
                <a:schemeClr val="accent6"/>
              </a:solidFill>
              <a:ln w="57150">
                <a:solidFill>
                  <a:srgbClr val="F8F4F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zh-TW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3</a:t>
                </a:r>
                <a:r>
                  <a:rPr lang="en-GB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~</a:t>
                </a:r>
                <a:endParaRPr lang="en-GB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  <a:p>
                <a:pPr algn="ctr"/>
                <a:r>
                  <a:rPr lang="zh-TW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rPr>
                  <a:t>月</a:t>
                </a:r>
                <a:endParaRPr lang="en-GB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</p:grpSp>
        <p:sp>
          <p:nvSpPr>
            <p:cNvPr id="66" name="Rectangle 106"/>
            <p:cNvSpPr/>
            <p:nvPr/>
          </p:nvSpPr>
          <p:spPr>
            <a:xfrm>
              <a:off x="4965352" y="2051313"/>
              <a:ext cx="157983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8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申請</a:t>
              </a:r>
              <a:r>
                <a:rPr lang="zh-TW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春</a:t>
              </a:r>
              <a:r>
                <a:rPr lang="zh-TW" altLang="en-US" sz="18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季</a:t>
              </a:r>
              <a:r>
                <a:rPr lang="zh-TW" altLang="en-US" sz="1800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班交換</a:t>
              </a:r>
              <a:r>
                <a:rPr lang="en-US" altLang="zh-TW" sz="1800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(</a:t>
              </a:r>
              <a:r>
                <a:rPr lang="en-US" altLang="zh-TW" sz="18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111-2</a:t>
              </a:r>
              <a:r>
                <a:rPr lang="zh-TW" altLang="en-US" sz="18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出國</a:t>
              </a:r>
              <a:r>
                <a:rPr lang="en-US" altLang="zh-TW" sz="1800" dirty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)</a:t>
              </a:r>
              <a:endParaRPr lang="en-GB" altLang="zh-TW" sz="1800" dirty="0"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67" name="Rectangle 122"/>
            <p:cNvSpPr/>
            <p:nvPr/>
          </p:nvSpPr>
          <p:spPr>
            <a:xfrm>
              <a:off x="7291546" y="2025604"/>
              <a:ext cx="158203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111-2</a:t>
              </a:r>
              <a:r>
                <a:rPr lang="zh-TW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交換</a:t>
              </a:r>
              <a:r>
                <a:rPr lang="zh-TW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rPr>
                <a:t>生薦送、完成對方學校申請、出國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95738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/>
          <a:srcRect l="19570" t="9789" r="2216" b="12962"/>
          <a:stretch/>
        </p:blipFill>
        <p:spPr>
          <a:xfrm>
            <a:off x="429042" y="487296"/>
            <a:ext cx="8501375" cy="4258301"/>
          </a:xfrm>
          <a:prstGeom prst="rect">
            <a:avLst/>
          </a:prstGeom>
        </p:spPr>
      </p:pic>
      <p:sp>
        <p:nvSpPr>
          <p:cNvPr id="46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solidFill>
                <a:srgbClr val="5B9BD5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48" name="文本框 30"/>
          <p:cNvSpPr txBox="1"/>
          <p:nvPr/>
        </p:nvSpPr>
        <p:spPr>
          <a:xfrm>
            <a:off x="2801803" y="487296"/>
            <a:ext cx="354039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 smtClean="0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非</a:t>
            </a:r>
            <a:r>
              <a:rPr lang="zh-TW" altLang="en-US" sz="2100" b="1" dirty="0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大陸</a:t>
            </a:r>
            <a:r>
              <a:rPr lang="zh-TW" altLang="en-US" sz="2100" b="1" dirty="0" smtClean="0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地區交換採線上申請</a:t>
            </a:r>
            <a:endParaRPr lang="en-US" altLang="zh-TW" sz="2100" b="1" dirty="0" smtClean="0">
              <a:solidFill>
                <a:srgbClr val="5B9BD5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087045" y="1469841"/>
            <a:ext cx="2534194" cy="559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13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013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點選右上角的甄選學校一覽表，可檢視該梯次出國交換的學校清單，以及每間交換學校的申請條件。</a:t>
            </a:r>
          </a:p>
        </p:txBody>
      </p:sp>
      <p:sp>
        <p:nvSpPr>
          <p:cNvPr id="44" name="矩形 43"/>
          <p:cNvSpPr/>
          <p:nvPr/>
        </p:nvSpPr>
        <p:spPr>
          <a:xfrm>
            <a:off x="6087045" y="988923"/>
            <a:ext cx="928948" cy="386543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13"/>
          </a:p>
        </p:txBody>
      </p:sp>
    </p:spTree>
    <p:extLst>
      <p:ext uri="{BB962C8B-B14F-4D97-AF65-F5344CB8AC3E}">
        <p14:creationId xmlns:p14="http://schemas.microsoft.com/office/powerpoint/2010/main" val="8887674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19212" t="10269" r="19197" b="17259"/>
          <a:stretch/>
        </p:blipFill>
        <p:spPr>
          <a:xfrm>
            <a:off x="313508" y="123612"/>
            <a:ext cx="8477794" cy="483308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532832" y="1755850"/>
            <a:ext cx="4993616" cy="256867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2129217" y="1410048"/>
            <a:ext cx="3263027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選取洲別、國家即可查看可申請的學校。</a:t>
            </a:r>
            <a:endParaRPr lang="zh-TW" altLang="en-US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82209" y="2549487"/>
            <a:ext cx="351894" cy="29821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7758851" y="1479995"/>
            <a:ext cx="13851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r>
              <a:rPr lang="en-US" altLang="zh-TW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en-US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開啟</a:t>
            </a:r>
            <a:r>
              <a:rPr lang="en-US" altLang="zh-TW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lang="zh-TW" altLang="en-US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可看</a:t>
            </a:r>
            <a:r>
              <a:rPr lang="zh-TW" altLang="zh-TW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每間交換學校的申請條件</a:t>
            </a:r>
            <a:r>
              <a:rPr lang="zh-TW" altLang="en-US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、學校</a:t>
            </a:r>
            <a:r>
              <a:rPr lang="en-US" altLang="zh-TW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Factsheet</a:t>
            </a:r>
            <a:r>
              <a:rPr lang="zh-TW" altLang="en-US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444124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18468" t="11583" r="10654" b="21585"/>
          <a:stretch/>
        </p:blipFill>
        <p:spPr>
          <a:xfrm>
            <a:off x="338905" y="264376"/>
            <a:ext cx="8540691" cy="4529788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561096" y="2375485"/>
            <a:ext cx="3690864" cy="511406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1273615" y="2075403"/>
            <a:ext cx="7306887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開放申請的名額以紅字公告為準，申請者可任選交換一學期或一學年。</a:t>
            </a:r>
            <a:endParaRPr lang="zh-TW" altLang="en-US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337809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3420396" y="1924616"/>
            <a:ext cx="3611776" cy="623248"/>
          </a:xfrm>
          <a:prstGeom prst="rect">
            <a:avLst/>
          </a:prstGeom>
        </p:spPr>
        <p:txBody>
          <a:bodyPr vert="horz" lIns="67500" tIns="35100" rIns="67500" bIns="35100" rtlCol="0" anchor="b">
            <a:normAutofit/>
          </a:bodyPr>
          <a:lstStyle>
            <a:lvl1pPr algn="ctr">
              <a:lnSpc>
                <a:spcPct val="120000"/>
              </a:lnSpc>
              <a:spcBef>
                <a:spcPct val="0"/>
              </a:spcBef>
              <a:buNone/>
              <a:defRPr sz="4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000" dirty="0">
                <a:ea typeface="微软雅黑 Light" panose="020B0502040204020203" pitchFamily="34" charset="-122"/>
              </a:rPr>
              <a:t>申請資格、應繳資料</a:t>
            </a: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420396" y="2611647"/>
            <a:ext cx="3611776" cy="346249"/>
          </a:xfrm>
          <a:prstGeom prst="rect">
            <a:avLst/>
          </a:prstGeom>
        </p:spPr>
        <p:txBody>
          <a:bodyPr vert="horz" lIns="67500" tIns="35100" rIns="67500" bIns="35100" rtlCol="0">
            <a:normAutofit fontScale="92500"/>
          </a:bodyPr>
          <a:lstStyle>
            <a:lvl1pPr indent="0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z="1500" dirty="0" smtClean="0">
                <a:ea typeface="微软雅黑 Light" panose="020B0502040204020203" pitchFamily="34" charset="-122"/>
              </a:rPr>
              <a:t>Requirements and Application Documents </a:t>
            </a:r>
            <a:endParaRPr lang="zh-CN" altLang="en-US" sz="1500" dirty="0">
              <a:ea typeface="微软雅黑 Light" panose="020B0502040204020203" pitchFamily="3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2283545" y="1908482"/>
            <a:ext cx="1081065" cy="1084913"/>
          </a:xfrm>
          <a:prstGeom prst="rect">
            <a:avLst/>
          </a:prstGeom>
          <a:noFill/>
        </p:spPr>
        <p:txBody>
          <a:bodyPr wrap="none" lIns="67500" tIns="35100" rIns="67500" bIns="35100" rtlCol="0" anchor="ctr">
            <a:normAutofit/>
          </a:bodyPr>
          <a:lstStyle>
            <a:defPPr>
              <a:defRPr lang="zh-CN"/>
            </a:defPPr>
            <a:lvl1pPr algn="ctr">
              <a:defRPr sz="8800">
                <a:solidFill>
                  <a:schemeClr val="bg1"/>
                </a:solidFill>
                <a:ea typeface="华文细黑" panose="02010600040101010101" pitchFamily="2" charset="-122"/>
              </a:defRPr>
            </a:lvl1pPr>
          </a:lstStyle>
          <a:p>
            <a:r>
              <a:rPr lang="en-US" altLang="zh-CN" sz="6600" dirty="0" smtClean="0">
                <a:ea typeface="微软雅黑 Light" panose="020B0502040204020203" pitchFamily="34" charset="-122"/>
              </a:rPr>
              <a:t>0</a:t>
            </a:r>
            <a:r>
              <a:rPr lang="en-US" altLang="zh-CN" sz="6600" dirty="0">
                <a:ea typeface="微软雅黑 Light" panose="020B0502040204020203" pitchFamily="34" charset="-122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64448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137752" y="368294"/>
            <a:ext cx="2886075" cy="4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申請交換生之資格</a:t>
            </a:r>
          </a:p>
        </p:txBody>
      </p:sp>
      <p:sp>
        <p:nvSpPr>
          <p:cNvPr id="26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grpSp>
        <p:nvGrpSpPr>
          <p:cNvPr id="29" name="群組 28"/>
          <p:cNvGrpSpPr/>
          <p:nvPr/>
        </p:nvGrpSpPr>
        <p:grpSpPr>
          <a:xfrm>
            <a:off x="556958" y="925873"/>
            <a:ext cx="8449268" cy="3992755"/>
            <a:chOff x="216030" y="1380931"/>
            <a:chExt cx="11682187" cy="4357399"/>
          </a:xfrm>
        </p:grpSpPr>
        <p:cxnSp>
          <p:nvCxnSpPr>
            <p:cNvPr id="31" name="Straight Connector 8"/>
            <p:cNvCxnSpPr/>
            <p:nvPr/>
          </p:nvCxnSpPr>
          <p:spPr bwMode="auto">
            <a:xfrm>
              <a:off x="6096279" y="1380931"/>
              <a:ext cx="17703" cy="4357399"/>
            </a:xfrm>
            <a:prstGeom prst="line">
              <a:avLst/>
            </a:prstGeom>
            <a:solidFill>
              <a:srgbClr val="0C3273"/>
            </a:solidFill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矩形 34"/>
            <p:cNvSpPr/>
            <p:nvPr/>
          </p:nvSpPr>
          <p:spPr>
            <a:xfrm>
              <a:off x="216030" y="1704397"/>
              <a:ext cx="534100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400" dirty="0" smtClean="0"/>
                <a:t>1.</a:t>
              </a:r>
              <a:r>
                <a:rPr lang="zh-TW" altLang="en-US" sz="1400" dirty="0" smtClean="0">
                  <a:solidFill>
                    <a:srgbClr val="D30F1B"/>
                  </a:solidFill>
                </a:rPr>
                <a:t>學業</a:t>
              </a:r>
              <a:r>
                <a:rPr lang="zh-TW" altLang="en-US" sz="1400" dirty="0"/>
                <a:t>成績達</a:t>
              </a:r>
              <a:r>
                <a:rPr lang="en-US" altLang="zh-TW" sz="1400" dirty="0">
                  <a:solidFill>
                    <a:srgbClr val="D30F1B"/>
                  </a:solidFill>
                </a:rPr>
                <a:t>75</a:t>
              </a:r>
              <a:r>
                <a:rPr lang="zh-TW" altLang="en-US" sz="1400" dirty="0">
                  <a:solidFill>
                    <a:srgbClr val="D30F1B"/>
                  </a:solidFill>
                </a:rPr>
                <a:t>分</a:t>
              </a:r>
              <a:r>
                <a:rPr lang="en-US" altLang="zh-TW" sz="1400" dirty="0">
                  <a:solidFill>
                    <a:srgbClr val="D30F1B"/>
                  </a:solidFill>
                </a:rPr>
                <a:t>(</a:t>
              </a:r>
              <a:r>
                <a:rPr lang="zh-TW" altLang="en-US" sz="1400" dirty="0">
                  <a:solidFill>
                    <a:srgbClr val="D30F1B"/>
                  </a:solidFill>
                </a:rPr>
                <a:t>含</a:t>
              </a:r>
              <a:r>
                <a:rPr lang="en-US" altLang="zh-TW" sz="1400" dirty="0">
                  <a:solidFill>
                    <a:srgbClr val="D30F1B"/>
                  </a:solidFill>
                </a:rPr>
                <a:t>)</a:t>
              </a:r>
              <a:r>
                <a:rPr lang="zh-TW" altLang="en-US" sz="1400" dirty="0">
                  <a:solidFill>
                    <a:srgbClr val="D30F1B"/>
                  </a:solidFill>
                </a:rPr>
                <a:t>以上或班級排名前</a:t>
              </a:r>
              <a:r>
                <a:rPr lang="en-US" altLang="zh-TW" sz="1400" dirty="0">
                  <a:solidFill>
                    <a:srgbClr val="D30F1B"/>
                  </a:solidFill>
                </a:rPr>
                <a:t>50%</a:t>
              </a:r>
              <a:r>
                <a:rPr lang="zh-TW" altLang="en-US" sz="1400" dirty="0"/>
                <a:t>且</a:t>
              </a:r>
              <a:r>
                <a:rPr lang="zh-TW" altLang="en-US" sz="1400" dirty="0">
                  <a:solidFill>
                    <a:srgbClr val="D30F1B"/>
                  </a:solidFill>
                </a:rPr>
                <a:t>操行</a:t>
              </a:r>
              <a:r>
                <a:rPr lang="zh-TW" altLang="en-US" sz="1400" dirty="0"/>
                <a:t>成績達</a:t>
              </a:r>
              <a:r>
                <a:rPr lang="zh-TW" altLang="en-US" sz="1400" dirty="0">
                  <a:solidFill>
                    <a:srgbClr val="D30F1B"/>
                  </a:solidFill>
                </a:rPr>
                <a:t>八十分</a:t>
              </a:r>
              <a:r>
                <a:rPr lang="en-US" altLang="zh-TW" sz="1400" dirty="0">
                  <a:solidFill>
                    <a:srgbClr val="D30F1B"/>
                  </a:solidFill>
                </a:rPr>
                <a:t>(</a:t>
              </a:r>
              <a:r>
                <a:rPr lang="zh-TW" altLang="en-US" sz="1400" dirty="0">
                  <a:solidFill>
                    <a:srgbClr val="D30F1B"/>
                  </a:solidFill>
                </a:rPr>
                <a:t>含</a:t>
              </a:r>
              <a:r>
                <a:rPr lang="en-US" altLang="zh-TW" sz="1400" dirty="0">
                  <a:solidFill>
                    <a:srgbClr val="D30F1B"/>
                  </a:solidFill>
                </a:rPr>
                <a:t>)</a:t>
              </a:r>
              <a:r>
                <a:rPr lang="zh-TW" altLang="en-US" sz="1400" dirty="0">
                  <a:solidFill>
                    <a:srgbClr val="D30F1B"/>
                  </a:solidFill>
                </a:rPr>
                <a:t>以上</a:t>
              </a:r>
              <a:r>
                <a:rPr lang="zh-TW" altLang="en-US" sz="1400" dirty="0"/>
                <a:t>。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6717466" y="1604677"/>
              <a:ext cx="5098746" cy="8061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400" dirty="0" smtClean="0"/>
                <a:t>2.</a:t>
              </a:r>
              <a:r>
                <a:rPr lang="zh-TW" altLang="en-US" sz="1400" dirty="0" smtClean="0"/>
                <a:t>符合</a:t>
              </a:r>
              <a:r>
                <a:rPr lang="zh-TW" altLang="en-US" sz="1400" dirty="0"/>
                <a:t>交換學校之各項資格規定</a:t>
              </a:r>
              <a:r>
                <a:rPr lang="zh-TW" altLang="en-US" sz="1400" dirty="0" smtClean="0"/>
                <a:t>。</a:t>
              </a:r>
              <a:r>
                <a:rPr lang="en-US" altLang="zh-TW" sz="1400" dirty="0" smtClean="0"/>
                <a:t>(</a:t>
              </a:r>
              <a:r>
                <a:rPr lang="zh-TW" altLang="en-US" sz="1400" dirty="0"/>
                <a:t>例</a:t>
              </a:r>
              <a:r>
                <a:rPr lang="en-US" altLang="zh-TW" sz="1400" dirty="0"/>
                <a:t>:English and/or German language at level </a:t>
              </a:r>
              <a:r>
                <a:rPr lang="en-US" altLang="zh-TW" sz="1400" dirty="0" smtClean="0"/>
                <a:t>B1/B2)</a:t>
              </a:r>
              <a:endParaRPr lang="zh-TW" altLang="en-US" sz="1400" dirty="0"/>
            </a:p>
          </p:txBody>
        </p:sp>
        <p:sp>
          <p:nvSpPr>
            <p:cNvPr id="46" name="矩形 45"/>
            <p:cNvSpPr/>
            <p:nvPr/>
          </p:nvSpPr>
          <p:spPr>
            <a:xfrm>
              <a:off x="220194" y="2764070"/>
              <a:ext cx="5496040" cy="6045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400" dirty="0"/>
                <a:t>3.</a:t>
              </a:r>
              <a:r>
                <a:rPr lang="zh-TW" altLang="en-US" sz="1400" dirty="0"/>
                <a:t>研究所在學學生或入學一學期以上之大學部在學學生</a:t>
              </a:r>
              <a:r>
                <a:rPr lang="zh-TW" altLang="en-US" sz="1600" dirty="0"/>
                <a:t>。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6716619" y="2634816"/>
              <a:ext cx="5099595" cy="8397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400" dirty="0" smtClean="0"/>
                <a:t>4.</a:t>
              </a:r>
              <a:r>
                <a:rPr lang="zh-TW" altLang="en-US" sz="1400" dirty="0" smtClean="0"/>
                <a:t>應屆</a:t>
              </a:r>
              <a:r>
                <a:rPr lang="zh-TW" altLang="en-US" sz="1400" dirty="0"/>
                <a:t>畢業生經本校核准獲交換學校同意交換者，得申請延長其修業年限，最長以一年為限</a:t>
              </a:r>
              <a:r>
                <a:rPr lang="zh-TW" altLang="en-US" sz="1600" dirty="0" smtClean="0"/>
                <a:t>。</a:t>
              </a:r>
              <a:r>
                <a:rPr lang="en-US" altLang="zh-TW" sz="1600" dirty="0"/>
                <a:t>	</a:t>
              </a:r>
              <a:endParaRPr lang="zh-TW" altLang="en-US" sz="1600" dirty="0"/>
            </a:p>
          </p:txBody>
        </p:sp>
        <p:sp>
          <p:nvSpPr>
            <p:cNvPr id="48" name="矩形 47"/>
            <p:cNvSpPr/>
            <p:nvPr/>
          </p:nvSpPr>
          <p:spPr>
            <a:xfrm>
              <a:off x="216030" y="3839181"/>
              <a:ext cx="5222750" cy="57100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400" dirty="0" smtClean="0"/>
                <a:t>5.</a:t>
              </a:r>
              <a:r>
                <a:rPr lang="zh-TW" altLang="en-US" sz="1400" dirty="0" smtClean="0"/>
                <a:t>延</a:t>
              </a:r>
              <a:r>
                <a:rPr lang="zh-TW" altLang="en-US" sz="1400" dirty="0"/>
                <a:t>畢申請經核准不得再撤銷。</a:t>
              </a:r>
              <a:r>
                <a:rPr lang="en-US" altLang="zh-TW" sz="1400" dirty="0"/>
                <a:t>(</a:t>
              </a:r>
              <a:r>
                <a:rPr lang="zh-TW" altLang="en-US" sz="1400" dirty="0"/>
                <a:t>研究所學生只要不超過修業年限就無需再申請延畢</a:t>
              </a:r>
              <a:r>
                <a:rPr lang="en-US" altLang="zh-TW" sz="1400" dirty="0"/>
                <a:t>)</a:t>
              </a:r>
              <a:endParaRPr lang="zh-TW" altLang="en-US" sz="1400" dirty="0"/>
            </a:p>
          </p:txBody>
        </p:sp>
        <p:sp>
          <p:nvSpPr>
            <p:cNvPr id="49" name="矩形 48"/>
            <p:cNvSpPr/>
            <p:nvPr/>
          </p:nvSpPr>
          <p:spPr>
            <a:xfrm>
              <a:off x="6716619" y="3787665"/>
              <a:ext cx="5181598" cy="6045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400" dirty="0" smtClean="0"/>
                <a:t>6.</a:t>
              </a:r>
              <a:r>
                <a:rPr lang="zh-TW" altLang="en-US" sz="1400" dirty="0" smtClean="0"/>
                <a:t>在職專班學生得參加甄選交換學生，但不得申請本校獎學金之補助</a:t>
              </a:r>
              <a:r>
                <a:rPr lang="zh-TW" altLang="en-US" sz="1600" dirty="0" smtClean="0"/>
                <a:t>。</a:t>
              </a:r>
              <a:endParaRPr lang="zh-TW" altLang="en-US" sz="1600" dirty="0"/>
            </a:p>
          </p:txBody>
        </p:sp>
        <p:sp>
          <p:nvSpPr>
            <p:cNvPr id="50" name="矩形 49"/>
            <p:cNvSpPr/>
            <p:nvPr/>
          </p:nvSpPr>
          <p:spPr>
            <a:xfrm>
              <a:off x="216030" y="4885083"/>
              <a:ext cx="5259258" cy="8061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400" dirty="0"/>
                <a:t>7.</a:t>
              </a:r>
              <a:r>
                <a:rPr lang="zh-TW" altLang="en-US" sz="1400" dirty="0"/>
                <a:t>非中華民國國籍之本校學生得參加甄選交換學生，但不得申請交換至其原屬國家境內之學校。 </a:t>
              </a:r>
            </a:p>
          </p:txBody>
        </p:sp>
        <p:sp>
          <p:nvSpPr>
            <p:cNvPr id="51" name="矩形 50"/>
            <p:cNvSpPr/>
            <p:nvPr/>
          </p:nvSpPr>
          <p:spPr>
            <a:xfrm>
              <a:off x="6716619" y="4885083"/>
              <a:ext cx="510044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400" dirty="0"/>
                <a:t>8.</a:t>
              </a:r>
              <a:r>
                <a:rPr lang="zh-TW" altLang="en-US" sz="1400" dirty="0"/>
                <a:t>需檢附國際認證之外語能力證明且達交換學校要求標準，赴大陸地區不再此限。</a:t>
              </a:r>
            </a:p>
          </p:txBody>
        </p:sp>
        <p:cxnSp>
          <p:nvCxnSpPr>
            <p:cNvPr id="52" name="Straight Connector 8"/>
            <p:cNvCxnSpPr/>
            <p:nvPr/>
          </p:nvCxnSpPr>
          <p:spPr bwMode="auto">
            <a:xfrm flipH="1">
              <a:off x="5707383" y="1927061"/>
              <a:ext cx="777791" cy="8330"/>
            </a:xfrm>
            <a:prstGeom prst="line">
              <a:avLst/>
            </a:prstGeom>
            <a:solidFill>
              <a:srgbClr val="0C3273"/>
            </a:solidFill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8"/>
            <p:cNvCxnSpPr/>
            <p:nvPr/>
          </p:nvCxnSpPr>
          <p:spPr bwMode="auto">
            <a:xfrm flipH="1">
              <a:off x="5707058" y="2973267"/>
              <a:ext cx="777791" cy="8330"/>
            </a:xfrm>
            <a:prstGeom prst="line">
              <a:avLst/>
            </a:prstGeom>
            <a:solidFill>
              <a:srgbClr val="0C3273"/>
            </a:solidFill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8"/>
            <p:cNvCxnSpPr/>
            <p:nvPr/>
          </p:nvCxnSpPr>
          <p:spPr bwMode="auto">
            <a:xfrm flipH="1">
              <a:off x="5716234" y="4015308"/>
              <a:ext cx="777791" cy="8330"/>
            </a:xfrm>
            <a:prstGeom prst="line">
              <a:avLst/>
            </a:prstGeom>
            <a:solidFill>
              <a:srgbClr val="0C3273"/>
            </a:solidFill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8"/>
            <p:cNvCxnSpPr/>
            <p:nvPr/>
          </p:nvCxnSpPr>
          <p:spPr bwMode="auto">
            <a:xfrm flipH="1">
              <a:off x="5707057" y="5073807"/>
              <a:ext cx="777791" cy="8330"/>
            </a:xfrm>
            <a:prstGeom prst="line">
              <a:avLst/>
            </a:prstGeom>
            <a:solidFill>
              <a:srgbClr val="0C3273"/>
            </a:solidFill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468782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Freeform 255"/>
          <p:cNvSpPr/>
          <p:nvPr/>
        </p:nvSpPr>
        <p:spPr bwMode="auto">
          <a:xfrm>
            <a:off x="265244" y="3270913"/>
            <a:ext cx="960900" cy="1668265"/>
          </a:xfrm>
          <a:custGeom>
            <a:avLst/>
            <a:gdLst>
              <a:gd name="T0" fmla="*/ 835 w 1488"/>
              <a:gd name="T1" fmla="*/ 717 h 2854"/>
              <a:gd name="T2" fmla="*/ 851 w 1488"/>
              <a:gd name="T3" fmla="*/ 708 h 2854"/>
              <a:gd name="T4" fmla="*/ 1249 w 1488"/>
              <a:gd name="T5" fmla="*/ 68 h 2854"/>
              <a:gd name="T6" fmla="*/ 1417 w 1488"/>
              <a:gd name="T7" fmla="*/ 36 h 2854"/>
              <a:gd name="T8" fmla="*/ 1451 w 1488"/>
              <a:gd name="T9" fmla="*/ 199 h 2854"/>
              <a:gd name="T10" fmla="*/ 890 w 1488"/>
              <a:gd name="T11" fmla="*/ 1074 h 2854"/>
              <a:gd name="T12" fmla="*/ 887 w 1488"/>
              <a:gd name="T13" fmla="*/ 1085 h 2854"/>
              <a:gd name="T14" fmla="*/ 887 w 1488"/>
              <a:gd name="T15" fmla="*/ 1839 h 2854"/>
              <a:gd name="T16" fmla="*/ 887 w 1488"/>
              <a:gd name="T17" fmla="*/ 1906 h 2854"/>
              <a:gd name="T18" fmla="*/ 887 w 1488"/>
              <a:gd name="T19" fmla="*/ 2723 h 2854"/>
              <a:gd name="T20" fmla="*/ 751 w 1488"/>
              <a:gd name="T21" fmla="*/ 2854 h 2854"/>
              <a:gd name="T22" fmla="*/ 749 w 1488"/>
              <a:gd name="T23" fmla="*/ 2854 h 2854"/>
              <a:gd name="T24" fmla="*/ 614 w 1488"/>
              <a:gd name="T25" fmla="*/ 2723 h 2854"/>
              <a:gd name="T26" fmla="*/ 614 w 1488"/>
              <a:gd name="T27" fmla="*/ 1925 h 2854"/>
              <a:gd name="T28" fmla="*/ 595 w 1488"/>
              <a:gd name="T29" fmla="*/ 1906 h 2854"/>
              <a:gd name="T30" fmla="*/ 576 w 1488"/>
              <a:gd name="T31" fmla="*/ 1906 h 2854"/>
              <a:gd name="T32" fmla="*/ 557 w 1488"/>
              <a:gd name="T33" fmla="*/ 1925 h 2854"/>
              <a:gd name="T34" fmla="*/ 557 w 1488"/>
              <a:gd name="T35" fmla="*/ 2723 h 2854"/>
              <a:gd name="T36" fmla="*/ 421 w 1488"/>
              <a:gd name="T37" fmla="*/ 2854 h 2854"/>
              <a:gd name="T38" fmla="*/ 419 w 1488"/>
              <a:gd name="T39" fmla="*/ 2854 h 2854"/>
              <a:gd name="T40" fmla="*/ 283 w 1488"/>
              <a:gd name="T41" fmla="*/ 2723 h 2854"/>
              <a:gd name="T42" fmla="*/ 283 w 1488"/>
              <a:gd name="T43" fmla="*/ 1906 h 2854"/>
              <a:gd name="T44" fmla="*/ 283 w 1488"/>
              <a:gd name="T45" fmla="*/ 1839 h 2854"/>
              <a:gd name="T46" fmla="*/ 283 w 1488"/>
              <a:gd name="T47" fmla="*/ 1103 h 2854"/>
              <a:gd name="T48" fmla="*/ 263 w 1488"/>
              <a:gd name="T49" fmla="*/ 1085 h 2854"/>
              <a:gd name="T50" fmla="*/ 263 w 1488"/>
              <a:gd name="T51" fmla="*/ 1085 h 2854"/>
              <a:gd name="T52" fmla="*/ 246 w 1488"/>
              <a:gd name="T53" fmla="*/ 1103 h 2854"/>
              <a:gd name="T54" fmla="*/ 246 w 1488"/>
              <a:gd name="T55" fmla="*/ 1712 h 2854"/>
              <a:gd name="T56" fmla="*/ 123 w 1488"/>
              <a:gd name="T57" fmla="*/ 1830 h 2854"/>
              <a:gd name="T58" fmla="*/ 0 w 1488"/>
              <a:gd name="T59" fmla="*/ 1712 h 2854"/>
              <a:gd name="T60" fmla="*/ 0 w 1488"/>
              <a:gd name="T61" fmla="*/ 1170 h 2854"/>
              <a:gd name="T62" fmla="*/ 0 w 1488"/>
              <a:gd name="T63" fmla="*/ 1024 h 2854"/>
              <a:gd name="T64" fmla="*/ 0 w 1488"/>
              <a:gd name="T65" fmla="*/ 736 h 2854"/>
              <a:gd name="T66" fmla="*/ 19 w 1488"/>
              <a:gd name="T67" fmla="*/ 717 h 2854"/>
              <a:gd name="T68" fmla="*/ 835 w 1488"/>
              <a:gd name="T69" fmla="*/ 717 h 2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88" h="2854">
                <a:moveTo>
                  <a:pt x="835" y="717"/>
                </a:moveTo>
                <a:cubicBezTo>
                  <a:pt x="841" y="717"/>
                  <a:pt x="847" y="714"/>
                  <a:pt x="851" y="708"/>
                </a:cubicBezTo>
                <a:cubicBezTo>
                  <a:pt x="1249" y="68"/>
                  <a:pt x="1249" y="68"/>
                  <a:pt x="1249" y="68"/>
                </a:cubicBezTo>
                <a:cubicBezTo>
                  <a:pt x="1286" y="14"/>
                  <a:pt x="1361" y="0"/>
                  <a:pt x="1417" y="36"/>
                </a:cubicBezTo>
                <a:cubicBezTo>
                  <a:pt x="1473" y="72"/>
                  <a:pt x="1488" y="145"/>
                  <a:pt x="1451" y="199"/>
                </a:cubicBezTo>
                <a:cubicBezTo>
                  <a:pt x="890" y="1074"/>
                  <a:pt x="890" y="1074"/>
                  <a:pt x="890" y="1074"/>
                </a:cubicBezTo>
                <a:cubicBezTo>
                  <a:pt x="888" y="1077"/>
                  <a:pt x="887" y="1081"/>
                  <a:pt x="887" y="1085"/>
                </a:cubicBezTo>
                <a:cubicBezTo>
                  <a:pt x="887" y="1839"/>
                  <a:pt x="887" y="1839"/>
                  <a:pt x="887" y="1839"/>
                </a:cubicBezTo>
                <a:cubicBezTo>
                  <a:pt x="887" y="1906"/>
                  <a:pt x="887" y="1906"/>
                  <a:pt x="887" y="1906"/>
                </a:cubicBezTo>
                <a:cubicBezTo>
                  <a:pt x="887" y="2723"/>
                  <a:pt x="887" y="2723"/>
                  <a:pt x="887" y="2723"/>
                </a:cubicBezTo>
                <a:cubicBezTo>
                  <a:pt x="887" y="2795"/>
                  <a:pt x="826" y="2854"/>
                  <a:pt x="751" y="2854"/>
                </a:cubicBezTo>
                <a:cubicBezTo>
                  <a:pt x="749" y="2854"/>
                  <a:pt x="749" y="2854"/>
                  <a:pt x="749" y="2854"/>
                </a:cubicBezTo>
                <a:cubicBezTo>
                  <a:pt x="675" y="2854"/>
                  <a:pt x="614" y="2795"/>
                  <a:pt x="614" y="2723"/>
                </a:cubicBezTo>
                <a:cubicBezTo>
                  <a:pt x="614" y="1925"/>
                  <a:pt x="614" y="1925"/>
                  <a:pt x="614" y="1925"/>
                </a:cubicBezTo>
                <a:cubicBezTo>
                  <a:pt x="614" y="1914"/>
                  <a:pt x="605" y="1906"/>
                  <a:pt x="595" y="1906"/>
                </a:cubicBezTo>
                <a:cubicBezTo>
                  <a:pt x="576" y="1906"/>
                  <a:pt x="576" y="1906"/>
                  <a:pt x="576" y="1906"/>
                </a:cubicBezTo>
                <a:cubicBezTo>
                  <a:pt x="565" y="1906"/>
                  <a:pt x="557" y="1914"/>
                  <a:pt x="557" y="1925"/>
                </a:cubicBezTo>
                <a:cubicBezTo>
                  <a:pt x="557" y="2723"/>
                  <a:pt x="557" y="2723"/>
                  <a:pt x="557" y="2723"/>
                </a:cubicBezTo>
                <a:cubicBezTo>
                  <a:pt x="557" y="2795"/>
                  <a:pt x="495" y="2854"/>
                  <a:pt x="421" y="2854"/>
                </a:cubicBezTo>
                <a:cubicBezTo>
                  <a:pt x="419" y="2854"/>
                  <a:pt x="419" y="2854"/>
                  <a:pt x="419" y="2854"/>
                </a:cubicBezTo>
                <a:cubicBezTo>
                  <a:pt x="344" y="2854"/>
                  <a:pt x="283" y="2795"/>
                  <a:pt x="283" y="2723"/>
                </a:cubicBezTo>
                <a:cubicBezTo>
                  <a:pt x="283" y="1906"/>
                  <a:pt x="283" y="1906"/>
                  <a:pt x="283" y="1906"/>
                </a:cubicBezTo>
                <a:cubicBezTo>
                  <a:pt x="283" y="1839"/>
                  <a:pt x="283" y="1839"/>
                  <a:pt x="283" y="1839"/>
                </a:cubicBezTo>
                <a:cubicBezTo>
                  <a:pt x="283" y="1103"/>
                  <a:pt x="283" y="1103"/>
                  <a:pt x="283" y="1103"/>
                </a:cubicBezTo>
                <a:cubicBezTo>
                  <a:pt x="283" y="1092"/>
                  <a:pt x="274" y="1084"/>
                  <a:pt x="263" y="1085"/>
                </a:cubicBezTo>
                <a:cubicBezTo>
                  <a:pt x="263" y="1085"/>
                  <a:pt x="263" y="1085"/>
                  <a:pt x="263" y="1085"/>
                </a:cubicBezTo>
                <a:cubicBezTo>
                  <a:pt x="253" y="1086"/>
                  <a:pt x="246" y="1094"/>
                  <a:pt x="246" y="1103"/>
                </a:cubicBezTo>
                <a:cubicBezTo>
                  <a:pt x="246" y="1712"/>
                  <a:pt x="246" y="1712"/>
                  <a:pt x="246" y="1712"/>
                </a:cubicBezTo>
                <a:cubicBezTo>
                  <a:pt x="246" y="1778"/>
                  <a:pt x="190" y="1830"/>
                  <a:pt x="123" y="1830"/>
                </a:cubicBezTo>
                <a:cubicBezTo>
                  <a:pt x="56" y="1830"/>
                  <a:pt x="0" y="1778"/>
                  <a:pt x="0" y="1712"/>
                </a:cubicBezTo>
                <a:cubicBezTo>
                  <a:pt x="0" y="1170"/>
                  <a:pt x="0" y="1170"/>
                  <a:pt x="0" y="1170"/>
                </a:cubicBezTo>
                <a:cubicBezTo>
                  <a:pt x="0" y="1024"/>
                  <a:pt x="0" y="1024"/>
                  <a:pt x="0" y="1024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726"/>
                  <a:pt x="9" y="717"/>
                  <a:pt x="19" y="717"/>
                </a:cubicBezTo>
                <a:lnTo>
                  <a:pt x="835" y="7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id-ID" sz="1900" dirty="0"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00184" y="485727"/>
            <a:ext cx="31612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申請交換生應繳交的資料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424543" y="3264070"/>
            <a:ext cx="385354" cy="38328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324663" y="1793585"/>
            <a:ext cx="41465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200" dirty="0"/>
              <a:t>(</a:t>
            </a:r>
            <a:r>
              <a:rPr lang="zh-TW" altLang="en-US" sz="1200" dirty="0"/>
              <a:t>一）學生赴國外大學修習學分</a:t>
            </a:r>
            <a:r>
              <a:rPr lang="zh-TW" altLang="en-US" sz="1200" dirty="0" smtClean="0"/>
              <a:t>申請表</a:t>
            </a:r>
            <a:endParaRPr lang="en-US" altLang="zh-TW" sz="1200" dirty="0" smtClean="0"/>
          </a:p>
          <a:p>
            <a:pPr>
              <a:lnSpc>
                <a:spcPct val="150000"/>
              </a:lnSpc>
            </a:pPr>
            <a:r>
              <a:rPr lang="en-US" altLang="zh-TW" sz="1200" dirty="0"/>
              <a:t>-</a:t>
            </a:r>
            <a:r>
              <a:rPr lang="zh-TW" altLang="en-US" sz="1200" dirty="0" smtClean="0"/>
              <a:t>自申請系統填寫志願及基本資料，上傳應繳文件後會自動產出申請表，請務必</a:t>
            </a:r>
            <a:r>
              <a:rPr lang="zh-TW" altLang="en-US" sz="1200" dirty="0" smtClean="0">
                <a:solidFill>
                  <a:srgbClr val="1D6DC2"/>
                </a:solidFill>
              </a:rPr>
              <a:t>列印、簽名、核章</a:t>
            </a:r>
            <a:r>
              <a:rPr lang="zh-TW" altLang="en-US" sz="1200" dirty="0" smtClean="0"/>
              <a:t>。</a:t>
            </a:r>
            <a:endParaRPr lang="en-US" altLang="zh-TW" sz="1200" dirty="0" smtClean="0"/>
          </a:p>
          <a:p>
            <a:pPr>
              <a:lnSpc>
                <a:spcPct val="150000"/>
              </a:lnSpc>
            </a:pPr>
            <a:r>
              <a:rPr lang="en-US" altLang="zh-TW" sz="1200" dirty="0" smtClean="0"/>
              <a:t>-</a:t>
            </a:r>
            <a:r>
              <a:rPr lang="zh-TW" altLang="en-US" sz="1200" dirty="0" smtClean="0"/>
              <a:t>於申請期限內</a:t>
            </a:r>
            <a:r>
              <a:rPr lang="zh-TW" altLang="en-US" sz="1200" dirty="0" smtClean="0">
                <a:solidFill>
                  <a:srgbClr val="1D6DC2"/>
                </a:solidFill>
              </a:rPr>
              <a:t>繳交</a:t>
            </a:r>
            <a:r>
              <a:rPr lang="zh-TW" altLang="en-US" sz="1200" dirty="0">
                <a:solidFill>
                  <a:srgbClr val="1D6DC2"/>
                </a:solidFill>
              </a:rPr>
              <a:t>完成核章之申請表、已彌封之推薦信正本</a:t>
            </a:r>
            <a:r>
              <a:rPr lang="en-US" altLang="zh-TW" sz="1200" dirty="0">
                <a:solidFill>
                  <a:srgbClr val="1D6DC2"/>
                </a:solidFill>
              </a:rPr>
              <a:t>(</a:t>
            </a:r>
            <a:r>
              <a:rPr lang="zh-TW" altLang="en-US" sz="1200" dirty="0">
                <a:solidFill>
                  <a:srgbClr val="1D6DC2"/>
                </a:solidFill>
              </a:rPr>
              <a:t>若有</a:t>
            </a:r>
            <a:r>
              <a:rPr lang="en-US" altLang="zh-TW" sz="1200" dirty="0">
                <a:solidFill>
                  <a:srgbClr val="1D6DC2"/>
                </a:solidFill>
              </a:rPr>
              <a:t>)</a:t>
            </a:r>
            <a:r>
              <a:rPr lang="zh-TW" altLang="en-US" sz="1200" dirty="0"/>
              <a:t>至</a:t>
            </a:r>
            <a:r>
              <a:rPr lang="zh-TW" altLang="en-US" sz="1200" dirty="0" smtClean="0"/>
              <a:t>國際園地辦公室。</a:t>
            </a:r>
            <a:endParaRPr lang="en-US" altLang="zh-TW" sz="1200" dirty="0" smtClean="0"/>
          </a:p>
        </p:txBody>
      </p:sp>
      <p:grpSp>
        <p:nvGrpSpPr>
          <p:cNvPr id="12" name="群組 11"/>
          <p:cNvGrpSpPr/>
          <p:nvPr/>
        </p:nvGrpSpPr>
        <p:grpSpPr>
          <a:xfrm>
            <a:off x="4805788" y="941453"/>
            <a:ext cx="3886279" cy="4179156"/>
            <a:chOff x="4867357" y="1409894"/>
            <a:chExt cx="3404429" cy="3397928"/>
          </a:xfrm>
        </p:grpSpPr>
        <p:pic>
          <p:nvPicPr>
            <p:cNvPr id="10" name="圖片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509" b="10158"/>
            <a:stretch/>
          </p:blipFill>
          <p:spPr>
            <a:xfrm>
              <a:off x="5494591" y="1409894"/>
              <a:ext cx="2777195" cy="3351908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5738218" y="3454154"/>
              <a:ext cx="2397355" cy="398417"/>
            </a:xfrm>
            <a:prstGeom prst="rect">
              <a:avLst/>
            </a:prstGeom>
            <a:noFill/>
            <a:ln>
              <a:solidFill>
                <a:srgbClr val="1D6D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6671335" y="3485175"/>
              <a:ext cx="1407942" cy="336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1200" dirty="0" smtClean="0">
                  <a:solidFill>
                    <a:srgbClr val="1D6DC2"/>
                  </a:solidFill>
                </a:rPr>
                <a:t>列印後手寫補充</a:t>
              </a:r>
              <a:endParaRPr lang="en-US" altLang="zh-TW" sz="1200" dirty="0" smtClean="0">
                <a:solidFill>
                  <a:srgbClr val="1D6DC2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867357" y="4471448"/>
              <a:ext cx="1407942" cy="3363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1200" dirty="0" smtClean="0">
                  <a:solidFill>
                    <a:srgbClr val="1D6DC2"/>
                  </a:solidFill>
                </a:rPr>
                <a:t>簽名、核章</a:t>
              </a:r>
              <a:endParaRPr lang="en-US" altLang="zh-TW" sz="1200" dirty="0" smtClean="0">
                <a:solidFill>
                  <a:srgbClr val="1D6DC2"/>
                </a:solidFill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696995" y="4215442"/>
            <a:ext cx="2088468" cy="794164"/>
          </a:xfrm>
          <a:prstGeom prst="rect">
            <a:avLst/>
          </a:prstGeom>
          <a:noFill/>
          <a:ln>
            <a:solidFill>
              <a:srgbClr val="1D6D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501495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Freeform 255"/>
          <p:cNvSpPr/>
          <p:nvPr/>
        </p:nvSpPr>
        <p:spPr bwMode="auto">
          <a:xfrm>
            <a:off x="265244" y="3270913"/>
            <a:ext cx="960900" cy="1668265"/>
          </a:xfrm>
          <a:custGeom>
            <a:avLst/>
            <a:gdLst>
              <a:gd name="T0" fmla="*/ 835 w 1488"/>
              <a:gd name="T1" fmla="*/ 717 h 2854"/>
              <a:gd name="T2" fmla="*/ 851 w 1488"/>
              <a:gd name="T3" fmla="*/ 708 h 2854"/>
              <a:gd name="T4" fmla="*/ 1249 w 1488"/>
              <a:gd name="T5" fmla="*/ 68 h 2854"/>
              <a:gd name="T6" fmla="*/ 1417 w 1488"/>
              <a:gd name="T7" fmla="*/ 36 h 2854"/>
              <a:gd name="T8" fmla="*/ 1451 w 1488"/>
              <a:gd name="T9" fmla="*/ 199 h 2854"/>
              <a:gd name="T10" fmla="*/ 890 w 1488"/>
              <a:gd name="T11" fmla="*/ 1074 h 2854"/>
              <a:gd name="T12" fmla="*/ 887 w 1488"/>
              <a:gd name="T13" fmla="*/ 1085 h 2854"/>
              <a:gd name="T14" fmla="*/ 887 w 1488"/>
              <a:gd name="T15" fmla="*/ 1839 h 2854"/>
              <a:gd name="T16" fmla="*/ 887 w 1488"/>
              <a:gd name="T17" fmla="*/ 1906 h 2854"/>
              <a:gd name="T18" fmla="*/ 887 w 1488"/>
              <a:gd name="T19" fmla="*/ 2723 h 2854"/>
              <a:gd name="T20" fmla="*/ 751 w 1488"/>
              <a:gd name="T21" fmla="*/ 2854 h 2854"/>
              <a:gd name="T22" fmla="*/ 749 w 1488"/>
              <a:gd name="T23" fmla="*/ 2854 h 2854"/>
              <a:gd name="T24" fmla="*/ 614 w 1488"/>
              <a:gd name="T25" fmla="*/ 2723 h 2854"/>
              <a:gd name="T26" fmla="*/ 614 w 1488"/>
              <a:gd name="T27" fmla="*/ 1925 h 2854"/>
              <a:gd name="T28" fmla="*/ 595 w 1488"/>
              <a:gd name="T29" fmla="*/ 1906 h 2854"/>
              <a:gd name="T30" fmla="*/ 576 w 1488"/>
              <a:gd name="T31" fmla="*/ 1906 h 2854"/>
              <a:gd name="T32" fmla="*/ 557 w 1488"/>
              <a:gd name="T33" fmla="*/ 1925 h 2854"/>
              <a:gd name="T34" fmla="*/ 557 w 1488"/>
              <a:gd name="T35" fmla="*/ 2723 h 2854"/>
              <a:gd name="T36" fmla="*/ 421 w 1488"/>
              <a:gd name="T37" fmla="*/ 2854 h 2854"/>
              <a:gd name="T38" fmla="*/ 419 w 1488"/>
              <a:gd name="T39" fmla="*/ 2854 h 2854"/>
              <a:gd name="T40" fmla="*/ 283 w 1488"/>
              <a:gd name="T41" fmla="*/ 2723 h 2854"/>
              <a:gd name="T42" fmla="*/ 283 w 1488"/>
              <a:gd name="T43" fmla="*/ 1906 h 2854"/>
              <a:gd name="T44" fmla="*/ 283 w 1488"/>
              <a:gd name="T45" fmla="*/ 1839 h 2854"/>
              <a:gd name="T46" fmla="*/ 283 w 1488"/>
              <a:gd name="T47" fmla="*/ 1103 h 2854"/>
              <a:gd name="T48" fmla="*/ 263 w 1488"/>
              <a:gd name="T49" fmla="*/ 1085 h 2854"/>
              <a:gd name="T50" fmla="*/ 263 w 1488"/>
              <a:gd name="T51" fmla="*/ 1085 h 2854"/>
              <a:gd name="T52" fmla="*/ 246 w 1488"/>
              <a:gd name="T53" fmla="*/ 1103 h 2854"/>
              <a:gd name="T54" fmla="*/ 246 w 1488"/>
              <a:gd name="T55" fmla="*/ 1712 h 2854"/>
              <a:gd name="T56" fmla="*/ 123 w 1488"/>
              <a:gd name="T57" fmla="*/ 1830 h 2854"/>
              <a:gd name="T58" fmla="*/ 0 w 1488"/>
              <a:gd name="T59" fmla="*/ 1712 h 2854"/>
              <a:gd name="T60" fmla="*/ 0 w 1488"/>
              <a:gd name="T61" fmla="*/ 1170 h 2854"/>
              <a:gd name="T62" fmla="*/ 0 w 1488"/>
              <a:gd name="T63" fmla="*/ 1024 h 2854"/>
              <a:gd name="T64" fmla="*/ 0 w 1488"/>
              <a:gd name="T65" fmla="*/ 736 h 2854"/>
              <a:gd name="T66" fmla="*/ 19 w 1488"/>
              <a:gd name="T67" fmla="*/ 717 h 2854"/>
              <a:gd name="T68" fmla="*/ 835 w 1488"/>
              <a:gd name="T69" fmla="*/ 717 h 2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88" h="2854">
                <a:moveTo>
                  <a:pt x="835" y="717"/>
                </a:moveTo>
                <a:cubicBezTo>
                  <a:pt x="841" y="717"/>
                  <a:pt x="847" y="714"/>
                  <a:pt x="851" y="708"/>
                </a:cubicBezTo>
                <a:cubicBezTo>
                  <a:pt x="1249" y="68"/>
                  <a:pt x="1249" y="68"/>
                  <a:pt x="1249" y="68"/>
                </a:cubicBezTo>
                <a:cubicBezTo>
                  <a:pt x="1286" y="14"/>
                  <a:pt x="1361" y="0"/>
                  <a:pt x="1417" y="36"/>
                </a:cubicBezTo>
                <a:cubicBezTo>
                  <a:pt x="1473" y="72"/>
                  <a:pt x="1488" y="145"/>
                  <a:pt x="1451" y="199"/>
                </a:cubicBezTo>
                <a:cubicBezTo>
                  <a:pt x="890" y="1074"/>
                  <a:pt x="890" y="1074"/>
                  <a:pt x="890" y="1074"/>
                </a:cubicBezTo>
                <a:cubicBezTo>
                  <a:pt x="888" y="1077"/>
                  <a:pt x="887" y="1081"/>
                  <a:pt x="887" y="1085"/>
                </a:cubicBezTo>
                <a:cubicBezTo>
                  <a:pt x="887" y="1839"/>
                  <a:pt x="887" y="1839"/>
                  <a:pt x="887" y="1839"/>
                </a:cubicBezTo>
                <a:cubicBezTo>
                  <a:pt x="887" y="1906"/>
                  <a:pt x="887" y="1906"/>
                  <a:pt x="887" y="1906"/>
                </a:cubicBezTo>
                <a:cubicBezTo>
                  <a:pt x="887" y="2723"/>
                  <a:pt x="887" y="2723"/>
                  <a:pt x="887" y="2723"/>
                </a:cubicBezTo>
                <a:cubicBezTo>
                  <a:pt x="887" y="2795"/>
                  <a:pt x="826" y="2854"/>
                  <a:pt x="751" y="2854"/>
                </a:cubicBezTo>
                <a:cubicBezTo>
                  <a:pt x="749" y="2854"/>
                  <a:pt x="749" y="2854"/>
                  <a:pt x="749" y="2854"/>
                </a:cubicBezTo>
                <a:cubicBezTo>
                  <a:pt x="675" y="2854"/>
                  <a:pt x="614" y="2795"/>
                  <a:pt x="614" y="2723"/>
                </a:cubicBezTo>
                <a:cubicBezTo>
                  <a:pt x="614" y="1925"/>
                  <a:pt x="614" y="1925"/>
                  <a:pt x="614" y="1925"/>
                </a:cubicBezTo>
                <a:cubicBezTo>
                  <a:pt x="614" y="1914"/>
                  <a:pt x="605" y="1906"/>
                  <a:pt x="595" y="1906"/>
                </a:cubicBezTo>
                <a:cubicBezTo>
                  <a:pt x="576" y="1906"/>
                  <a:pt x="576" y="1906"/>
                  <a:pt x="576" y="1906"/>
                </a:cubicBezTo>
                <a:cubicBezTo>
                  <a:pt x="565" y="1906"/>
                  <a:pt x="557" y="1914"/>
                  <a:pt x="557" y="1925"/>
                </a:cubicBezTo>
                <a:cubicBezTo>
                  <a:pt x="557" y="2723"/>
                  <a:pt x="557" y="2723"/>
                  <a:pt x="557" y="2723"/>
                </a:cubicBezTo>
                <a:cubicBezTo>
                  <a:pt x="557" y="2795"/>
                  <a:pt x="495" y="2854"/>
                  <a:pt x="421" y="2854"/>
                </a:cubicBezTo>
                <a:cubicBezTo>
                  <a:pt x="419" y="2854"/>
                  <a:pt x="419" y="2854"/>
                  <a:pt x="419" y="2854"/>
                </a:cubicBezTo>
                <a:cubicBezTo>
                  <a:pt x="344" y="2854"/>
                  <a:pt x="283" y="2795"/>
                  <a:pt x="283" y="2723"/>
                </a:cubicBezTo>
                <a:cubicBezTo>
                  <a:pt x="283" y="1906"/>
                  <a:pt x="283" y="1906"/>
                  <a:pt x="283" y="1906"/>
                </a:cubicBezTo>
                <a:cubicBezTo>
                  <a:pt x="283" y="1839"/>
                  <a:pt x="283" y="1839"/>
                  <a:pt x="283" y="1839"/>
                </a:cubicBezTo>
                <a:cubicBezTo>
                  <a:pt x="283" y="1103"/>
                  <a:pt x="283" y="1103"/>
                  <a:pt x="283" y="1103"/>
                </a:cubicBezTo>
                <a:cubicBezTo>
                  <a:pt x="283" y="1092"/>
                  <a:pt x="274" y="1084"/>
                  <a:pt x="263" y="1085"/>
                </a:cubicBezTo>
                <a:cubicBezTo>
                  <a:pt x="263" y="1085"/>
                  <a:pt x="263" y="1085"/>
                  <a:pt x="263" y="1085"/>
                </a:cubicBezTo>
                <a:cubicBezTo>
                  <a:pt x="253" y="1086"/>
                  <a:pt x="246" y="1094"/>
                  <a:pt x="246" y="1103"/>
                </a:cubicBezTo>
                <a:cubicBezTo>
                  <a:pt x="246" y="1712"/>
                  <a:pt x="246" y="1712"/>
                  <a:pt x="246" y="1712"/>
                </a:cubicBezTo>
                <a:cubicBezTo>
                  <a:pt x="246" y="1778"/>
                  <a:pt x="190" y="1830"/>
                  <a:pt x="123" y="1830"/>
                </a:cubicBezTo>
                <a:cubicBezTo>
                  <a:pt x="56" y="1830"/>
                  <a:pt x="0" y="1778"/>
                  <a:pt x="0" y="1712"/>
                </a:cubicBezTo>
                <a:cubicBezTo>
                  <a:pt x="0" y="1170"/>
                  <a:pt x="0" y="1170"/>
                  <a:pt x="0" y="1170"/>
                </a:cubicBezTo>
                <a:cubicBezTo>
                  <a:pt x="0" y="1024"/>
                  <a:pt x="0" y="1024"/>
                  <a:pt x="0" y="1024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726"/>
                  <a:pt x="9" y="717"/>
                  <a:pt x="19" y="717"/>
                </a:cubicBezTo>
                <a:lnTo>
                  <a:pt x="835" y="7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id-ID" sz="1900" dirty="0"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00184" y="485727"/>
            <a:ext cx="31612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申請交換生應繳交的資料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424543" y="3264070"/>
            <a:ext cx="385354" cy="38328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463960" y="2198149"/>
            <a:ext cx="3504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200" dirty="0" smtClean="0"/>
              <a:t>(</a:t>
            </a:r>
            <a:r>
              <a:rPr lang="zh-TW" altLang="en-US" sz="1200" dirty="0"/>
              <a:t>二）家長或監護人同意</a:t>
            </a:r>
            <a:r>
              <a:rPr lang="zh-TW" altLang="en-US" sz="1200" dirty="0" smtClean="0"/>
              <a:t>書</a:t>
            </a:r>
            <a:r>
              <a:rPr lang="en-US" altLang="zh-TW" sz="1200" dirty="0" smtClean="0"/>
              <a:t/>
            </a:r>
            <a:br>
              <a:rPr lang="en-US" altLang="zh-TW" sz="1200" dirty="0" smtClean="0"/>
            </a:br>
            <a:r>
              <a:rPr lang="en-US" altLang="zh-TW" sz="1200" dirty="0" smtClean="0"/>
              <a:t>-</a:t>
            </a:r>
            <a:r>
              <a:rPr lang="zh-TW" altLang="en-US" sz="1200" dirty="0" smtClean="0"/>
              <a:t>請</a:t>
            </a:r>
            <a:r>
              <a:rPr lang="zh-TW" altLang="en-US" sz="1200" dirty="0"/>
              <a:t>下載格式填寫</a:t>
            </a:r>
            <a:r>
              <a:rPr lang="zh-TW" altLang="en-US" sz="1200" dirty="0" smtClean="0"/>
              <a:t>，並請家長</a:t>
            </a:r>
            <a:r>
              <a:rPr lang="zh-TW" altLang="en-US" sz="1200" dirty="0"/>
              <a:t>親筆</a:t>
            </a:r>
            <a:r>
              <a:rPr lang="zh-TW" altLang="en-US" sz="1200" dirty="0" smtClean="0"/>
              <a:t>簽名、蓋章</a:t>
            </a:r>
            <a:endParaRPr lang="zh-TW" altLang="en-US" sz="12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l="35848" t="23860" r="34293" b="7634"/>
          <a:stretch/>
        </p:blipFill>
        <p:spPr>
          <a:xfrm>
            <a:off x="5139328" y="1086358"/>
            <a:ext cx="3143667" cy="405714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019164" y="3294578"/>
            <a:ext cx="2201091" cy="1791355"/>
          </a:xfrm>
          <a:prstGeom prst="rect">
            <a:avLst/>
          </a:prstGeom>
          <a:noFill/>
          <a:ln>
            <a:solidFill>
              <a:srgbClr val="1D6D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" name="直線接點 4"/>
          <p:cNvCxnSpPr/>
          <p:nvPr/>
        </p:nvCxnSpPr>
        <p:spPr>
          <a:xfrm flipV="1">
            <a:off x="6487568" y="1962289"/>
            <a:ext cx="1421658" cy="6675"/>
          </a:xfrm>
          <a:prstGeom prst="line">
            <a:avLst/>
          </a:prstGeom>
          <a:ln>
            <a:solidFill>
              <a:srgbClr val="1D6D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6394789" y="1500391"/>
            <a:ext cx="26157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900" dirty="0" smtClean="0">
                <a:solidFill>
                  <a:srgbClr val="1D6DC2"/>
                </a:solidFill>
              </a:rPr>
              <a:t>各姊妹校學期期間不同，</a:t>
            </a:r>
            <a:r>
              <a:rPr lang="en-US" altLang="zh-TW" sz="900" dirty="0" smtClean="0">
                <a:solidFill>
                  <a:srgbClr val="1D6DC2"/>
                </a:solidFill>
              </a:rPr>
              <a:t/>
            </a:r>
            <a:br>
              <a:rPr lang="en-US" altLang="zh-TW" sz="900" dirty="0" smtClean="0">
                <a:solidFill>
                  <a:srgbClr val="1D6DC2"/>
                </a:solidFill>
              </a:rPr>
            </a:br>
            <a:r>
              <a:rPr lang="zh-TW" altLang="en-US" sz="900" dirty="0" smtClean="0">
                <a:solidFill>
                  <a:srgbClr val="1D6DC2"/>
                </a:solidFill>
              </a:rPr>
              <a:t>先寫大略的交換時間</a:t>
            </a:r>
            <a:endParaRPr lang="en-US" altLang="zh-TW" sz="900" dirty="0" smtClean="0">
              <a:solidFill>
                <a:srgbClr val="1D6DC2"/>
              </a:solidFill>
            </a:endParaRPr>
          </a:p>
        </p:txBody>
      </p:sp>
      <p:cxnSp>
        <p:nvCxnSpPr>
          <p:cNvPr id="13" name="直線接點 12"/>
          <p:cNvCxnSpPr/>
          <p:nvPr/>
        </p:nvCxnSpPr>
        <p:spPr>
          <a:xfrm flipV="1">
            <a:off x="6704818" y="2187131"/>
            <a:ext cx="414891" cy="6676"/>
          </a:xfrm>
          <a:prstGeom prst="line">
            <a:avLst/>
          </a:prstGeom>
          <a:ln>
            <a:solidFill>
              <a:srgbClr val="1D6D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78344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Freeform 255"/>
          <p:cNvSpPr/>
          <p:nvPr/>
        </p:nvSpPr>
        <p:spPr bwMode="auto">
          <a:xfrm>
            <a:off x="265244" y="3270913"/>
            <a:ext cx="960900" cy="1668265"/>
          </a:xfrm>
          <a:custGeom>
            <a:avLst/>
            <a:gdLst>
              <a:gd name="T0" fmla="*/ 835 w 1488"/>
              <a:gd name="T1" fmla="*/ 717 h 2854"/>
              <a:gd name="T2" fmla="*/ 851 w 1488"/>
              <a:gd name="T3" fmla="*/ 708 h 2854"/>
              <a:gd name="T4" fmla="*/ 1249 w 1488"/>
              <a:gd name="T5" fmla="*/ 68 h 2854"/>
              <a:gd name="T6" fmla="*/ 1417 w 1488"/>
              <a:gd name="T7" fmla="*/ 36 h 2854"/>
              <a:gd name="T8" fmla="*/ 1451 w 1488"/>
              <a:gd name="T9" fmla="*/ 199 h 2854"/>
              <a:gd name="T10" fmla="*/ 890 w 1488"/>
              <a:gd name="T11" fmla="*/ 1074 h 2854"/>
              <a:gd name="T12" fmla="*/ 887 w 1488"/>
              <a:gd name="T13" fmla="*/ 1085 h 2854"/>
              <a:gd name="T14" fmla="*/ 887 w 1488"/>
              <a:gd name="T15" fmla="*/ 1839 h 2854"/>
              <a:gd name="T16" fmla="*/ 887 w 1488"/>
              <a:gd name="T17" fmla="*/ 1906 h 2854"/>
              <a:gd name="T18" fmla="*/ 887 w 1488"/>
              <a:gd name="T19" fmla="*/ 2723 h 2854"/>
              <a:gd name="T20" fmla="*/ 751 w 1488"/>
              <a:gd name="T21" fmla="*/ 2854 h 2854"/>
              <a:gd name="T22" fmla="*/ 749 w 1488"/>
              <a:gd name="T23" fmla="*/ 2854 h 2854"/>
              <a:gd name="T24" fmla="*/ 614 w 1488"/>
              <a:gd name="T25" fmla="*/ 2723 h 2854"/>
              <a:gd name="T26" fmla="*/ 614 w 1488"/>
              <a:gd name="T27" fmla="*/ 1925 h 2854"/>
              <a:gd name="T28" fmla="*/ 595 w 1488"/>
              <a:gd name="T29" fmla="*/ 1906 h 2854"/>
              <a:gd name="T30" fmla="*/ 576 w 1488"/>
              <a:gd name="T31" fmla="*/ 1906 h 2854"/>
              <a:gd name="T32" fmla="*/ 557 w 1488"/>
              <a:gd name="T33" fmla="*/ 1925 h 2854"/>
              <a:gd name="T34" fmla="*/ 557 w 1488"/>
              <a:gd name="T35" fmla="*/ 2723 h 2854"/>
              <a:gd name="T36" fmla="*/ 421 w 1488"/>
              <a:gd name="T37" fmla="*/ 2854 h 2854"/>
              <a:gd name="T38" fmla="*/ 419 w 1488"/>
              <a:gd name="T39" fmla="*/ 2854 h 2854"/>
              <a:gd name="T40" fmla="*/ 283 w 1488"/>
              <a:gd name="T41" fmla="*/ 2723 h 2854"/>
              <a:gd name="T42" fmla="*/ 283 w 1488"/>
              <a:gd name="T43" fmla="*/ 1906 h 2854"/>
              <a:gd name="T44" fmla="*/ 283 w 1488"/>
              <a:gd name="T45" fmla="*/ 1839 h 2854"/>
              <a:gd name="T46" fmla="*/ 283 w 1488"/>
              <a:gd name="T47" fmla="*/ 1103 h 2854"/>
              <a:gd name="T48" fmla="*/ 263 w 1488"/>
              <a:gd name="T49" fmla="*/ 1085 h 2854"/>
              <a:gd name="T50" fmla="*/ 263 w 1488"/>
              <a:gd name="T51" fmla="*/ 1085 h 2854"/>
              <a:gd name="T52" fmla="*/ 246 w 1488"/>
              <a:gd name="T53" fmla="*/ 1103 h 2854"/>
              <a:gd name="T54" fmla="*/ 246 w 1488"/>
              <a:gd name="T55" fmla="*/ 1712 h 2854"/>
              <a:gd name="T56" fmla="*/ 123 w 1488"/>
              <a:gd name="T57" fmla="*/ 1830 h 2854"/>
              <a:gd name="T58" fmla="*/ 0 w 1488"/>
              <a:gd name="T59" fmla="*/ 1712 h 2854"/>
              <a:gd name="T60" fmla="*/ 0 w 1488"/>
              <a:gd name="T61" fmla="*/ 1170 h 2854"/>
              <a:gd name="T62" fmla="*/ 0 w 1488"/>
              <a:gd name="T63" fmla="*/ 1024 h 2854"/>
              <a:gd name="T64" fmla="*/ 0 w 1488"/>
              <a:gd name="T65" fmla="*/ 736 h 2854"/>
              <a:gd name="T66" fmla="*/ 19 w 1488"/>
              <a:gd name="T67" fmla="*/ 717 h 2854"/>
              <a:gd name="T68" fmla="*/ 835 w 1488"/>
              <a:gd name="T69" fmla="*/ 717 h 2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88" h="2854">
                <a:moveTo>
                  <a:pt x="835" y="717"/>
                </a:moveTo>
                <a:cubicBezTo>
                  <a:pt x="841" y="717"/>
                  <a:pt x="847" y="714"/>
                  <a:pt x="851" y="708"/>
                </a:cubicBezTo>
                <a:cubicBezTo>
                  <a:pt x="1249" y="68"/>
                  <a:pt x="1249" y="68"/>
                  <a:pt x="1249" y="68"/>
                </a:cubicBezTo>
                <a:cubicBezTo>
                  <a:pt x="1286" y="14"/>
                  <a:pt x="1361" y="0"/>
                  <a:pt x="1417" y="36"/>
                </a:cubicBezTo>
                <a:cubicBezTo>
                  <a:pt x="1473" y="72"/>
                  <a:pt x="1488" y="145"/>
                  <a:pt x="1451" y="199"/>
                </a:cubicBezTo>
                <a:cubicBezTo>
                  <a:pt x="890" y="1074"/>
                  <a:pt x="890" y="1074"/>
                  <a:pt x="890" y="1074"/>
                </a:cubicBezTo>
                <a:cubicBezTo>
                  <a:pt x="888" y="1077"/>
                  <a:pt x="887" y="1081"/>
                  <a:pt x="887" y="1085"/>
                </a:cubicBezTo>
                <a:cubicBezTo>
                  <a:pt x="887" y="1839"/>
                  <a:pt x="887" y="1839"/>
                  <a:pt x="887" y="1839"/>
                </a:cubicBezTo>
                <a:cubicBezTo>
                  <a:pt x="887" y="1906"/>
                  <a:pt x="887" y="1906"/>
                  <a:pt x="887" y="1906"/>
                </a:cubicBezTo>
                <a:cubicBezTo>
                  <a:pt x="887" y="2723"/>
                  <a:pt x="887" y="2723"/>
                  <a:pt x="887" y="2723"/>
                </a:cubicBezTo>
                <a:cubicBezTo>
                  <a:pt x="887" y="2795"/>
                  <a:pt x="826" y="2854"/>
                  <a:pt x="751" y="2854"/>
                </a:cubicBezTo>
                <a:cubicBezTo>
                  <a:pt x="749" y="2854"/>
                  <a:pt x="749" y="2854"/>
                  <a:pt x="749" y="2854"/>
                </a:cubicBezTo>
                <a:cubicBezTo>
                  <a:pt x="675" y="2854"/>
                  <a:pt x="614" y="2795"/>
                  <a:pt x="614" y="2723"/>
                </a:cubicBezTo>
                <a:cubicBezTo>
                  <a:pt x="614" y="1925"/>
                  <a:pt x="614" y="1925"/>
                  <a:pt x="614" y="1925"/>
                </a:cubicBezTo>
                <a:cubicBezTo>
                  <a:pt x="614" y="1914"/>
                  <a:pt x="605" y="1906"/>
                  <a:pt x="595" y="1906"/>
                </a:cubicBezTo>
                <a:cubicBezTo>
                  <a:pt x="576" y="1906"/>
                  <a:pt x="576" y="1906"/>
                  <a:pt x="576" y="1906"/>
                </a:cubicBezTo>
                <a:cubicBezTo>
                  <a:pt x="565" y="1906"/>
                  <a:pt x="557" y="1914"/>
                  <a:pt x="557" y="1925"/>
                </a:cubicBezTo>
                <a:cubicBezTo>
                  <a:pt x="557" y="2723"/>
                  <a:pt x="557" y="2723"/>
                  <a:pt x="557" y="2723"/>
                </a:cubicBezTo>
                <a:cubicBezTo>
                  <a:pt x="557" y="2795"/>
                  <a:pt x="495" y="2854"/>
                  <a:pt x="421" y="2854"/>
                </a:cubicBezTo>
                <a:cubicBezTo>
                  <a:pt x="419" y="2854"/>
                  <a:pt x="419" y="2854"/>
                  <a:pt x="419" y="2854"/>
                </a:cubicBezTo>
                <a:cubicBezTo>
                  <a:pt x="344" y="2854"/>
                  <a:pt x="283" y="2795"/>
                  <a:pt x="283" y="2723"/>
                </a:cubicBezTo>
                <a:cubicBezTo>
                  <a:pt x="283" y="1906"/>
                  <a:pt x="283" y="1906"/>
                  <a:pt x="283" y="1906"/>
                </a:cubicBezTo>
                <a:cubicBezTo>
                  <a:pt x="283" y="1839"/>
                  <a:pt x="283" y="1839"/>
                  <a:pt x="283" y="1839"/>
                </a:cubicBezTo>
                <a:cubicBezTo>
                  <a:pt x="283" y="1103"/>
                  <a:pt x="283" y="1103"/>
                  <a:pt x="283" y="1103"/>
                </a:cubicBezTo>
                <a:cubicBezTo>
                  <a:pt x="283" y="1092"/>
                  <a:pt x="274" y="1084"/>
                  <a:pt x="263" y="1085"/>
                </a:cubicBezTo>
                <a:cubicBezTo>
                  <a:pt x="263" y="1085"/>
                  <a:pt x="263" y="1085"/>
                  <a:pt x="263" y="1085"/>
                </a:cubicBezTo>
                <a:cubicBezTo>
                  <a:pt x="253" y="1086"/>
                  <a:pt x="246" y="1094"/>
                  <a:pt x="246" y="1103"/>
                </a:cubicBezTo>
                <a:cubicBezTo>
                  <a:pt x="246" y="1712"/>
                  <a:pt x="246" y="1712"/>
                  <a:pt x="246" y="1712"/>
                </a:cubicBezTo>
                <a:cubicBezTo>
                  <a:pt x="246" y="1778"/>
                  <a:pt x="190" y="1830"/>
                  <a:pt x="123" y="1830"/>
                </a:cubicBezTo>
                <a:cubicBezTo>
                  <a:pt x="56" y="1830"/>
                  <a:pt x="0" y="1778"/>
                  <a:pt x="0" y="1712"/>
                </a:cubicBezTo>
                <a:cubicBezTo>
                  <a:pt x="0" y="1170"/>
                  <a:pt x="0" y="1170"/>
                  <a:pt x="0" y="1170"/>
                </a:cubicBezTo>
                <a:cubicBezTo>
                  <a:pt x="0" y="1024"/>
                  <a:pt x="0" y="1024"/>
                  <a:pt x="0" y="1024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726"/>
                  <a:pt x="9" y="717"/>
                  <a:pt x="19" y="717"/>
                </a:cubicBezTo>
                <a:lnTo>
                  <a:pt x="835" y="7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id-ID" sz="1900" dirty="0"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00184" y="485727"/>
            <a:ext cx="31612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申請交換生應繳交的資料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424543" y="3264070"/>
            <a:ext cx="385354" cy="38328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617220" y="1769349"/>
            <a:ext cx="34933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200" dirty="0" smtClean="0"/>
              <a:t>(</a:t>
            </a:r>
            <a:r>
              <a:rPr lang="zh-TW" altLang="en-US" sz="1200" dirty="0"/>
              <a:t>三）學生證正反面影</a:t>
            </a:r>
            <a:r>
              <a:rPr lang="zh-TW" altLang="en-US" sz="1200" dirty="0" smtClean="0"/>
              <a:t>本</a:t>
            </a:r>
            <a:endParaRPr lang="en-US" altLang="zh-TW" sz="1200" dirty="0" smtClean="0"/>
          </a:p>
          <a:p>
            <a:pPr>
              <a:lnSpc>
                <a:spcPct val="150000"/>
              </a:lnSpc>
            </a:pPr>
            <a:r>
              <a:rPr lang="en-US" altLang="zh-TW" sz="1200" dirty="0" smtClean="0"/>
              <a:t>-</a:t>
            </a:r>
            <a:r>
              <a:rPr lang="en-US" altLang="zh-TW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TW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請</a:t>
            </a:r>
            <a:r>
              <a:rPr lang="zh-TW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下載格式填寫、黏貼、簽名</a:t>
            </a:r>
            <a:endParaRPr lang="zh-TW" altLang="en-US" sz="1200" dirty="0"/>
          </a:p>
          <a:p>
            <a:pPr>
              <a:lnSpc>
                <a:spcPct val="150000"/>
              </a:lnSpc>
            </a:pPr>
            <a:r>
              <a:rPr lang="en-US" altLang="zh-TW" sz="1200" dirty="0"/>
              <a:t>(</a:t>
            </a:r>
            <a:r>
              <a:rPr lang="zh-TW" altLang="en-US" sz="1200" dirty="0"/>
              <a:t>四）身分證（或國際學生之居留證）正反面影</a:t>
            </a:r>
            <a:r>
              <a:rPr lang="zh-TW" altLang="en-US" sz="1200" dirty="0" smtClean="0"/>
              <a:t>本</a:t>
            </a:r>
            <a:r>
              <a:rPr lang="en-US" altLang="zh-TW" sz="1200" dirty="0" smtClean="0"/>
              <a:t/>
            </a:r>
            <a:br>
              <a:rPr lang="en-US" altLang="zh-TW" sz="1200" dirty="0" smtClean="0"/>
            </a:br>
            <a:r>
              <a:rPr lang="en-US" altLang="zh-TW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zh-TW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請下載格式填寫、黏貼、簽名</a:t>
            </a:r>
            <a:endParaRPr lang="zh-TW" altLang="en-US" sz="12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l="37104" t="18131" r="35323" b="7290"/>
          <a:stretch/>
        </p:blipFill>
        <p:spPr>
          <a:xfrm>
            <a:off x="4060020" y="1070796"/>
            <a:ext cx="2496245" cy="379776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/>
          <a:srcRect l="38143" t="20530" r="37007" b="9832"/>
          <a:stretch/>
        </p:blipFill>
        <p:spPr>
          <a:xfrm>
            <a:off x="6556265" y="1070796"/>
            <a:ext cx="2480944" cy="379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0486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Freeform 255"/>
          <p:cNvSpPr/>
          <p:nvPr/>
        </p:nvSpPr>
        <p:spPr bwMode="auto">
          <a:xfrm>
            <a:off x="265244" y="3270913"/>
            <a:ext cx="960900" cy="1668265"/>
          </a:xfrm>
          <a:custGeom>
            <a:avLst/>
            <a:gdLst>
              <a:gd name="T0" fmla="*/ 835 w 1488"/>
              <a:gd name="T1" fmla="*/ 717 h 2854"/>
              <a:gd name="T2" fmla="*/ 851 w 1488"/>
              <a:gd name="T3" fmla="*/ 708 h 2854"/>
              <a:gd name="T4" fmla="*/ 1249 w 1488"/>
              <a:gd name="T5" fmla="*/ 68 h 2854"/>
              <a:gd name="T6" fmla="*/ 1417 w 1488"/>
              <a:gd name="T7" fmla="*/ 36 h 2854"/>
              <a:gd name="T8" fmla="*/ 1451 w 1488"/>
              <a:gd name="T9" fmla="*/ 199 h 2854"/>
              <a:gd name="T10" fmla="*/ 890 w 1488"/>
              <a:gd name="T11" fmla="*/ 1074 h 2854"/>
              <a:gd name="T12" fmla="*/ 887 w 1488"/>
              <a:gd name="T13" fmla="*/ 1085 h 2854"/>
              <a:gd name="T14" fmla="*/ 887 w 1488"/>
              <a:gd name="T15" fmla="*/ 1839 h 2854"/>
              <a:gd name="T16" fmla="*/ 887 w 1488"/>
              <a:gd name="T17" fmla="*/ 1906 h 2854"/>
              <a:gd name="T18" fmla="*/ 887 w 1488"/>
              <a:gd name="T19" fmla="*/ 2723 h 2854"/>
              <a:gd name="T20" fmla="*/ 751 w 1488"/>
              <a:gd name="T21" fmla="*/ 2854 h 2854"/>
              <a:gd name="T22" fmla="*/ 749 w 1488"/>
              <a:gd name="T23" fmla="*/ 2854 h 2854"/>
              <a:gd name="T24" fmla="*/ 614 w 1488"/>
              <a:gd name="T25" fmla="*/ 2723 h 2854"/>
              <a:gd name="T26" fmla="*/ 614 w 1488"/>
              <a:gd name="T27" fmla="*/ 1925 h 2854"/>
              <a:gd name="T28" fmla="*/ 595 w 1488"/>
              <a:gd name="T29" fmla="*/ 1906 h 2854"/>
              <a:gd name="T30" fmla="*/ 576 w 1488"/>
              <a:gd name="T31" fmla="*/ 1906 h 2854"/>
              <a:gd name="T32" fmla="*/ 557 w 1488"/>
              <a:gd name="T33" fmla="*/ 1925 h 2854"/>
              <a:gd name="T34" fmla="*/ 557 w 1488"/>
              <a:gd name="T35" fmla="*/ 2723 h 2854"/>
              <a:gd name="T36" fmla="*/ 421 w 1488"/>
              <a:gd name="T37" fmla="*/ 2854 h 2854"/>
              <a:gd name="T38" fmla="*/ 419 w 1488"/>
              <a:gd name="T39" fmla="*/ 2854 h 2854"/>
              <a:gd name="T40" fmla="*/ 283 w 1488"/>
              <a:gd name="T41" fmla="*/ 2723 h 2854"/>
              <a:gd name="T42" fmla="*/ 283 w 1488"/>
              <a:gd name="T43" fmla="*/ 1906 h 2854"/>
              <a:gd name="T44" fmla="*/ 283 w 1488"/>
              <a:gd name="T45" fmla="*/ 1839 h 2854"/>
              <a:gd name="T46" fmla="*/ 283 w 1488"/>
              <a:gd name="T47" fmla="*/ 1103 h 2854"/>
              <a:gd name="T48" fmla="*/ 263 w 1488"/>
              <a:gd name="T49" fmla="*/ 1085 h 2854"/>
              <a:gd name="T50" fmla="*/ 263 w 1488"/>
              <a:gd name="T51" fmla="*/ 1085 h 2854"/>
              <a:gd name="T52" fmla="*/ 246 w 1488"/>
              <a:gd name="T53" fmla="*/ 1103 h 2854"/>
              <a:gd name="T54" fmla="*/ 246 w 1488"/>
              <a:gd name="T55" fmla="*/ 1712 h 2854"/>
              <a:gd name="T56" fmla="*/ 123 w 1488"/>
              <a:gd name="T57" fmla="*/ 1830 h 2854"/>
              <a:gd name="T58" fmla="*/ 0 w 1488"/>
              <a:gd name="T59" fmla="*/ 1712 h 2854"/>
              <a:gd name="T60" fmla="*/ 0 w 1488"/>
              <a:gd name="T61" fmla="*/ 1170 h 2854"/>
              <a:gd name="T62" fmla="*/ 0 w 1488"/>
              <a:gd name="T63" fmla="*/ 1024 h 2854"/>
              <a:gd name="T64" fmla="*/ 0 w 1488"/>
              <a:gd name="T65" fmla="*/ 736 h 2854"/>
              <a:gd name="T66" fmla="*/ 19 w 1488"/>
              <a:gd name="T67" fmla="*/ 717 h 2854"/>
              <a:gd name="T68" fmla="*/ 835 w 1488"/>
              <a:gd name="T69" fmla="*/ 717 h 2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88" h="2854">
                <a:moveTo>
                  <a:pt x="835" y="717"/>
                </a:moveTo>
                <a:cubicBezTo>
                  <a:pt x="841" y="717"/>
                  <a:pt x="847" y="714"/>
                  <a:pt x="851" y="708"/>
                </a:cubicBezTo>
                <a:cubicBezTo>
                  <a:pt x="1249" y="68"/>
                  <a:pt x="1249" y="68"/>
                  <a:pt x="1249" y="68"/>
                </a:cubicBezTo>
                <a:cubicBezTo>
                  <a:pt x="1286" y="14"/>
                  <a:pt x="1361" y="0"/>
                  <a:pt x="1417" y="36"/>
                </a:cubicBezTo>
                <a:cubicBezTo>
                  <a:pt x="1473" y="72"/>
                  <a:pt x="1488" y="145"/>
                  <a:pt x="1451" y="199"/>
                </a:cubicBezTo>
                <a:cubicBezTo>
                  <a:pt x="890" y="1074"/>
                  <a:pt x="890" y="1074"/>
                  <a:pt x="890" y="1074"/>
                </a:cubicBezTo>
                <a:cubicBezTo>
                  <a:pt x="888" y="1077"/>
                  <a:pt x="887" y="1081"/>
                  <a:pt x="887" y="1085"/>
                </a:cubicBezTo>
                <a:cubicBezTo>
                  <a:pt x="887" y="1839"/>
                  <a:pt x="887" y="1839"/>
                  <a:pt x="887" y="1839"/>
                </a:cubicBezTo>
                <a:cubicBezTo>
                  <a:pt x="887" y="1906"/>
                  <a:pt x="887" y="1906"/>
                  <a:pt x="887" y="1906"/>
                </a:cubicBezTo>
                <a:cubicBezTo>
                  <a:pt x="887" y="2723"/>
                  <a:pt x="887" y="2723"/>
                  <a:pt x="887" y="2723"/>
                </a:cubicBezTo>
                <a:cubicBezTo>
                  <a:pt x="887" y="2795"/>
                  <a:pt x="826" y="2854"/>
                  <a:pt x="751" y="2854"/>
                </a:cubicBezTo>
                <a:cubicBezTo>
                  <a:pt x="749" y="2854"/>
                  <a:pt x="749" y="2854"/>
                  <a:pt x="749" y="2854"/>
                </a:cubicBezTo>
                <a:cubicBezTo>
                  <a:pt x="675" y="2854"/>
                  <a:pt x="614" y="2795"/>
                  <a:pt x="614" y="2723"/>
                </a:cubicBezTo>
                <a:cubicBezTo>
                  <a:pt x="614" y="1925"/>
                  <a:pt x="614" y="1925"/>
                  <a:pt x="614" y="1925"/>
                </a:cubicBezTo>
                <a:cubicBezTo>
                  <a:pt x="614" y="1914"/>
                  <a:pt x="605" y="1906"/>
                  <a:pt x="595" y="1906"/>
                </a:cubicBezTo>
                <a:cubicBezTo>
                  <a:pt x="576" y="1906"/>
                  <a:pt x="576" y="1906"/>
                  <a:pt x="576" y="1906"/>
                </a:cubicBezTo>
                <a:cubicBezTo>
                  <a:pt x="565" y="1906"/>
                  <a:pt x="557" y="1914"/>
                  <a:pt x="557" y="1925"/>
                </a:cubicBezTo>
                <a:cubicBezTo>
                  <a:pt x="557" y="2723"/>
                  <a:pt x="557" y="2723"/>
                  <a:pt x="557" y="2723"/>
                </a:cubicBezTo>
                <a:cubicBezTo>
                  <a:pt x="557" y="2795"/>
                  <a:pt x="495" y="2854"/>
                  <a:pt x="421" y="2854"/>
                </a:cubicBezTo>
                <a:cubicBezTo>
                  <a:pt x="419" y="2854"/>
                  <a:pt x="419" y="2854"/>
                  <a:pt x="419" y="2854"/>
                </a:cubicBezTo>
                <a:cubicBezTo>
                  <a:pt x="344" y="2854"/>
                  <a:pt x="283" y="2795"/>
                  <a:pt x="283" y="2723"/>
                </a:cubicBezTo>
                <a:cubicBezTo>
                  <a:pt x="283" y="1906"/>
                  <a:pt x="283" y="1906"/>
                  <a:pt x="283" y="1906"/>
                </a:cubicBezTo>
                <a:cubicBezTo>
                  <a:pt x="283" y="1839"/>
                  <a:pt x="283" y="1839"/>
                  <a:pt x="283" y="1839"/>
                </a:cubicBezTo>
                <a:cubicBezTo>
                  <a:pt x="283" y="1103"/>
                  <a:pt x="283" y="1103"/>
                  <a:pt x="283" y="1103"/>
                </a:cubicBezTo>
                <a:cubicBezTo>
                  <a:pt x="283" y="1092"/>
                  <a:pt x="274" y="1084"/>
                  <a:pt x="263" y="1085"/>
                </a:cubicBezTo>
                <a:cubicBezTo>
                  <a:pt x="263" y="1085"/>
                  <a:pt x="263" y="1085"/>
                  <a:pt x="263" y="1085"/>
                </a:cubicBezTo>
                <a:cubicBezTo>
                  <a:pt x="253" y="1086"/>
                  <a:pt x="246" y="1094"/>
                  <a:pt x="246" y="1103"/>
                </a:cubicBezTo>
                <a:cubicBezTo>
                  <a:pt x="246" y="1712"/>
                  <a:pt x="246" y="1712"/>
                  <a:pt x="246" y="1712"/>
                </a:cubicBezTo>
                <a:cubicBezTo>
                  <a:pt x="246" y="1778"/>
                  <a:pt x="190" y="1830"/>
                  <a:pt x="123" y="1830"/>
                </a:cubicBezTo>
                <a:cubicBezTo>
                  <a:pt x="56" y="1830"/>
                  <a:pt x="0" y="1778"/>
                  <a:pt x="0" y="1712"/>
                </a:cubicBezTo>
                <a:cubicBezTo>
                  <a:pt x="0" y="1170"/>
                  <a:pt x="0" y="1170"/>
                  <a:pt x="0" y="1170"/>
                </a:cubicBezTo>
                <a:cubicBezTo>
                  <a:pt x="0" y="1024"/>
                  <a:pt x="0" y="1024"/>
                  <a:pt x="0" y="1024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726"/>
                  <a:pt x="9" y="717"/>
                  <a:pt x="19" y="717"/>
                </a:cubicBezTo>
                <a:lnTo>
                  <a:pt x="835" y="7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id-ID" sz="1900" dirty="0"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00184" y="485727"/>
            <a:ext cx="31612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申請交換生應繳交的資料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424543" y="3264070"/>
            <a:ext cx="385354" cy="38328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039418" y="2260634"/>
            <a:ext cx="36370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200" dirty="0" smtClean="0"/>
              <a:t>(</a:t>
            </a:r>
            <a:r>
              <a:rPr lang="zh-TW" altLang="en-US" sz="1200" dirty="0"/>
              <a:t>五）</a:t>
            </a:r>
            <a:r>
              <a:rPr lang="zh-TW" altLang="en-US" sz="1200" dirty="0">
                <a:solidFill>
                  <a:srgbClr val="1D6DC2"/>
                </a:solidFill>
              </a:rPr>
              <a:t>英文</a:t>
            </a:r>
            <a:r>
              <a:rPr lang="zh-TW" altLang="en-US" sz="1200" dirty="0"/>
              <a:t>版在學</a:t>
            </a:r>
            <a:r>
              <a:rPr lang="zh-TW" altLang="en-US" sz="1200" dirty="0" smtClean="0"/>
              <a:t>證明</a:t>
            </a:r>
            <a:r>
              <a:rPr lang="en-US" altLang="zh-TW" sz="1200" dirty="0" smtClean="0"/>
              <a:t>(</a:t>
            </a:r>
            <a:r>
              <a:rPr lang="zh-TW" altLang="en-US" sz="1200" dirty="0" smtClean="0"/>
              <a:t>申請</a:t>
            </a:r>
            <a:r>
              <a:rPr lang="zh-TW" altLang="en-US" sz="1200" dirty="0"/>
              <a:t>大陸地區者附中文版</a:t>
            </a:r>
            <a:r>
              <a:rPr lang="zh-TW" altLang="en-US" sz="1200" dirty="0" smtClean="0"/>
              <a:t>）</a:t>
            </a:r>
            <a:endParaRPr lang="zh-TW" altLang="en-US" sz="1200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981" y="899665"/>
            <a:ext cx="3000453" cy="4243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6653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Freeform 255"/>
          <p:cNvSpPr/>
          <p:nvPr/>
        </p:nvSpPr>
        <p:spPr bwMode="auto">
          <a:xfrm>
            <a:off x="265244" y="3270913"/>
            <a:ext cx="960900" cy="1668265"/>
          </a:xfrm>
          <a:custGeom>
            <a:avLst/>
            <a:gdLst>
              <a:gd name="T0" fmla="*/ 835 w 1488"/>
              <a:gd name="T1" fmla="*/ 717 h 2854"/>
              <a:gd name="T2" fmla="*/ 851 w 1488"/>
              <a:gd name="T3" fmla="*/ 708 h 2854"/>
              <a:gd name="T4" fmla="*/ 1249 w 1488"/>
              <a:gd name="T5" fmla="*/ 68 h 2854"/>
              <a:gd name="T6" fmla="*/ 1417 w 1488"/>
              <a:gd name="T7" fmla="*/ 36 h 2854"/>
              <a:gd name="T8" fmla="*/ 1451 w 1488"/>
              <a:gd name="T9" fmla="*/ 199 h 2854"/>
              <a:gd name="T10" fmla="*/ 890 w 1488"/>
              <a:gd name="T11" fmla="*/ 1074 h 2854"/>
              <a:gd name="T12" fmla="*/ 887 w 1488"/>
              <a:gd name="T13" fmla="*/ 1085 h 2854"/>
              <a:gd name="T14" fmla="*/ 887 w 1488"/>
              <a:gd name="T15" fmla="*/ 1839 h 2854"/>
              <a:gd name="T16" fmla="*/ 887 w 1488"/>
              <a:gd name="T17" fmla="*/ 1906 h 2854"/>
              <a:gd name="T18" fmla="*/ 887 w 1488"/>
              <a:gd name="T19" fmla="*/ 2723 h 2854"/>
              <a:gd name="T20" fmla="*/ 751 w 1488"/>
              <a:gd name="T21" fmla="*/ 2854 h 2854"/>
              <a:gd name="T22" fmla="*/ 749 w 1488"/>
              <a:gd name="T23" fmla="*/ 2854 h 2854"/>
              <a:gd name="T24" fmla="*/ 614 w 1488"/>
              <a:gd name="T25" fmla="*/ 2723 h 2854"/>
              <a:gd name="T26" fmla="*/ 614 w 1488"/>
              <a:gd name="T27" fmla="*/ 1925 h 2854"/>
              <a:gd name="T28" fmla="*/ 595 w 1488"/>
              <a:gd name="T29" fmla="*/ 1906 h 2854"/>
              <a:gd name="T30" fmla="*/ 576 w 1488"/>
              <a:gd name="T31" fmla="*/ 1906 h 2854"/>
              <a:gd name="T32" fmla="*/ 557 w 1488"/>
              <a:gd name="T33" fmla="*/ 1925 h 2854"/>
              <a:gd name="T34" fmla="*/ 557 w 1488"/>
              <a:gd name="T35" fmla="*/ 2723 h 2854"/>
              <a:gd name="T36" fmla="*/ 421 w 1488"/>
              <a:gd name="T37" fmla="*/ 2854 h 2854"/>
              <a:gd name="T38" fmla="*/ 419 w 1488"/>
              <a:gd name="T39" fmla="*/ 2854 h 2854"/>
              <a:gd name="T40" fmla="*/ 283 w 1488"/>
              <a:gd name="T41" fmla="*/ 2723 h 2854"/>
              <a:gd name="T42" fmla="*/ 283 w 1488"/>
              <a:gd name="T43" fmla="*/ 1906 h 2854"/>
              <a:gd name="T44" fmla="*/ 283 w 1488"/>
              <a:gd name="T45" fmla="*/ 1839 h 2854"/>
              <a:gd name="T46" fmla="*/ 283 w 1488"/>
              <a:gd name="T47" fmla="*/ 1103 h 2854"/>
              <a:gd name="T48" fmla="*/ 263 w 1488"/>
              <a:gd name="T49" fmla="*/ 1085 h 2854"/>
              <a:gd name="T50" fmla="*/ 263 w 1488"/>
              <a:gd name="T51" fmla="*/ 1085 h 2854"/>
              <a:gd name="T52" fmla="*/ 246 w 1488"/>
              <a:gd name="T53" fmla="*/ 1103 h 2854"/>
              <a:gd name="T54" fmla="*/ 246 w 1488"/>
              <a:gd name="T55" fmla="*/ 1712 h 2854"/>
              <a:gd name="T56" fmla="*/ 123 w 1488"/>
              <a:gd name="T57" fmla="*/ 1830 h 2854"/>
              <a:gd name="T58" fmla="*/ 0 w 1488"/>
              <a:gd name="T59" fmla="*/ 1712 h 2854"/>
              <a:gd name="T60" fmla="*/ 0 w 1488"/>
              <a:gd name="T61" fmla="*/ 1170 h 2854"/>
              <a:gd name="T62" fmla="*/ 0 w 1488"/>
              <a:gd name="T63" fmla="*/ 1024 h 2854"/>
              <a:gd name="T64" fmla="*/ 0 w 1488"/>
              <a:gd name="T65" fmla="*/ 736 h 2854"/>
              <a:gd name="T66" fmla="*/ 19 w 1488"/>
              <a:gd name="T67" fmla="*/ 717 h 2854"/>
              <a:gd name="T68" fmla="*/ 835 w 1488"/>
              <a:gd name="T69" fmla="*/ 717 h 2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88" h="2854">
                <a:moveTo>
                  <a:pt x="835" y="717"/>
                </a:moveTo>
                <a:cubicBezTo>
                  <a:pt x="841" y="717"/>
                  <a:pt x="847" y="714"/>
                  <a:pt x="851" y="708"/>
                </a:cubicBezTo>
                <a:cubicBezTo>
                  <a:pt x="1249" y="68"/>
                  <a:pt x="1249" y="68"/>
                  <a:pt x="1249" y="68"/>
                </a:cubicBezTo>
                <a:cubicBezTo>
                  <a:pt x="1286" y="14"/>
                  <a:pt x="1361" y="0"/>
                  <a:pt x="1417" y="36"/>
                </a:cubicBezTo>
                <a:cubicBezTo>
                  <a:pt x="1473" y="72"/>
                  <a:pt x="1488" y="145"/>
                  <a:pt x="1451" y="199"/>
                </a:cubicBezTo>
                <a:cubicBezTo>
                  <a:pt x="890" y="1074"/>
                  <a:pt x="890" y="1074"/>
                  <a:pt x="890" y="1074"/>
                </a:cubicBezTo>
                <a:cubicBezTo>
                  <a:pt x="888" y="1077"/>
                  <a:pt x="887" y="1081"/>
                  <a:pt x="887" y="1085"/>
                </a:cubicBezTo>
                <a:cubicBezTo>
                  <a:pt x="887" y="1839"/>
                  <a:pt x="887" y="1839"/>
                  <a:pt x="887" y="1839"/>
                </a:cubicBezTo>
                <a:cubicBezTo>
                  <a:pt x="887" y="1906"/>
                  <a:pt x="887" y="1906"/>
                  <a:pt x="887" y="1906"/>
                </a:cubicBezTo>
                <a:cubicBezTo>
                  <a:pt x="887" y="2723"/>
                  <a:pt x="887" y="2723"/>
                  <a:pt x="887" y="2723"/>
                </a:cubicBezTo>
                <a:cubicBezTo>
                  <a:pt x="887" y="2795"/>
                  <a:pt x="826" y="2854"/>
                  <a:pt x="751" y="2854"/>
                </a:cubicBezTo>
                <a:cubicBezTo>
                  <a:pt x="749" y="2854"/>
                  <a:pt x="749" y="2854"/>
                  <a:pt x="749" y="2854"/>
                </a:cubicBezTo>
                <a:cubicBezTo>
                  <a:pt x="675" y="2854"/>
                  <a:pt x="614" y="2795"/>
                  <a:pt x="614" y="2723"/>
                </a:cubicBezTo>
                <a:cubicBezTo>
                  <a:pt x="614" y="1925"/>
                  <a:pt x="614" y="1925"/>
                  <a:pt x="614" y="1925"/>
                </a:cubicBezTo>
                <a:cubicBezTo>
                  <a:pt x="614" y="1914"/>
                  <a:pt x="605" y="1906"/>
                  <a:pt x="595" y="1906"/>
                </a:cubicBezTo>
                <a:cubicBezTo>
                  <a:pt x="576" y="1906"/>
                  <a:pt x="576" y="1906"/>
                  <a:pt x="576" y="1906"/>
                </a:cubicBezTo>
                <a:cubicBezTo>
                  <a:pt x="565" y="1906"/>
                  <a:pt x="557" y="1914"/>
                  <a:pt x="557" y="1925"/>
                </a:cubicBezTo>
                <a:cubicBezTo>
                  <a:pt x="557" y="2723"/>
                  <a:pt x="557" y="2723"/>
                  <a:pt x="557" y="2723"/>
                </a:cubicBezTo>
                <a:cubicBezTo>
                  <a:pt x="557" y="2795"/>
                  <a:pt x="495" y="2854"/>
                  <a:pt x="421" y="2854"/>
                </a:cubicBezTo>
                <a:cubicBezTo>
                  <a:pt x="419" y="2854"/>
                  <a:pt x="419" y="2854"/>
                  <a:pt x="419" y="2854"/>
                </a:cubicBezTo>
                <a:cubicBezTo>
                  <a:pt x="344" y="2854"/>
                  <a:pt x="283" y="2795"/>
                  <a:pt x="283" y="2723"/>
                </a:cubicBezTo>
                <a:cubicBezTo>
                  <a:pt x="283" y="1906"/>
                  <a:pt x="283" y="1906"/>
                  <a:pt x="283" y="1906"/>
                </a:cubicBezTo>
                <a:cubicBezTo>
                  <a:pt x="283" y="1839"/>
                  <a:pt x="283" y="1839"/>
                  <a:pt x="283" y="1839"/>
                </a:cubicBezTo>
                <a:cubicBezTo>
                  <a:pt x="283" y="1103"/>
                  <a:pt x="283" y="1103"/>
                  <a:pt x="283" y="1103"/>
                </a:cubicBezTo>
                <a:cubicBezTo>
                  <a:pt x="283" y="1092"/>
                  <a:pt x="274" y="1084"/>
                  <a:pt x="263" y="1085"/>
                </a:cubicBezTo>
                <a:cubicBezTo>
                  <a:pt x="263" y="1085"/>
                  <a:pt x="263" y="1085"/>
                  <a:pt x="263" y="1085"/>
                </a:cubicBezTo>
                <a:cubicBezTo>
                  <a:pt x="253" y="1086"/>
                  <a:pt x="246" y="1094"/>
                  <a:pt x="246" y="1103"/>
                </a:cubicBezTo>
                <a:cubicBezTo>
                  <a:pt x="246" y="1712"/>
                  <a:pt x="246" y="1712"/>
                  <a:pt x="246" y="1712"/>
                </a:cubicBezTo>
                <a:cubicBezTo>
                  <a:pt x="246" y="1778"/>
                  <a:pt x="190" y="1830"/>
                  <a:pt x="123" y="1830"/>
                </a:cubicBezTo>
                <a:cubicBezTo>
                  <a:pt x="56" y="1830"/>
                  <a:pt x="0" y="1778"/>
                  <a:pt x="0" y="1712"/>
                </a:cubicBezTo>
                <a:cubicBezTo>
                  <a:pt x="0" y="1170"/>
                  <a:pt x="0" y="1170"/>
                  <a:pt x="0" y="1170"/>
                </a:cubicBezTo>
                <a:cubicBezTo>
                  <a:pt x="0" y="1024"/>
                  <a:pt x="0" y="1024"/>
                  <a:pt x="0" y="1024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726"/>
                  <a:pt x="9" y="717"/>
                  <a:pt x="19" y="717"/>
                </a:cubicBezTo>
                <a:lnTo>
                  <a:pt x="835" y="7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id-ID" sz="1900" dirty="0"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00184" y="485727"/>
            <a:ext cx="31612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申請交換生應繳交的資料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424543" y="3264070"/>
            <a:ext cx="385354" cy="38328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226144" y="1882497"/>
            <a:ext cx="31141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200" dirty="0" smtClean="0"/>
              <a:t>(</a:t>
            </a:r>
            <a:r>
              <a:rPr lang="zh-TW" altLang="en-US" sz="1200" dirty="0"/>
              <a:t>六）</a:t>
            </a:r>
            <a:r>
              <a:rPr lang="zh-TW" altLang="en-US" sz="1200" dirty="0">
                <a:solidFill>
                  <a:srgbClr val="1D6DC2"/>
                </a:solidFill>
              </a:rPr>
              <a:t>中文、英文</a:t>
            </a:r>
            <a:r>
              <a:rPr lang="zh-TW" altLang="en-US" sz="1200" dirty="0"/>
              <a:t>版本校歷年</a:t>
            </a:r>
            <a:r>
              <a:rPr lang="zh-TW" altLang="en-US" sz="1200" dirty="0" smtClean="0"/>
              <a:t>成績單</a:t>
            </a:r>
            <a:r>
              <a:rPr lang="en-US" altLang="zh-TW" sz="1200" dirty="0"/>
              <a:t/>
            </a:r>
            <a:br>
              <a:rPr lang="en-US" altLang="zh-TW" sz="1200" dirty="0"/>
            </a:br>
            <a:r>
              <a:rPr lang="en-US" altLang="zh-TW" sz="1200" dirty="0" smtClean="0"/>
              <a:t>-</a:t>
            </a:r>
            <a:r>
              <a:rPr lang="zh-TW" altLang="en-US" sz="1200" dirty="0" smtClean="0">
                <a:solidFill>
                  <a:srgbClr val="1D6DC2"/>
                </a:solidFill>
              </a:rPr>
              <a:t>含歷年名次證明書</a:t>
            </a:r>
            <a:r>
              <a:rPr lang="en-US" altLang="zh-TW" sz="1200" dirty="0" smtClean="0">
                <a:solidFill>
                  <a:srgbClr val="1D6DC2"/>
                </a:solidFill>
              </a:rPr>
              <a:t/>
            </a:r>
            <a:br>
              <a:rPr lang="en-US" altLang="zh-TW" sz="1200" dirty="0" smtClean="0">
                <a:solidFill>
                  <a:srgbClr val="1D6DC2"/>
                </a:solidFill>
              </a:rPr>
            </a:br>
            <a:r>
              <a:rPr lang="en-US" altLang="zh-TW" sz="1200" dirty="0"/>
              <a:t>-</a:t>
            </a:r>
            <a:r>
              <a:rPr lang="zh-TW" altLang="en-US" sz="1200" dirty="0" smtClean="0"/>
              <a:t>申請</a:t>
            </a:r>
            <a:r>
              <a:rPr lang="zh-TW" altLang="en-US" sz="1200" dirty="0"/>
              <a:t>大陸地區者僅需附</a:t>
            </a:r>
            <a:r>
              <a:rPr lang="zh-TW" altLang="en-US" sz="1200" dirty="0" smtClean="0"/>
              <a:t>中文版</a:t>
            </a:r>
            <a:endParaRPr lang="zh-TW" altLang="en-US" sz="1200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751" y="853473"/>
            <a:ext cx="3033111" cy="4290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9728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Freeform 255"/>
          <p:cNvSpPr/>
          <p:nvPr/>
        </p:nvSpPr>
        <p:spPr bwMode="auto">
          <a:xfrm>
            <a:off x="265244" y="3270913"/>
            <a:ext cx="960900" cy="1668265"/>
          </a:xfrm>
          <a:custGeom>
            <a:avLst/>
            <a:gdLst>
              <a:gd name="T0" fmla="*/ 835 w 1488"/>
              <a:gd name="T1" fmla="*/ 717 h 2854"/>
              <a:gd name="T2" fmla="*/ 851 w 1488"/>
              <a:gd name="T3" fmla="*/ 708 h 2854"/>
              <a:gd name="T4" fmla="*/ 1249 w 1488"/>
              <a:gd name="T5" fmla="*/ 68 h 2854"/>
              <a:gd name="T6" fmla="*/ 1417 w 1488"/>
              <a:gd name="T7" fmla="*/ 36 h 2854"/>
              <a:gd name="T8" fmla="*/ 1451 w 1488"/>
              <a:gd name="T9" fmla="*/ 199 h 2854"/>
              <a:gd name="T10" fmla="*/ 890 w 1488"/>
              <a:gd name="T11" fmla="*/ 1074 h 2854"/>
              <a:gd name="T12" fmla="*/ 887 w 1488"/>
              <a:gd name="T13" fmla="*/ 1085 h 2854"/>
              <a:gd name="T14" fmla="*/ 887 w 1488"/>
              <a:gd name="T15" fmla="*/ 1839 h 2854"/>
              <a:gd name="T16" fmla="*/ 887 w 1488"/>
              <a:gd name="T17" fmla="*/ 1906 h 2854"/>
              <a:gd name="T18" fmla="*/ 887 w 1488"/>
              <a:gd name="T19" fmla="*/ 2723 h 2854"/>
              <a:gd name="T20" fmla="*/ 751 w 1488"/>
              <a:gd name="T21" fmla="*/ 2854 h 2854"/>
              <a:gd name="T22" fmla="*/ 749 w 1488"/>
              <a:gd name="T23" fmla="*/ 2854 h 2854"/>
              <a:gd name="T24" fmla="*/ 614 w 1488"/>
              <a:gd name="T25" fmla="*/ 2723 h 2854"/>
              <a:gd name="T26" fmla="*/ 614 w 1488"/>
              <a:gd name="T27" fmla="*/ 1925 h 2854"/>
              <a:gd name="T28" fmla="*/ 595 w 1488"/>
              <a:gd name="T29" fmla="*/ 1906 h 2854"/>
              <a:gd name="T30" fmla="*/ 576 w 1488"/>
              <a:gd name="T31" fmla="*/ 1906 h 2854"/>
              <a:gd name="T32" fmla="*/ 557 w 1488"/>
              <a:gd name="T33" fmla="*/ 1925 h 2854"/>
              <a:gd name="T34" fmla="*/ 557 w 1488"/>
              <a:gd name="T35" fmla="*/ 2723 h 2854"/>
              <a:gd name="T36" fmla="*/ 421 w 1488"/>
              <a:gd name="T37" fmla="*/ 2854 h 2854"/>
              <a:gd name="T38" fmla="*/ 419 w 1488"/>
              <a:gd name="T39" fmla="*/ 2854 h 2854"/>
              <a:gd name="T40" fmla="*/ 283 w 1488"/>
              <a:gd name="T41" fmla="*/ 2723 h 2854"/>
              <a:gd name="T42" fmla="*/ 283 w 1488"/>
              <a:gd name="T43" fmla="*/ 1906 h 2854"/>
              <a:gd name="T44" fmla="*/ 283 w 1488"/>
              <a:gd name="T45" fmla="*/ 1839 h 2854"/>
              <a:gd name="T46" fmla="*/ 283 w 1488"/>
              <a:gd name="T47" fmla="*/ 1103 h 2854"/>
              <a:gd name="T48" fmla="*/ 263 w 1488"/>
              <a:gd name="T49" fmla="*/ 1085 h 2854"/>
              <a:gd name="T50" fmla="*/ 263 w 1488"/>
              <a:gd name="T51" fmla="*/ 1085 h 2854"/>
              <a:gd name="T52" fmla="*/ 246 w 1488"/>
              <a:gd name="T53" fmla="*/ 1103 h 2854"/>
              <a:gd name="T54" fmla="*/ 246 w 1488"/>
              <a:gd name="T55" fmla="*/ 1712 h 2854"/>
              <a:gd name="T56" fmla="*/ 123 w 1488"/>
              <a:gd name="T57" fmla="*/ 1830 h 2854"/>
              <a:gd name="T58" fmla="*/ 0 w 1488"/>
              <a:gd name="T59" fmla="*/ 1712 h 2854"/>
              <a:gd name="T60" fmla="*/ 0 w 1488"/>
              <a:gd name="T61" fmla="*/ 1170 h 2854"/>
              <a:gd name="T62" fmla="*/ 0 w 1488"/>
              <a:gd name="T63" fmla="*/ 1024 h 2854"/>
              <a:gd name="T64" fmla="*/ 0 w 1488"/>
              <a:gd name="T65" fmla="*/ 736 h 2854"/>
              <a:gd name="T66" fmla="*/ 19 w 1488"/>
              <a:gd name="T67" fmla="*/ 717 h 2854"/>
              <a:gd name="T68" fmla="*/ 835 w 1488"/>
              <a:gd name="T69" fmla="*/ 717 h 2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88" h="2854">
                <a:moveTo>
                  <a:pt x="835" y="717"/>
                </a:moveTo>
                <a:cubicBezTo>
                  <a:pt x="841" y="717"/>
                  <a:pt x="847" y="714"/>
                  <a:pt x="851" y="708"/>
                </a:cubicBezTo>
                <a:cubicBezTo>
                  <a:pt x="1249" y="68"/>
                  <a:pt x="1249" y="68"/>
                  <a:pt x="1249" y="68"/>
                </a:cubicBezTo>
                <a:cubicBezTo>
                  <a:pt x="1286" y="14"/>
                  <a:pt x="1361" y="0"/>
                  <a:pt x="1417" y="36"/>
                </a:cubicBezTo>
                <a:cubicBezTo>
                  <a:pt x="1473" y="72"/>
                  <a:pt x="1488" y="145"/>
                  <a:pt x="1451" y="199"/>
                </a:cubicBezTo>
                <a:cubicBezTo>
                  <a:pt x="890" y="1074"/>
                  <a:pt x="890" y="1074"/>
                  <a:pt x="890" y="1074"/>
                </a:cubicBezTo>
                <a:cubicBezTo>
                  <a:pt x="888" y="1077"/>
                  <a:pt x="887" y="1081"/>
                  <a:pt x="887" y="1085"/>
                </a:cubicBezTo>
                <a:cubicBezTo>
                  <a:pt x="887" y="1839"/>
                  <a:pt x="887" y="1839"/>
                  <a:pt x="887" y="1839"/>
                </a:cubicBezTo>
                <a:cubicBezTo>
                  <a:pt x="887" y="1906"/>
                  <a:pt x="887" y="1906"/>
                  <a:pt x="887" y="1906"/>
                </a:cubicBezTo>
                <a:cubicBezTo>
                  <a:pt x="887" y="2723"/>
                  <a:pt x="887" y="2723"/>
                  <a:pt x="887" y="2723"/>
                </a:cubicBezTo>
                <a:cubicBezTo>
                  <a:pt x="887" y="2795"/>
                  <a:pt x="826" y="2854"/>
                  <a:pt x="751" y="2854"/>
                </a:cubicBezTo>
                <a:cubicBezTo>
                  <a:pt x="749" y="2854"/>
                  <a:pt x="749" y="2854"/>
                  <a:pt x="749" y="2854"/>
                </a:cubicBezTo>
                <a:cubicBezTo>
                  <a:pt x="675" y="2854"/>
                  <a:pt x="614" y="2795"/>
                  <a:pt x="614" y="2723"/>
                </a:cubicBezTo>
                <a:cubicBezTo>
                  <a:pt x="614" y="1925"/>
                  <a:pt x="614" y="1925"/>
                  <a:pt x="614" y="1925"/>
                </a:cubicBezTo>
                <a:cubicBezTo>
                  <a:pt x="614" y="1914"/>
                  <a:pt x="605" y="1906"/>
                  <a:pt x="595" y="1906"/>
                </a:cubicBezTo>
                <a:cubicBezTo>
                  <a:pt x="576" y="1906"/>
                  <a:pt x="576" y="1906"/>
                  <a:pt x="576" y="1906"/>
                </a:cubicBezTo>
                <a:cubicBezTo>
                  <a:pt x="565" y="1906"/>
                  <a:pt x="557" y="1914"/>
                  <a:pt x="557" y="1925"/>
                </a:cubicBezTo>
                <a:cubicBezTo>
                  <a:pt x="557" y="2723"/>
                  <a:pt x="557" y="2723"/>
                  <a:pt x="557" y="2723"/>
                </a:cubicBezTo>
                <a:cubicBezTo>
                  <a:pt x="557" y="2795"/>
                  <a:pt x="495" y="2854"/>
                  <a:pt x="421" y="2854"/>
                </a:cubicBezTo>
                <a:cubicBezTo>
                  <a:pt x="419" y="2854"/>
                  <a:pt x="419" y="2854"/>
                  <a:pt x="419" y="2854"/>
                </a:cubicBezTo>
                <a:cubicBezTo>
                  <a:pt x="344" y="2854"/>
                  <a:pt x="283" y="2795"/>
                  <a:pt x="283" y="2723"/>
                </a:cubicBezTo>
                <a:cubicBezTo>
                  <a:pt x="283" y="1906"/>
                  <a:pt x="283" y="1906"/>
                  <a:pt x="283" y="1906"/>
                </a:cubicBezTo>
                <a:cubicBezTo>
                  <a:pt x="283" y="1839"/>
                  <a:pt x="283" y="1839"/>
                  <a:pt x="283" y="1839"/>
                </a:cubicBezTo>
                <a:cubicBezTo>
                  <a:pt x="283" y="1103"/>
                  <a:pt x="283" y="1103"/>
                  <a:pt x="283" y="1103"/>
                </a:cubicBezTo>
                <a:cubicBezTo>
                  <a:pt x="283" y="1092"/>
                  <a:pt x="274" y="1084"/>
                  <a:pt x="263" y="1085"/>
                </a:cubicBezTo>
                <a:cubicBezTo>
                  <a:pt x="263" y="1085"/>
                  <a:pt x="263" y="1085"/>
                  <a:pt x="263" y="1085"/>
                </a:cubicBezTo>
                <a:cubicBezTo>
                  <a:pt x="253" y="1086"/>
                  <a:pt x="246" y="1094"/>
                  <a:pt x="246" y="1103"/>
                </a:cubicBezTo>
                <a:cubicBezTo>
                  <a:pt x="246" y="1712"/>
                  <a:pt x="246" y="1712"/>
                  <a:pt x="246" y="1712"/>
                </a:cubicBezTo>
                <a:cubicBezTo>
                  <a:pt x="246" y="1778"/>
                  <a:pt x="190" y="1830"/>
                  <a:pt x="123" y="1830"/>
                </a:cubicBezTo>
                <a:cubicBezTo>
                  <a:pt x="56" y="1830"/>
                  <a:pt x="0" y="1778"/>
                  <a:pt x="0" y="1712"/>
                </a:cubicBezTo>
                <a:cubicBezTo>
                  <a:pt x="0" y="1170"/>
                  <a:pt x="0" y="1170"/>
                  <a:pt x="0" y="1170"/>
                </a:cubicBezTo>
                <a:cubicBezTo>
                  <a:pt x="0" y="1024"/>
                  <a:pt x="0" y="1024"/>
                  <a:pt x="0" y="1024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726"/>
                  <a:pt x="9" y="717"/>
                  <a:pt x="19" y="717"/>
                </a:cubicBezTo>
                <a:lnTo>
                  <a:pt x="835" y="7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id-ID" sz="1900" dirty="0"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000184" y="485727"/>
            <a:ext cx="31612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申請交換生應繳交的資料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424543" y="3264070"/>
            <a:ext cx="385354" cy="38328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686028" y="1424612"/>
            <a:ext cx="6876675" cy="1998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200" dirty="0" smtClean="0"/>
              <a:t>(</a:t>
            </a:r>
            <a:r>
              <a:rPr lang="zh-TW" altLang="en-US" sz="1200" dirty="0"/>
              <a:t>七）</a:t>
            </a:r>
            <a:r>
              <a:rPr lang="zh-TW" altLang="en-US" sz="1200" dirty="0">
                <a:solidFill>
                  <a:srgbClr val="1D6DC2"/>
                </a:solidFill>
              </a:rPr>
              <a:t>兩年以內</a:t>
            </a:r>
            <a:r>
              <a:rPr lang="zh-TW" altLang="en-US" sz="1200" dirty="0"/>
              <a:t>之有效語言能力證明</a:t>
            </a:r>
          </a:p>
          <a:p>
            <a:pPr>
              <a:lnSpc>
                <a:spcPct val="150000"/>
              </a:lnSpc>
            </a:pPr>
            <a:r>
              <a:rPr lang="en-US" altLang="zh-TW" sz="1200" dirty="0"/>
              <a:t>(</a:t>
            </a:r>
            <a:r>
              <a:rPr lang="zh-TW" altLang="en-US" sz="1200" dirty="0"/>
              <a:t>八）英文</a:t>
            </a:r>
            <a:r>
              <a:rPr lang="en-US" altLang="zh-TW" sz="1200" dirty="0"/>
              <a:t>(</a:t>
            </a:r>
            <a:r>
              <a:rPr lang="zh-TW" altLang="en-US" sz="1200" dirty="0"/>
              <a:t>或交換學校所屬國家語言</a:t>
            </a:r>
            <a:r>
              <a:rPr lang="en-US" altLang="zh-TW" sz="1200" dirty="0"/>
              <a:t>)</a:t>
            </a:r>
            <a:r>
              <a:rPr lang="zh-TW" altLang="en-US" sz="1200" dirty="0"/>
              <a:t>簡歷</a:t>
            </a:r>
          </a:p>
          <a:p>
            <a:pPr>
              <a:lnSpc>
                <a:spcPct val="150000"/>
              </a:lnSpc>
            </a:pPr>
            <a:r>
              <a:rPr lang="en-US" altLang="zh-TW" sz="1200" dirty="0"/>
              <a:t>(</a:t>
            </a:r>
            <a:r>
              <a:rPr lang="zh-TW" altLang="en-US" sz="1200" dirty="0"/>
              <a:t>九）英文</a:t>
            </a:r>
            <a:r>
              <a:rPr lang="en-US" altLang="zh-TW" sz="1200" dirty="0"/>
              <a:t>(</a:t>
            </a:r>
            <a:r>
              <a:rPr lang="zh-TW" altLang="en-US" sz="1200" dirty="0"/>
              <a:t>或交換學校所屬國家語言</a:t>
            </a:r>
            <a:r>
              <a:rPr lang="en-US" altLang="zh-TW" sz="1200" dirty="0"/>
              <a:t>)</a:t>
            </a:r>
            <a:r>
              <a:rPr lang="zh-TW" altLang="en-US" sz="1200" dirty="0"/>
              <a:t>自傳</a:t>
            </a:r>
          </a:p>
          <a:p>
            <a:pPr>
              <a:lnSpc>
                <a:spcPct val="150000"/>
              </a:lnSpc>
            </a:pPr>
            <a:r>
              <a:rPr lang="en-US" altLang="zh-TW" sz="1200" dirty="0"/>
              <a:t>(</a:t>
            </a:r>
            <a:r>
              <a:rPr lang="zh-TW" altLang="en-US" sz="1200" dirty="0"/>
              <a:t>十）英文</a:t>
            </a:r>
            <a:r>
              <a:rPr lang="en-US" altLang="zh-TW" sz="1200" dirty="0"/>
              <a:t>(</a:t>
            </a:r>
            <a:r>
              <a:rPr lang="zh-TW" altLang="en-US" sz="1200" dirty="0"/>
              <a:t>或交換學校所屬國家語言</a:t>
            </a:r>
            <a:r>
              <a:rPr lang="en-US" altLang="zh-TW" sz="1200" dirty="0"/>
              <a:t>)</a:t>
            </a:r>
            <a:r>
              <a:rPr lang="zh-TW" altLang="en-US" sz="1200" dirty="0"/>
              <a:t>出國學習計畫</a:t>
            </a:r>
          </a:p>
          <a:p>
            <a:pPr>
              <a:lnSpc>
                <a:spcPct val="150000"/>
              </a:lnSpc>
            </a:pPr>
            <a:r>
              <a:rPr lang="en-US" altLang="zh-TW" sz="1200" dirty="0"/>
              <a:t>(</a:t>
            </a:r>
            <a:r>
              <a:rPr lang="zh-TW" altLang="en-US" sz="1200" dirty="0"/>
              <a:t>十一）英文財力證明 </a:t>
            </a:r>
            <a:r>
              <a:rPr lang="zh-TW" altLang="en-US" sz="1200" dirty="0" smtClean="0"/>
              <a:t>（亦可</a:t>
            </a:r>
            <a:r>
              <a:rPr lang="zh-TW" altLang="en-US" sz="1200" dirty="0"/>
              <a:t>於第二階段申請，待對方學校要求時補繳</a:t>
            </a:r>
            <a:r>
              <a:rPr lang="zh-TW" altLang="en-US" sz="1200" dirty="0" smtClean="0"/>
              <a:t>）</a:t>
            </a:r>
            <a:endParaRPr lang="zh-TW" altLang="en-US" sz="1200" dirty="0"/>
          </a:p>
          <a:p>
            <a:pPr>
              <a:lnSpc>
                <a:spcPct val="150000"/>
              </a:lnSpc>
            </a:pPr>
            <a:r>
              <a:rPr lang="en-US" altLang="zh-TW" sz="1200" dirty="0"/>
              <a:t>(</a:t>
            </a:r>
            <a:r>
              <a:rPr lang="zh-TW" altLang="en-US" sz="1200" dirty="0"/>
              <a:t>十二）其他有利審查之資料，如得獎證明（限兩年內之證明，大四者可採認就讀大學以後之得獎</a:t>
            </a:r>
            <a:r>
              <a:rPr lang="zh-TW" altLang="en-US" sz="1200" dirty="0" smtClean="0"/>
              <a:t>）</a:t>
            </a:r>
            <a:r>
              <a:rPr lang="en-US" altLang="zh-TW" sz="1200" dirty="0" smtClean="0"/>
              <a:t/>
            </a:r>
            <a:br>
              <a:rPr lang="en-US" altLang="zh-TW" sz="1200" dirty="0" smtClean="0"/>
            </a:br>
            <a:r>
              <a:rPr lang="en-US" altLang="zh-TW" sz="1200" dirty="0" smtClean="0"/>
              <a:t>-</a:t>
            </a:r>
            <a:r>
              <a:rPr lang="zh-TW" altLang="en-US" sz="1200" dirty="0"/>
              <a:t>如得獎證明、證照、感謝狀、活動</a:t>
            </a:r>
            <a:r>
              <a:rPr lang="zh-TW" altLang="en-US" sz="1200" dirty="0" smtClean="0"/>
              <a:t>證明、</a:t>
            </a:r>
            <a:r>
              <a:rPr lang="zh-TW" altLang="en-US" sz="1200" dirty="0"/>
              <a:t>推薦函</a:t>
            </a:r>
            <a:r>
              <a:rPr lang="zh-TW" altLang="en-US" sz="1200" dirty="0" smtClean="0"/>
              <a:t>等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0707347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380380" y="517102"/>
            <a:ext cx="438324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注意事項</a:t>
            </a:r>
            <a:r>
              <a:rPr lang="en-US" altLang="zh-TW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!</a:t>
            </a:r>
          </a:p>
        </p:txBody>
      </p:sp>
      <p:sp>
        <p:nvSpPr>
          <p:cNvPr id="27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610329" y="1226105"/>
            <a:ext cx="7923343" cy="3584340"/>
            <a:chOff x="2659229" y="1512158"/>
            <a:chExt cx="8985374" cy="4474441"/>
          </a:xfrm>
        </p:grpSpPr>
        <p:sp>
          <p:nvSpPr>
            <p:cNvPr id="8" name="Freeform 5"/>
            <p:cNvSpPr>
              <a:spLocks noChangeAspect="1"/>
            </p:cNvSpPr>
            <p:nvPr/>
          </p:nvSpPr>
          <p:spPr bwMode="auto">
            <a:xfrm rot="16200000">
              <a:off x="2675346" y="2209073"/>
              <a:ext cx="234243" cy="266476"/>
            </a:xfrm>
            <a:custGeom>
              <a:avLst/>
              <a:gdLst>
                <a:gd name="T0" fmla="*/ 368 w 7852"/>
                <a:gd name="T1" fmla="*/ 0 h 5322"/>
                <a:gd name="T2" fmla="*/ 7496 w 7852"/>
                <a:gd name="T3" fmla="*/ 0 h 5322"/>
                <a:gd name="T4" fmla="*/ 7497 w 7852"/>
                <a:gd name="T5" fmla="*/ 0 h 5322"/>
                <a:gd name="T6" fmla="*/ 7497 w 7852"/>
                <a:gd name="T7" fmla="*/ 0 h 5322"/>
                <a:gd name="T8" fmla="*/ 7852 w 7852"/>
                <a:gd name="T9" fmla="*/ 357 h 5322"/>
                <a:gd name="T10" fmla="*/ 7852 w 7852"/>
                <a:gd name="T11" fmla="*/ 363 h 5322"/>
                <a:gd name="T12" fmla="*/ 7852 w 7852"/>
                <a:gd name="T13" fmla="*/ 363 h 5322"/>
                <a:gd name="T14" fmla="*/ 7852 w 7852"/>
                <a:gd name="T15" fmla="*/ 3116 h 5322"/>
                <a:gd name="T16" fmla="*/ 7852 w 7852"/>
                <a:gd name="T17" fmla="*/ 3120 h 5322"/>
                <a:gd name="T18" fmla="*/ 7852 w 7852"/>
                <a:gd name="T19" fmla="*/ 3120 h 5322"/>
                <a:gd name="T20" fmla="*/ 7482 w 7852"/>
                <a:gd name="T21" fmla="*/ 3676 h 5322"/>
                <a:gd name="T22" fmla="*/ 4025 w 7852"/>
                <a:gd name="T23" fmla="*/ 5297 h 5322"/>
                <a:gd name="T24" fmla="*/ 4024 w 7852"/>
                <a:gd name="T25" fmla="*/ 5298 h 5322"/>
                <a:gd name="T26" fmla="*/ 3926 w 7852"/>
                <a:gd name="T27" fmla="*/ 5322 h 5322"/>
                <a:gd name="T28" fmla="*/ 3833 w 7852"/>
                <a:gd name="T29" fmla="*/ 5300 h 5322"/>
                <a:gd name="T30" fmla="*/ 378 w 7852"/>
                <a:gd name="T31" fmla="*/ 3680 h 5322"/>
                <a:gd name="T32" fmla="*/ 0 w 7852"/>
                <a:gd name="T33" fmla="*/ 3116 h 5322"/>
                <a:gd name="T34" fmla="*/ 0 w 7852"/>
                <a:gd name="T35" fmla="*/ 3099 h 5322"/>
                <a:gd name="T36" fmla="*/ 0 w 7852"/>
                <a:gd name="T37" fmla="*/ 3099 h 5322"/>
                <a:gd name="T38" fmla="*/ 0 w 7852"/>
                <a:gd name="T39" fmla="*/ 362 h 5322"/>
                <a:gd name="T40" fmla="*/ 0 w 7852"/>
                <a:gd name="T41" fmla="*/ 362 h 5322"/>
                <a:gd name="T42" fmla="*/ 0 w 7852"/>
                <a:gd name="T43" fmla="*/ 357 h 5322"/>
                <a:gd name="T44" fmla="*/ 357 w 7852"/>
                <a:gd name="T45" fmla="*/ 0 h 5322"/>
                <a:gd name="T46" fmla="*/ 368 w 7852"/>
                <a:gd name="T47" fmla="*/ 0 h 5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852" h="5322">
                  <a:moveTo>
                    <a:pt x="368" y="0"/>
                  </a:moveTo>
                  <a:lnTo>
                    <a:pt x="7496" y="0"/>
                  </a:lnTo>
                  <a:lnTo>
                    <a:pt x="7497" y="0"/>
                  </a:lnTo>
                  <a:lnTo>
                    <a:pt x="7497" y="0"/>
                  </a:lnTo>
                  <a:cubicBezTo>
                    <a:pt x="7693" y="1"/>
                    <a:pt x="7852" y="160"/>
                    <a:pt x="7852" y="357"/>
                  </a:cubicBezTo>
                  <a:lnTo>
                    <a:pt x="7852" y="363"/>
                  </a:lnTo>
                  <a:lnTo>
                    <a:pt x="7852" y="363"/>
                  </a:lnTo>
                  <a:lnTo>
                    <a:pt x="7852" y="3116"/>
                  </a:lnTo>
                  <a:lnTo>
                    <a:pt x="7852" y="3120"/>
                  </a:lnTo>
                  <a:lnTo>
                    <a:pt x="7852" y="3120"/>
                  </a:lnTo>
                  <a:cubicBezTo>
                    <a:pt x="7851" y="3370"/>
                    <a:pt x="7699" y="3584"/>
                    <a:pt x="7482" y="3676"/>
                  </a:cubicBezTo>
                  <a:lnTo>
                    <a:pt x="4025" y="5297"/>
                  </a:lnTo>
                  <a:lnTo>
                    <a:pt x="4024" y="5298"/>
                  </a:lnTo>
                  <a:cubicBezTo>
                    <a:pt x="3995" y="5313"/>
                    <a:pt x="3962" y="5322"/>
                    <a:pt x="3926" y="5322"/>
                  </a:cubicBezTo>
                  <a:cubicBezTo>
                    <a:pt x="3893" y="5322"/>
                    <a:pt x="3861" y="5314"/>
                    <a:pt x="3833" y="5300"/>
                  </a:cubicBezTo>
                  <a:lnTo>
                    <a:pt x="378" y="3680"/>
                  </a:lnTo>
                  <a:cubicBezTo>
                    <a:pt x="156" y="3588"/>
                    <a:pt x="0" y="3370"/>
                    <a:pt x="0" y="3116"/>
                  </a:cubicBezTo>
                  <a:cubicBezTo>
                    <a:pt x="0" y="3110"/>
                    <a:pt x="0" y="3105"/>
                    <a:pt x="0" y="3099"/>
                  </a:cubicBezTo>
                  <a:lnTo>
                    <a:pt x="0" y="3099"/>
                  </a:lnTo>
                  <a:lnTo>
                    <a:pt x="0" y="362"/>
                  </a:lnTo>
                  <a:lnTo>
                    <a:pt x="0" y="362"/>
                  </a:lnTo>
                  <a:lnTo>
                    <a:pt x="0" y="357"/>
                  </a:lnTo>
                  <a:cubicBezTo>
                    <a:pt x="0" y="160"/>
                    <a:pt x="160" y="0"/>
                    <a:pt x="357" y="0"/>
                  </a:cubicBezTo>
                  <a:cubicBezTo>
                    <a:pt x="360" y="0"/>
                    <a:pt x="364" y="0"/>
                    <a:pt x="368" y="0"/>
                  </a:cubicBezTo>
                  <a:close/>
                </a:path>
              </a:pathLst>
            </a:custGeom>
            <a:solidFill>
              <a:srgbClr val="0C3273"/>
            </a:solidFill>
            <a:ln>
              <a:solidFill>
                <a:srgbClr val="0C3273"/>
              </a:solidFill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defTabSz="914377">
                <a:defRPr/>
              </a:pPr>
              <a:endParaRPr lang="zh-CN" altLang="en-US" sz="1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9" name="Freeform 5"/>
            <p:cNvSpPr>
              <a:spLocks noChangeAspect="1"/>
            </p:cNvSpPr>
            <p:nvPr/>
          </p:nvSpPr>
          <p:spPr bwMode="auto">
            <a:xfrm rot="16200000">
              <a:off x="2675346" y="2915024"/>
              <a:ext cx="234243" cy="266476"/>
            </a:xfrm>
            <a:custGeom>
              <a:avLst/>
              <a:gdLst>
                <a:gd name="T0" fmla="*/ 368 w 7852"/>
                <a:gd name="T1" fmla="*/ 0 h 5322"/>
                <a:gd name="T2" fmla="*/ 7496 w 7852"/>
                <a:gd name="T3" fmla="*/ 0 h 5322"/>
                <a:gd name="T4" fmla="*/ 7497 w 7852"/>
                <a:gd name="T5" fmla="*/ 0 h 5322"/>
                <a:gd name="T6" fmla="*/ 7497 w 7852"/>
                <a:gd name="T7" fmla="*/ 0 h 5322"/>
                <a:gd name="T8" fmla="*/ 7852 w 7852"/>
                <a:gd name="T9" fmla="*/ 357 h 5322"/>
                <a:gd name="T10" fmla="*/ 7852 w 7852"/>
                <a:gd name="T11" fmla="*/ 363 h 5322"/>
                <a:gd name="T12" fmla="*/ 7852 w 7852"/>
                <a:gd name="T13" fmla="*/ 363 h 5322"/>
                <a:gd name="T14" fmla="*/ 7852 w 7852"/>
                <a:gd name="T15" fmla="*/ 3116 h 5322"/>
                <a:gd name="T16" fmla="*/ 7852 w 7852"/>
                <a:gd name="T17" fmla="*/ 3120 h 5322"/>
                <a:gd name="T18" fmla="*/ 7852 w 7852"/>
                <a:gd name="T19" fmla="*/ 3120 h 5322"/>
                <a:gd name="T20" fmla="*/ 7482 w 7852"/>
                <a:gd name="T21" fmla="*/ 3676 h 5322"/>
                <a:gd name="T22" fmla="*/ 4025 w 7852"/>
                <a:gd name="T23" fmla="*/ 5297 h 5322"/>
                <a:gd name="T24" fmla="*/ 4024 w 7852"/>
                <a:gd name="T25" fmla="*/ 5298 h 5322"/>
                <a:gd name="T26" fmla="*/ 3926 w 7852"/>
                <a:gd name="T27" fmla="*/ 5322 h 5322"/>
                <a:gd name="T28" fmla="*/ 3833 w 7852"/>
                <a:gd name="T29" fmla="*/ 5300 h 5322"/>
                <a:gd name="T30" fmla="*/ 378 w 7852"/>
                <a:gd name="T31" fmla="*/ 3680 h 5322"/>
                <a:gd name="T32" fmla="*/ 0 w 7852"/>
                <a:gd name="T33" fmla="*/ 3116 h 5322"/>
                <a:gd name="T34" fmla="*/ 0 w 7852"/>
                <a:gd name="T35" fmla="*/ 3099 h 5322"/>
                <a:gd name="T36" fmla="*/ 0 w 7852"/>
                <a:gd name="T37" fmla="*/ 3099 h 5322"/>
                <a:gd name="T38" fmla="*/ 0 w 7852"/>
                <a:gd name="T39" fmla="*/ 362 h 5322"/>
                <a:gd name="T40" fmla="*/ 0 w 7852"/>
                <a:gd name="T41" fmla="*/ 362 h 5322"/>
                <a:gd name="T42" fmla="*/ 0 w 7852"/>
                <a:gd name="T43" fmla="*/ 357 h 5322"/>
                <a:gd name="T44" fmla="*/ 357 w 7852"/>
                <a:gd name="T45" fmla="*/ 0 h 5322"/>
                <a:gd name="T46" fmla="*/ 368 w 7852"/>
                <a:gd name="T47" fmla="*/ 0 h 5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852" h="5322">
                  <a:moveTo>
                    <a:pt x="368" y="0"/>
                  </a:moveTo>
                  <a:lnTo>
                    <a:pt x="7496" y="0"/>
                  </a:lnTo>
                  <a:lnTo>
                    <a:pt x="7497" y="0"/>
                  </a:lnTo>
                  <a:lnTo>
                    <a:pt x="7497" y="0"/>
                  </a:lnTo>
                  <a:cubicBezTo>
                    <a:pt x="7693" y="1"/>
                    <a:pt x="7852" y="160"/>
                    <a:pt x="7852" y="357"/>
                  </a:cubicBezTo>
                  <a:lnTo>
                    <a:pt x="7852" y="363"/>
                  </a:lnTo>
                  <a:lnTo>
                    <a:pt x="7852" y="363"/>
                  </a:lnTo>
                  <a:lnTo>
                    <a:pt x="7852" y="3116"/>
                  </a:lnTo>
                  <a:lnTo>
                    <a:pt x="7852" y="3120"/>
                  </a:lnTo>
                  <a:lnTo>
                    <a:pt x="7852" y="3120"/>
                  </a:lnTo>
                  <a:cubicBezTo>
                    <a:pt x="7851" y="3370"/>
                    <a:pt x="7699" y="3584"/>
                    <a:pt x="7482" y="3676"/>
                  </a:cubicBezTo>
                  <a:lnTo>
                    <a:pt x="4025" y="5297"/>
                  </a:lnTo>
                  <a:lnTo>
                    <a:pt x="4024" y="5298"/>
                  </a:lnTo>
                  <a:cubicBezTo>
                    <a:pt x="3995" y="5313"/>
                    <a:pt x="3962" y="5322"/>
                    <a:pt x="3926" y="5322"/>
                  </a:cubicBezTo>
                  <a:cubicBezTo>
                    <a:pt x="3893" y="5322"/>
                    <a:pt x="3861" y="5314"/>
                    <a:pt x="3833" y="5300"/>
                  </a:cubicBezTo>
                  <a:lnTo>
                    <a:pt x="378" y="3680"/>
                  </a:lnTo>
                  <a:cubicBezTo>
                    <a:pt x="156" y="3588"/>
                    <a:pt x="0" y="3370"/>
                    <a:pt x="0" y="3116"/>
                  </a:cubicBezTo>
                  <a:cubicBezTo>
                    <a:pt x="0" y="3110"/>
                    <a:pt x="0" y="3105"/>
                    <a:pt x="0" y="3099"/>
                  </a:cubicBezTo>
                  <a:lnTo>
                    <a:pt x="0" y="3099"/>
                  </a:lnTo>
                  <a:lnTo>
                    <a:pt x="0" y="362"/>
                  </a:lnTo>
                  <a:lnTo>
                    <a:pt x="0" y="362"/>
                  </a:lnTo>
                  <a:lnTo>
                    <a:pt x="0" y="357"/>
                  </a:lnTo>
                  <a:cubicBezTo>
                    <a:pt x="0" y="160"/>
                    <a:pt x="160" y="0"/>
                    <a:pt x="357" y="0"/>
                  </a:cubicBezTo>
                  <a:cubicBezTo>
                    <a:pt x="360" y="0"/>
                    <a:pt x="364" y="0"/>
                    <a:pt x="3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defTabSz="914377">
                <a:defRPr/>
              </a:pPr>
              <a:endParaRPr lang="zh-CN" altLang="en-US" sz="1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endParaRPr>
            </a:p>
          </p:txBody>
        </p:sp>
        <p:grpSp>
          <p:nvGrpSpPr>
            <p:cNvPr id="10" name="群組 9"/>
            <p:cNvGrpSpPr/>
            <p:nvPr/>
          </p:nvGrpSpPr>
          <p:grpSpPr>
            <a:xfrm>
              <a:off x="2659229" y="1512158"/>
              <a:ext cx="3514481" cy="369332"/>
              <a:chOff x="2659229" y="1512158"/>
              <a:chExt cx="3514481" cy="369332"/>
            </a:xfrm>
          </p:grpSpPr>
          <p:sp>
            <p:nvSpPr>
              <p:cNvPr id="20" name="Freeform 5"/>
              <p:cNvSpPr>
                <a:spLocks noChangeAspect="1"/>
              </p:cNvSpPr>
              <p:nvPr/>
            </p:nvSpPr>
            <p:spPr bwMode="auto">
              <a:xfrm rot="16200000">
                <a:off x="2675345" y="1563586"/>
                <a:ext cx="234243" cy="266476"/>
              </a:xfrm>
              <a:custGeom>
                <a:avLst/>
                <a:gdLst>
                  <a:gd name="T0" fmla="*/ 368 w 7852"/>
                  <a:gd name="T1" fmla="*/ 0 h 5322"/>
                  <a:gd name="T2" fmla="*/ 7496 w 7852"/>
                  <a:gd name="T3" fmla="*/ 0 h 5322"/>
                  <a:gd name="T4" fmla="*/ 7497 w 7852"/>
                  <a:gd name="T5" fmla="*/ 0 h 5322"/>
                  <a:gd name="T6" fmla="*/ 7497 w 7852"/>
                  <a:gd name="T7" fmla="*/ 0 h 5322"/>
                  <a:gd name="T8" fmla="*/ 7852 w 7852"/>
                  <a:gd name="T9" fmla="*/ 357 h 5322"/>
                  <a:gd name="T10" fmla="*/ 7852 w 7852"/>
                  <a:gd name="T11" fmla="*/ 363 h 5322"/>
                  <a:gd name="T12" fmla="*/ 7852 w 7852"/>
                  <a:gd name="T13" fmla="*/ 363 h 5322"/>
                  <a:gd name="T14" fmla="*/ 7852 w 7852"/>
                  <a:gd name="T15" fmla="*/ 3116 h 5322"/>
                  <a:gd name="T16" fmla="*/ 7852 w 7852"/>
                  <a:gd name="T17" fmla="*/ 3120 h 5322"/>
                  <a:gd name="T18" fmla="*/ 7852 w 7852"/>
                  <a:gd name="T19" fmla="*/ 3120 h 5322"/>
                  <a:gd name="T20" fmla="*/ 7482 w 7852"/>
                  <a:gd name="T21" fmla="*/ 3676 h 5322"/>
                  <a:gd name="T22" fmla="*/ 4025 w 7852"/>
                  <a:gd name="T23" fmla="*/ 5297 h 5322"/>
                  <a:gd name="T24" fmla="*/ 4024 w 7852"/>
                  <a:gd name="T25" fmla="*/ 5298 h 5322"/>
                  <a:gd name="T26" fmla="*/ 3926 w 7852"/>
                  <a:gd name="T27" fmla="*/ 5322 h 5322"/>
                  <a:gd name="T28" fmla="*/ 3833 w 7852"/>
                  <a:gd name="T29" fmla="*/ 5300 h 5322"/>
                  <a:gd name="T30" fmla="*/ 378 w 7852"/>
                  <a:gd name="T31" fmla="*/ 3680 h 5322"/>
                  <a:gd name="T32" fmla="*/ 0 w 7852"/>
                  <a:gd name="T33" fmla="*/ 3116 h 5322"/>
                  <a:gd name="T34" fmla="*/ 0 w 7852"/>
                  <a:gd name="T35" fmla="*/ 3099 h 5322"/>
                  <a:gd name="T36" fmla="*/ 0 w 7852"/>
                  <a:gd name="T37" fmla="*/ 3099 h 5322"/>
                  <a:gd name="T38" fmla="*/ 0 w 7852"/>
                  <a:gd name="T39" fmla="*/ 362 h 5322"/>
                  <a:gd name="T40" fmla="*/ 0 w 7852"/>
                  <a:gd name="T41" fmla="*/ 362 h 5322"/>
                  <a:gd name="T42" fmla="*/ 0 w 7852"/>
                  <a:gd name="T43" fmla="*/ 357 h 5322"/>
                  <a:gd name="T44" fmla="*/ 357 w 7852"/>
                  <a:gd name="T45" fmla="*/ 0 h 5322"/>
                  <a:gd name="T46" fmla="*/ 368 w 7852"/>
                  <a:gd name="T47" fmla="*/ 0 h 5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852" h="5322">
                    <a:moveTo>
                      <a:pt x="368" y="0"/>
                    </a:moveTo>
                    <a:lnTo>
                      <a:pt x="7496" y="0"/>
                    </a:lnTo>
                    <a:lnTo>
                      <a:pt x="7497" y="0"/>
                    </a:lnTo>
                    <a:lnTo>
                      <a:pt x="7497" y="0"/>
                    </a:lnTo>
                    <a:cubicBezTo>
                      <a:pt x="7693" y="1"/>
                      <a:pt x="7852" y="160"/>
                      <a:pt x="7852" y="357"/>
                    </a:cubicBezTo>
                    <a:lnTo>
                      <a:pt x="7852" y="363"/>
                    </a:lnTo>
                    <a:lnTo>
                      <a:pt x="7852" y="363"/>
                    </a:lnTo>
                    <a:lnTo>
                      <a:pt x="7852" y="3116"/>
                    </a:lnTo>
                    <a:lnTo>
                      <a:pt x="7852" y="3120"/>
                    </a:lnTo>
                    <a:lnTo>
                      <a:pt x="7852" y="3120"/>
                    </a:lnTo>
                    <a:cubicBezTo>
                      <a:pt x="7851" y="3370"/>
                      <a:pt x="7699" y="3584"/>
                      <a:pt x="7482" y="3676"/>
                    </a:cubicBezTo>
                    <a:lnTo>
                      <a:pt x="4025" y="5297"/>
                    </a:lnTo>
                    <a:lnTo>
                      <a:pt x="4024" y="5298"/>
                    </a:lnTo>
                    <a:cubicBezTo>
                      <a:pt x="3995" y="5313"/>
                      <a:pt x="3962" y="5322"/>
                      <a:pt x="3926" y="5322"/>
                    </a:cubicBezTo>
                    <a:cubicBezTo>
                      <a:pt x="3893" y="5322"/>
                      <a:pt x="3861" y="5314"/>
                      <a:pt x="3833" y="5300"/>
                    </a:cubicBezTo>
                    <a:lnTo>
                      <a:pt x="378" y="3680"/>
                    </a:lnTo>
                    <a:cubicBezTo>
                      <a:pt x="156" y="3588"/>
                      <a:pt x="0" y="3370"/>
                      <a:pt x="0" y="3116"/>
                    </a:cubicBezTo>
                    <a:cubicBezTo>
                      <a:pt x="0" y="3110"/>
                      <a:pt x="0" y="3105"/>
                      <a:pt x="0" y="3099"/>
                    </a:cubicBezTo>
                    <a:lnTo>
                      <a:pt x="0" y="3099"/>
                    </a:lnTo>
                    <a:lnTo>
                      <a:pt x="0" y="362"/>
                    </a:lnTo>
                    <a:lnTo>
                      <a:pt x="0" y="362"/>
                    </a:lnTo>
                    <a:lnTo>
                      <a:pt x="0" y="357"/>
                    </a:lnTo>
                    <a:cubicBezTo>
                      <a:pt x="0" y="160"/>
                      <a:pt x="160" y="0"/>
                      <a:pt x="357" y="0"/>
                    </a:cubicBezTo>
                    <a:cubicBezTo>
                      <a:pt x="360" y="0"/>
                      <a:pt x="364" y="0"/>
                      <a:pt x="3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914377">
                  <a:defRPr/>
                </a:pPr>
                <a:endParaRPr lang="zh-CN" altLang="en-US" sz="16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2925705" y="1512158"/>
                <a:ext cx="324800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TW" altLang="en-US" dirty="0"/>
                  <a:t>交換學生無法獲取該校學位 。</a:t>
                </a:r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2925705" y="3554538"/>
              <a:ext cx="6096000" cy="3693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zh-TW" altLang="en-US" dirty="0" smtClean="0"/>
                <a:t>返國</a:t>
              </a:r>
              <a:r>
                <a:rPr lang="zh-TW" altLang="en-US" dirty="0"/>
                <a:t>一個月內需繳交心得報告書。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2925705" y="2061508"/>
              <a:ext cx="79164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/>
                <a:t>交換學習結束後，最遲須於本校開學前返校，不得延長交換期至逾一年。如有違反情況，須自負一切法律上（含校規）之責任。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2925704" y="4170404"/>
              <a:ext cx="871889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/>
                <a:t>縮短交換期者，須事先告知雙方學校，必要時須提出申請，不得未經告知即自行返台。交換學生於國外，仍須注意本校行事要項相關時程，得依程序辦理相關事宜，如因疏忽而導致自身權益受損，須自行負責。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2925705" y="2861014"/>
              <a:ext cx="503214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/>
                <a:t>出國交換，仍是雲科的學生，行為皆代表學校。</a:t>
              </a:r>
              <a:endParaRPr lang="en-US" altLang="zh-TW" dirty="0"/>
            </a:p>
          </p:txBody>
        </p:sp>
        <p:sp>
          <p:nvSpPr>
            <p:cNvPr id="15" name="矩形 14"/>
            <p:cNvSpPr/>
            <p:nvPr/>
          </p:nvSpPr>
          <p:spPr>
            <a:xfrm>
              <a:off x="2925705" y="5340268"/>
              <a:ext cx="87188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/>
                <a:t>出國交換學生，須同意公開個人</a:t>
              </a:r>
              <a:r>
                <a:rPr lang="en-US" altLang="zh-TW" dirty="0"/>
                <a:t>E-mail</a:t>
              </a:r>
              <a:r>
                <a:rPr lang="zh-TW" altLang="en-US" dirty="0"/>
                <a:t>帳號等聯絡方式，以便提供予後續申請同學諮詢及進行成果發表會等活動之規畫聯繫。</a:t>
              </a:r>
              <a:endParaRPr lang="en-US" altLang="zh-TW" dirty="0"/>
            </a:p>
          </p:txBody>
        </p:sp>
        <p:sp>
          <p:nvSpPr>
            <p:cNvPr id="17" name="Freeform 5"/>
            <p:cNvSpPr>
              <a:spLocks noChangeAspect="1"/>
            </p:cNvSpPr>
            <p:nvPr/>
          </p:nvSpPr>
          <p:spPr bwMode="auto">
            <a:xfrm rot="16200000">
              <a:off x="2675345" y="3592981"/>
              <a:ext cx="234243" cy="266476"/>
            </a:xfrm>
            <a:custGeom>
              <a:avLst/>
              <a:gdLst>
                <a:gd name="T0" fmla="*/ 368 w 7852"/>
                <a:gd name="T1" fmla="*/ 0 h 5322"/>
                <a:gd name="T2" fmla="*/ 7496 w 7852"/>
                <a:gd name="T3" fmla="*/ 0 h 5322"/>
                <a:gd name="T4" fmla="*/ 7497 w 7852"/>
                <a:gd name="T5" fmla="*/ 0 h 5322"/>
                <a:gd name="T6" fmla="*/ 7497 w 7852"/>
                <a:gd name="T7" fmla="*/ 0 h 5322"/>
                <a:gd name="T8" fmla="*/ 7852 w 7852"/>
                <a:gd name="T9" fmla="*/ 357 h 5322"/>
                <a:gd name="T10" fmla="*/ 7852 w 7852"/>
                <a:gd name="T11" fmla="*/ 363 h 5322"/>
                <a:gd name="T12" fmla="*/ 7852 w 7852"/>
                <a:gd name="T13" fmla="*/ 363 h 5322"/>
                <a:gd name="T14" fmla="*/ 7852 w 7852"/>
                <a:gd name="T15" fmla="*/ 3116 h 5322"/>
                <a:gd name="T16" fmla="*/ 7852 w 7852"/>
                <a:gd name="T17" fmla="*/ 3120 h 5322"/>
                <a:gd name="T18" fmla="*/ 7852 w 7852"/>
                <a:gd name="T19" fmla="*/ 3120 h 5322"/>
                <a:gd name="T20" fmla="*/ 7482 w 7852"/>
                <a:gd name="T21" fmla="*/ 3676 h 5322"/>
                <a:gd name="T22" fmla="*/ 4025 w 7852"/>
                <a:gd name="T23" fmla="*/ 5297 h 5322"/>
                <a:gd name="T24" fmla="*/ 4024 w 7852"/>
                <a:gd name="T25" fmla="*/ 5298 h 5322"/>
                <a:gd name="T26" fmla="*/ 3926 w 7852"/>
                <a:gd name="T27" fmla="*/ 5322 h 5322"/>
                <a:gd name="T28" fmla="*/ 3833 w 7852"/>
                <a:gd name="T29" fmla="*/ 5300 h 5322"/>
                <a:gd name="T30" fmla="*/ 378 w 7852"/>
                <a:gd name="T31" fmla="*/ 3680 h 5322"/>
                <a:gd name="T32" fmla="*/ 0 w 7852"/>
                <a:gd name="T33" fmla="*/ 3116 h 5322"/>
                <a:gd name="T34" fmla="*/ 0 w 7852"/>
                <a:gd name="T35" fmla="*/ 3099 h 5322"/>
                <a:gd name="T36" fmla="*/ 0 w 7852"/>
                <a:gd name="T37" fmla="*/ 3099 h 5322"/>
                <a:gd name="T38" fmla="*/ 0 w 7852"/>
                <a:gd name="T39" fmla="*/ 362 h 5322"/>
                <a:gd name="T40" fmla="*/ 0 w 7852"/>
                <a:gd name="T41" fmla="*/ 362 h 5322"/>
                <a:gd name="T42" fmla="*/ 0 w 7852"/>
                <a:gd name="T43" fmla="*/ 357 h 5322"/>
                <a:gd name="T44" fmla="*/ 357 w 7852"/>
                <a:gd name="T45" fmla="*/ 0 h 5322"/>
                <a:gd name="T46" fmla="*/ 368 w 7852"/>
                <a:gd name="T47" fmla="*/ 0 h 5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852" h="5322">
                  <a:moveTo>
                    <a:pt x="368" y="0"/>
                  </a:moveTo>
                  <a:lnTo>
                    <a:pt x="7496" y="0"/>
                  </a:lnTo>
                  <a:lnTo>
                    <a:pt x="7497" y="0"/>
                  </a:lnTo>
                  <a:lnTo>
                    <a:pt x="7497" y="0"/>
                  </a:lnTo>
                  <a:cubicBezTo>
                    <a:pt x="7693" y="1"/>
                    <a:pt x="7852" y="160"/>
                    <a:pt x="7852" y="357"/>
                  </a:cubicBezTo>
                  <a:lnTo>
                    <a:pt x="7852" y="363"/>
                  </a:lnTo>
                  <a:lnTo>
                    <a:pt x="7852" y="363"/>
                  </a:lnTo>
                  <a:lnTo>
                    <a:pt x="7852" y="3116"/>
                  </a:lnTo>
                  <a:lnTo>
                    <a:pt x="7852" y="3120"/>
                  </a:lnTo>
                  <a:lnTo>
                    <a:pt x="7852" y="3120"/>
                  </a:lnTo>
                  <a:cubicBezTo>
                    <a:pt x="7851" y="3370"/>
                    <a:pt x="7699" y="3584"/>
                    <a:pt x="7482" y="3676"/>
                  </a:cubicBezTo>
                  <a:lnTo>
                    <a:pt x="4025" y="5297"/>
                  </a:lnTo>
                  <a:lnTo>
                    <a:pt x="4024" y="5298"/>
                  </a:lnTo>
                  <a:cubicBezTo>
                    <a:pt x="3995" y="5313"/>
                    <a:pt x="3962" y="5322"/>
                    <a:pt x="3926" y="5322"/>
                  </a:cubicBezTo>
                  <a:cubicBezTo>
                    <a:pt x="3893" y="5322"/>
                    <a:pt x="3861" y="5314"/>
                    <a:pt x="3833" y="5300"/>
                  </a:cubicBezTo>
                  <a:lnTo>
                    <a:pt x="378" y="3680"/>
                  </a:lnTo>
                  <a:cubicBezTo>
                    <a:pt x="156" y="3588"/>
                    <a:pt x="0" y="3370"/>
                    <a:pt x="0" y="3116"/>
                  </a:cubicBezTo>
                  <a:cubicBezTo>
                    <a:pt x="0" y="3110"/>
                    <a:pt x="0" y="3105"/>
                    <a:pt x="0" y="3099"/>
                  </a:cubicBezTo>
                  <a:lnTo>
                    <a:pt x="0" y="3099"/>
                  </a:lnTo>
                  <a:lnTo>
                    <a:pt x="0" y="362"/>
                  </a:lnTo>
                  <a:lnTo>
                    <a:pt x="0" y="362"/>
                  </a:lnTo>
                  <a:lnTo>
                    <a:pt x="0" y="357"/>
                  </a:lnTo>
                  <a:cubicBezTo>
                    <a:pt x="0" y="160"/>
                    <a:pt x="160" y="0"/>
                    <a:pt x="357" y="0"/>
                  </a:cubicBezTo>
                  <a:cubicBezTo>
                    <a:pt x="360" y="0"/>
                    <a:pt x="364" y="0"/>
                    <a:pt x="368" y="0"/>
                  </a:cubicBezTo>
                  <a:close/>
                </a:path>
              </a:pathLst>
            </a:custGeom>
            <a:solidFill>
              <a:srgbClr val="0C3273"/>
            </a:solidFill>
            <a:ln>
              <a:solidFill>
                <a:srgbClr val="0C3273"/>
              </a:solidFill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defTabSz="914377">
                <a:defRPr/>
              </a:pPr>
              <a:endParaRPr lang="zh-CN" altLang="en-US" sz="1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18" name="Freeform 5"/>
            <p:cNvSpPr>
              <a:spLocks noChangeAspect="1"/>
            </p:cNvSpPr>
            <p:nvPr/>
          </p:nvSpPr>
          <p:spPr bwMode="auto">
            <a:xfrm rot="16200000">
              <a:off x="2675345" y="4520209"/>
              <a:ext cx="234243" cy="266476"/>
            </a:xfrm>
            <a:custGeom>
              <a:avLst/>
              <a:gdLst>
                <a:gd name="T0" fmla="*/ 368 w 7852"/>
                <a:gd name="T1" fmla="*/ 0 h 5322"/>
                <a:gd name="T2" fmla="*/ 7496 w 7852"/>
                <a:gd name="T3" fmla="*/ 0 h 5322"/>
                <a:gd name="T4" fmla="*/ 7497 w 7852"/>
                <a:gd name="T5" fmla="*/ 0 h 5322"/>
                <a:gd name="T6" fmla="*/ 7497 w 7852"/>
                <a:gd name="T7" fmla="*/ 0 h 5322"/>
                <a:gd name="T8" fmla="*/ 7852 w 7852"/>
                <a:gd name="T9" fmla="*/ 357 h 5322"/>
                <a:gd name="T10" fmla="*/ 7852 w 7852"/>
                <a:gd name="T11" fmla="*/ 363 h 5322"/>
                <a:gd name="T12" fmla="*/ 7852 w 7852"/>
                <a:gd name="T13" fmla="*/ 363 h 5322"/>
                <a:gd name="T14" fmla="*/ 7852 w 7852"/>
                <a:gd name="T15" fmla="*/ 3116 h 5322"/>
                <a:gd name="T16" fmla="*/ 7852 w 7852"/>
                <a:gd name="T17" fmla="*/ 3120 h 5322"/>
                <a:gd name="T18" fmla="*/ 7852 w 7852"/>
                <a:gd name="T19" fmla="*/ 3120 h 5322"/>
                <a:gd name="T20" fmla="*/ 7482 w 7852"/>
                <a:gd name="T21" fmla="*/ 3676 h 5322"/>
                <a:gd name="T22" fmla="*/ 4025 w 7852"/>
                <a:gd name="T23" fmla="*/ 5297 h 5322"/>
                <a:gd name="T24" fmla="*/ 4024 w 7852"/>
                <a:gd name="T25" fmla="*/ 5298 h 5322"/>
                <a:gd name="T26" fmla="*/ 3926 w 7852"/>
                <a:gd name="T27" fmla="*/ 5322 h 5322"/>
                <a:gd name="T28" fmla="*/ 3833 w 7852"/>
                <a:gd name="T29" fmla="*/ 5300 h 5322"/>
                <a:gd name="T30" fmla="*/ 378 w 7852"/>
                <a:gd name="T31" fmla="*/ 3680 h 5322"/>
                <a:gd name="T32" fmla="*/ 0 w 7852"/>
                <a:gd name="T33" fmla="*/ 3116 h 5322"/>
                <a:gd name="T34" fmla="*/ 0 w 7852"/>
                <a:gd name="T35" fmla="*/ 3099 h 5322"/>
                <a:gd name="T36" fmla="*/ 0 w 7852"/>
                <a:gd name="T37" fmla="*/ 3099 h 5322"/>
                <a:gd name="T38" fmla="*/ 0 w 7852"/>
                <a:gd name="T39" fmla="*/ 362 h 5322"/>
                <a:gd name="T40" fmla="*/ 0 w 7852"/>
                <a:gd name="T41" fmla="*/ 362 h 5322"/>
                <a:gd name="T42" fmla="*/ 0 w 7852"/>
                <a:gd name="T43" fmla="*/ 357 h 5322"/>
                <a:gd name="T44" fmla="*/ 357 w 7852"/>
                <a:gd name="T45" fmla="*/ 0 h 5322"/>
                <a:gd name="T46" fmla="*/ 368 w 7852"/>
                <a:gd name="T47" fmla="*/ 0 h 5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852" h="5322">
                  <a:moveTo>
                    <a:pt x="368" y="0"/>
                  </a:moveTo>
                  <a:lnTo>
                    <a:pt x="7496" y="0"/>
                  </a:lnTo>
                  <a:lnTo>
                    <a:pt x="7497" y="0"/>
                  </a:lnTo>
                  <a:lnTo>
                    <a:pt x="7497" y="0"/>
                  </a:lnTo>
                  <a:cubicBezTo>
                    <a:pt x="7693" y="1"/>
                    <a:pt x="7852" y="160"/>
                    <a:pt x="7852" y="357"/>
                  </a:cubicBezTo>
                  <a:lnTo>
                    <a:pt x="7852" y="363"/>
                  </a:lnTo>
                  <a:lnTo>
                    <a:pt x="7852" y="363"/>
                  </a:lnTo>
                  <a:lnTo>
                    <a:pt x="7852" y="3116"/>
                  </a:lnTo>
                  <a:lnTo>
                    <a:pt x="7852" y="3120"/>
                  </a:lnTo>
                  <a:lnTo>
                    <a:pt x="7852" y="3120"/>
                  </a:lnTo>
                  <a:cubicBezTo>
                    <a:pt x="7851" y="3370"/>
                    <a:pt x="7699" y="3584"/>
                    <a:pt x="7482" y="3676"/>
                  </a:cubicBezTo>
                  <a:lnTo>
                    <a:pt x="4025" y="5297"/>
                  </a:lnTo>
                  <a:lnTo>
                    <a:pt x="4024" y="5298"/>
                  </a:lnTo>
                  <a:cubicBezTo>
                    <a:pt x="3995" y="5313"/>
                    <a:pt x="3962" y="5322"/>
                    <a:pt x="3926" y="5322"/>
                  </a:cubicBezTo>
                  <a:cubicBezTo>
                    <a:pt x="3893" y="5322"/>
                    <a:pt x="3861" y="5314"/>
                    <a:pt x="3833" y="5300"/>
                  </a:cubicBezTo>
                  <a:lnTo>
                    <a:pt x="378" y="3680"/>
                  </a:lnTo>
                  <a:cubicBezTo>
                    <a:pt x="156" y="3588"/>
                    <a:pt x="0" y="3370"/>
                    <a:pt x="0" y="3116"/>
                  </a:cubicBezTo>
                  <a:cubicBezTo>
                    <a:pt x="0" y="3110"/>
                    <a:pt x="0" y="3105"/>
                    <a:pt x="0" y="3099"/>
                  </a:cubicBezTo>
                  <a:lnTo>
                    <a:pt x="0" y="3099"/>
                  </a:lnTo>
                  <a:lnTo>
                    <a:pt x="0" y="362"/>
                  </a:lnTo>
                  <a:lnTo>
                    <a:pt x="0" y="362"/>
                  </a:lnTo>
                  <a:lnTo>
                    <a:pt x="0" y="357"/>
                  </a:lnTo>
                  <a:cubicBezTo>
                    <a:pt x="0" y="160"/>
                    <a:pt x="160" y="0"/>
                    <a:pt x="357" y="0"/>
                  </a:cubicBezTo>
                  <a:cubicBezTo>
                    <a:pt x="360" y="0"/>
                    <a:pt x="364" y="0"/>
                    <a:pt x="3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defTabSz="914377">
                <a:defRPr/>
              </a:pPr>
              <a:endParaRPr lang="zh-CN" altLang="en-US" sz="1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endParaRPr>
            </a:p>
          </p:txBody>
        </p:sp>
        <p:sp>
          <p:nvSpPr>
            <p:cNvPr id="19" name="Freeform 5"/>
            <p:cNvSpPr>
              <a:spLocks noChangeAspect="1"/>
            </p:cNvSpPr>
            <p:nvPr/>
          </p:nvSpPr>
          <p:spPr bwMode="auto">
            <a:xfrm rot="16200000">
              <a:off x="2675345" y="5505254"/>
              <a:ext cx="234243" cy="266476"/>
            </a:xfrm>
            <a:custGeom>
              <a:avLst/>
              <a:gdLst>
                <a:gd name="T0" fmla="*/ 368 w 7852"/>
                <a:gd name="T1" fmla="*/ 0 h 5322"/>
                <a:gd name="T2" fmla="*/ 7496 w 7852"/>
                <a:gd name="T3" fmla="*/ 0 h 5322"/>
                <a:gd name="T4" fmla="*/ 7497 w 7852"/>
                <a:gd name="T5" fmla="*/ 0 h 5322"/>
                <a:gd name="T6" fmla="*/ 7497 w 7852"/>
                <a:gd name="T7" fmla="*/ 0 h 5322"/>
                <a:gd name="T8" fmla="*/ 7852 w 7852"/>
                <a:gd name="T9" fmla="*/ 357 h 5322"/>
                <a:gd name="T10" fmla="*/ 7852 w 7852"/>
                <a:gd name="T11" fmla="*/ 363 h 5322"/>
                <a:gd name="T12" fmla="*/ 7852 w 7852"/>
                <a:gd name="T13" fmla="*/ 363 h 5322"/>
                <a:gd name="T14" fmla="*/ 7852 w 7852"/>
                <a:gd name="T15" fmla="*/ 3116 h 5322"/>
                <a:gd name="T16" fmla="*/ 7852 w 7852"/>
                <a:gd name="T17" fmla="*/ 3120 h 5322"/>
                <a:gd name="T18" fmla="*/ 7852 w 7852"/>
                <a:gd name="T19" fmla="*/ 3120 h 5322"/>
                <a:gd name="T20" fmla="*/ 7482 w 7852"/>
                <a:gd name="T21" fmla="*/ 3676 h 5322"/>
                <a:gd name="T22" fmla="*/ 4025 w 7852"/>
                <a:gd name="T23" fmla="*/ 5297 h 5322"/>
                <a:gd name="T24" fmla="*/ 4024 w 7852"/>
                <a:gd name="T25" fmla="*/ 5298 h 5322"/>
                <a:gd name="T26" fmla="*/ 3926 w 7852"/>
                <a:gd name="T27" fmla="*/ 5322 h 5322"/>
                <a:gd name="T28" fmla="*/ 3833 w 7852"/>
                <a:gd name="T29" fmla="*/ 5300 h 5322"/>
                <a:gd name="T30" fmla="*/ 378 w 7852"/>
                <a:gd name="T31" fmla="*/ 3680 h 5322"/>
                <a:gd name="T32" fmla="*/ 0 w 7852"/>
                <a:gd name="T33" fmla="*/ 3116 h 5322"/>
                <a:gd name="T34" fmla="*/ 0 w 7852"/>
                <a:gd name="T35" fmla="*/ 3099 h 5322"/>
                <a:gd name="T36" fmla="*/ 0 w 7852"/>
                <a:gd name="T37" fmla="*/ 3099 h 5322"/>
                <a:gd name="T38" fmla="*/ 0 w 7852"/>
                <a:gd name="T39" fmla="*/ 362 h 5322"/>
                <a:gd name="T40" fmla="*/ 0 w 7852"/>
                <a:gd name="T41" fmla="*/ 362 h 5322"/>
                <a:gd name="T42" fmla="*/ 0 w 7852"/>
                <a:gd name="T43" fmla="*/ 357 h 5322"/>
                <a:gd name="T44" fmla="*/ 357 w 7852"/>
                <a:gd name="T45" fmla="*/ 0 h 5322"/>
                <a:gd name="T46" fmla="*/ 368 w 7852"/>
                <a:gd name="T47" fmla="*/ 0 h 5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852" h="5322">
                  <a:moveTo>
                    <a:pt x="368" y="0"/>
                  </a:moveTo>
                  <a:lnTo>
                    <a:pt x="7496" y="0"/>
                  </a:lnTo>
                  <a:lnTo>
                    <a:pt x="7497" y="0"/>
                  </a:lnTo>
                  <a:lnTo>
                    <a:pt x="7497" y="0"/>
                  </a:lnTo>
                  <a:cubicBezTo>
                    <a:pt x="7693" y="1"/>
                    <a:pt x="7852" y="160"/>
                    <a:pt x="7852" y="357"/>
                  </a:cubicBezTo>
                  <a:lnTo>
                    <a:pt x="7852" y="363"/>
                  </a:lnTo>
                  <a:lnTo>
                    <a:pt x="7852" y="363"/>
                  </a:lnTo>
                  <a:lnTo>
                    <a:pt x="7852" y="3116"/>
                  </a:lnTo>
                  <a:lnTo>
                    <a:pt x="7852" y="3120"/>
                  </a:lnTo>
                  <a:lnTo>
                    <a:pt x="7852" y="3120"/>
                  </a:lnTo>
                  <a:cubicBezTo>
                    <a:pt x="7851" y="3370"/>
                    <a:pt x="7699" y="3584"/>
                    <a:pt x="7482" y="3676"/>
                  </a:cubicBezTo>
                  <a:lnTo>
                    <a:pt x="4025" y="5297"/>
                  </a:lnTo>
                  <a:lnTo>
                    <a:pt x="4024" y="5298"/>
                  </a:lnTo>
                  <a:cubicBezTo>
                    <a:pt x="3995" y="5313"/>
                    <a:pt x="3962" y="5322"/>
                    <a:pt x="3926" y="5322"/>
                  </a:cubicBezTo>
                  <a:cubicBezTo>
                    <a:pt x="3893" y="5322"/>
                    <a:pt x="3861" y="5314"/>
                    <a:pt x="3833" y="5300"/>
                  </a:cubicBezTo>
                  <a:lnTo>
                    <a:pt x="378" y="3680"/>
                  </a:lnTo>
                  <a:cubicBezTo>
                    <a:pt x="156" y="3588"/>
                    <a:pt x="0" y="3370"/>
                    <a:pt x="0" y="3116"/>
                  </a:cubicBezTo>
                  <a:cubicBezTo>
                    <a:pt x="0" y="3110"/>
                    <a:pt x="0" y="3105"/>
                    <a:pt x="0" y="3099"/>
                  </a:cubicBezTo>
                  <a:lnTo>
                    <a:pt x="0" y="3099"/>
                  </a:lnTo>
                  <a:lnTo>
                    <a:pt x="0" y="362"/>
                  </a:lnTo>
                  <a:lnTo>
                    <a:pt x="0" y="362"/>
                  </a:lnTo>
                  <a:lnTo>
                    <a:pt x="0" y="357"/>
                  </a:lnTo>
                  <a:cubicBezTo>
                    <a:pt x="0" y="160"/>
                    <a:pt x="160" y="0"/>
                    <a:pt x="357" y="0"/>
                  </a:cubicBezTo>
                  <a:cubicBezTo>
                    <a:pt x="360" y="0"/>
                    <a:pt x="364" y="0"/>
                    <a:pt x="368" y="0"/>
                  </a:cubicBezTo>
                  <a:close/>
                </a:path>
              </a:pathLst>
            </a:custGeom>
            <a:solidFill>
              <a:srgbClr val="0C3273"/>
            </a:solidFill>
            <a:ln>
              <a:solidFill>
                <a:srgbClr val="0C3273"/>
              </a:solidFill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defTabSz="914377">
                <a:defRPr/>
              </a:pPr>
              <a:endParaRPr lang="zh-CN" altLang="en-US" sz="1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71669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3420396" y="1924616"/>
            <a:ext cx="3611776" cy="623248"/>
          </a:xfrm>
          <a:prstGeom prst="rect">
            <a:avLst/>
          </a:prstGeom>
        </p:spPr>
        <p:txBody>
          <a:bodyPr vert="horz" lIns="67500" tIns="35100" rIns="67500" bIns="35100" rtlCol="0" anchor="b">
            <a:normAutofit/>
          </a:bodyPr>
          <a:lstStyle>
            <a:lvl1pPr algn="ctr">
              <a:lnSpc>
                <a:spcPct val="120000"/>
              </a:lnSpc>
              <a:spcBef>
                <a:spcPct val="0"/>
              </a:spcBef>
              <a:buNone/>
              <a:defRPr sz="4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000" dirty="0">
                <a:ea typeface="微软雅黑 Light" panose="020B0502040204020203" pitchFamily="34" charset="-122"/>
              </a:rPr>
              <a:t>獎助種類、申請方式</a:t>
            </a: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3420396" y="2611647"/>
            <a:ext cx="3611776" cy="346249"/>
          </a:xfrm>
          <a:prstGeom prst="rect">
            <a:avLst/>
          </a:prstGeom>
        </p:spPr>
        <p:txBody>
          <a:bodyPr vert="horz" lIns="67500" tIns="35100" rIns="67500" bIns="35100" rtlCol="0">
            <a:normAutofit/>
          </a:bodyPr>
          <a:lstStyle>
            <a:lvl1pPr indent="0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z="1500" dirty="0" smtClean="0">
                <a:ea typeface="微软雅黑 Light" panose="020B0502040204020203" pitchFamily="34" charset="-122"/>
              </a:rPr>
              <a:t>How to apply scholarship?</a:t>
            </a:r>
            <a:endParaRPr lang="zh-CN" altLang="en-US" sz="1500" dirty="0">
              <a:ea typeface="微软雅黑 Light" panose="020B0502040204020203" pitchFamily="3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2283545" y="1908482"/>
            <a:ext cx="1081065" cy="1084913"/>
          </a:xfrm>
          <a:prstGeom prst="rect">
            <a:avLst/>
          </a:prstGeom>
          <a:noFill/>
        </p:spPr>
        <p:txBody>
          <a:bodyPr wrap="none" lIns="67500" tIns="35100" rIns="67500" bIns="35100" rtlCol="0" anchor="ctr">
            <a:normAutofit/>
          </a:bodyPr>
          <a:lstStyle>
            <a:defPPr>
              <a:defRPr lang="zh-CN"/>
            </a:defPPr>
            <a:lvl1pPr algn="ctr">
              <a:defRPr sz="8800">
                <a:solidFill>
                  <a:schemeClr val="bg1"/>
                </a:solidFill>
                <a:ea typeface="华文细黑" panose="02010600040101010101" pitchFamily="2" charset="-122"/>
              </a:defRPr>
            </a:lvl1pPr>
          </a:lstStyle>
          <a:p>
            <a:r>
              <a:rPr lang="en-US" altLang="zh-CN" sz="6600" dirty="0" smtClean="0">
                <a:ea typeface="微软雅黑 Light" panose="020B0502040204020203" pitchFamily="34" charset="-122"/>
              </a:rPr>
              <a:t>0</a:t>
            </a:r>
            <a:r>
              <a:rPr lang="en-US" altLang="zh-TW" sz="6600" dirty="0" smtClean="0">
                <a:ea typeface="微软雅黑 Light" panose="020B0502040204020203" pitchFamily="34" charset="-122"/>
              </a:rPr>
              <a:t>4</a:t>
            </a:r>
            <a:endParaRPr lang="en-US" altLang="zh-CN" sz="6600" dirty="0">
              <a:ea typeface="微软雅黑 Light" panose="020B0502040204020203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96264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360786" y="517102"/>
            <a:ext cx="438324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交換生獎助</a:t>
            </a:r>
            <a:r>
              <a:rPr lang="en-US" altLang="zh-TW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/</a:t>
            </a:r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補助</a:t>
            </a:r>
          </a:p>
        </p:txBody>
      </p:sp>
      <p:sp>
        <p:nvSpPr>
          <p:cNvPr id="27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grpSp>
        <p:nvGrpSpPr>
          <p:cNvPr id="42" name="群組 41"/>
          <p:cNvGrpSpPr/>
          <p:nvPr/>
        </p:nvGrpSpPr>
        <p:grpSpPr>
          <a:xfrm>
            <a:off x="300447" y="1226105"/>
            <a:ext cx="8576436" cy="3322025"/>
            <a:chOff x="277872" y="1092652"/>
            <a:chExt cx="11768240" cy="4373525"/>
          </a:xfrm>
        </p:grpSpPr>
        <p:grpSp>
          <p:nvGrpSpPr>
            <p:cNvPr id="43" name="组合 5">
              <a:extLst>
                <a:ext uri="{FF2B5EF4-FFF2-40B4-BE49-F238E27FC236}">
                  <a16:creationId xmlns:a16="http://schemas.microsoft.com/office/drawing/2014/main" id="{AD8CDE16-7446-4372-9F82-8CDDD8C2C51B}"/>
                </a:ext>
              </a:extLst>
            </p:cNvPr>
            <p:cNvGrpSpPr/>
            <p:nvPr/>
          </p:nvGrpSpPr>
          <p:grpSpPr>
            <a:xfrm>
              <a:off x="3325874" y="1391692"/>
              <a:ext cx="5638740" cy="4074485"/>
              <a:chOff x="2494405" y="1820543"/>
              <a:chExt cx="4229055" cy="3055864"/>
            </a:xfrm>
          </p:grpSpPr>
          <p:sp>
            <p:nvSpPr>
              <p:cNvPr id="48" name="任意多边形 32"/>
              <p:cNvSpPr/>
              <p:nvPr/>
            </p:nvSpPr>
            <p:spPr>
              <a:xfrm flipH="1">
                <a:off x="2738710" y="3206608"/>
                <a:ext cx="3763199" cy="1669799"/>
              </a:xfrm>
              <a:custGeom>
                <a:avLst/>
                <a:gdLst>
                  <a:gd name="connsiteX0" fmla="*/ 3025157 w 6067310"/>
                  <a:gd name="connsiteY0" fmla="*/ 1055951 h 2705986"/>
                  <a:gd name="connsiteX1" fmla="*/ 3064024 w 6067310"/>
                  <a:gd name="connsiteY1" fmla="*/ 1059484 h 2705986"/>
                  <a:gd name="connsiteX2" fmla="*/ 3063946 w 6067310"/>
                  <a:gd name="connsiteY2" fmla="*/ 1056391 h 2705986"/>
                  <a:gd name="connsiteX3" fmla="*/ 3120244 w 6067310"/>
                  <a:gd name="connsiteY3" fmla="*/ 1153633 h 2705986"/>
                  <a:gd name="connsiteX4" fmla="*/ 3067081 w 6067310"/>
                  <a:gd name="connsiteY4" fmla="*/ 1254642 h 2705986"/>
                  <a:gd name="connsiteX5" fmla="*/ 3157458 w 6067310"/>
                  <a:gd name="connsiteY5" fmla="*/ 2232837 h 2705986"/>
                  <a:gd name="connsiteX6" fmla="*/ 3032614 w 6067310"/>
                  <a:gd name="connsiteY6" fmla="*/ 2325464 h 2705986"/>
                  <a:gd name="connsiteX7" fmla="*/ 2909852 w 6067310"/>
                  <a:gd name="connsiteY7" fmla="*/ 2234382 h 2705986"/>
                  <a:gd name="connsiteX8" fmla="*/ 3000229 w 6067310"/>
                  <a:gd name="connsiteY8" fmla="*/ 1256187 h 2705986"/>
                  <a:gd name="connsiteX9" fmla="*/ 2947066 w 6067310"/>
                  <a:gd name="connsiteY9" fmla="*/ 1155178 h 2705986"/>
                  <a:gd name="connsiteX10" fmla="*/ 3003366 w 6067310"/>
                  <a:gd name="connsiteY10" fmla="*/ 1057932 h 2705986"/>
                  <a:gd name="connsiteX11" fmla="*/ 3029867 w 6067310"/>
                  <a:gd name="connsiteY11" fmla="*/ 0 h 2705986"/>
                  <a:gd name="connsiteX12" fmla="*/ 3029807 w 6067310"/>
                  <a:gd name="connsiteY12" fmla="*/ 2381 h 2705986"/>
                  <a:gd name="connsiteX13" fmla="*/ 2964451 w 6067310"/>
                  <a:gd name="connsiteY13" fmla="*/ 9531 h 2705986"/>
                  <a:gd name="connsiteX14" fmla="*/ 2862005 w 6067310"/>
                  <a:gd name="connsiteY14" fmla="*/ 894680 h 2705986"/>
                  <a:gd name="connsiteX15" fmla="*/ 2808843 w 6067310"/>
                  <a:gd name="connsiteY15" fmla="*/ 894680 h 2705986"/>
                  <a:gd name="connsiteX16" fmla="*/ 2372908 w 6067310"/>
                  <a:gd name="connsiteY16" fmla="*/ 1059484 h 2705986"/>
                  <a:gd name="connsiteX17" fmla="*/ 1570150 w 6067310"/>
                  <a:gd name="connsiteY17" fmla="*/ 1442257 h 2705986"/>
                  <a:gd name="connsiteX18" fmla="*/ 634485 w 6067310"/>
                  <a:gd name="connsiteY18" fmla="*/ 1197708 h 2705986"/>
                  <a:gd name="connsiteX19" fmla="*/ 623852 w 6067310"/>
                  <a:gd name="connsiteY19" fmla="*/ 1229605 h 2705986"/>
                  <a:gd name="connsiteX20" fmla="*/ 437782 w 6067310"/>
                  <a:gd name="connsiteY20" fmla="*/ 942526 h 2705986"/>
                  <a:gd name="connsiteX21" fmla="*/ 437782 w 6067310"/>
                  <a:gd name="connsiteY21" fmla="*/ 1176443 h 2705986"/>
                  <a:gd name="connsiteX22" fmla="*/ 267661 w 6067310"/>
                  <a:gd name="connsiteY22" fmla="*/ 1144545 h 2705986"/>
                  <a:gd name="connsiteX23" fmla="*/ 272978 w 6067310"/>
                  <a:gd name="connsiteY23" fmla="*/ 1086066 h 2705986"/>
                  <a:gd name="connsiteX24" fmla="*/ 246396 w 6067310"/>
                  <a:gd name="connsiteY24" fmla="*/ 1080750 h 2705986"/>
                  <a:gd name="connsiteX25" fmla="*/ 235764 w 6067310"/>
                  <a:gd name="connsiteY25" fmla="*/ 1128596 h 2705986"/>
                  <a:gd name="connsiteX26" fmla="*/ 44378 w 6067310"/>
                  <a:gd name="connsiteY26" fmla="*/ 1022271 h 2705986"/>
                  <a:gd name="connsiteX27" fmla="*/ 76275 w 6067310"/>
                  <a:gd name="connsiteY27" fmla="*/ 1160494 h 2705986"/>
                  <a:gd name="connsiteX28" fmla="*/ 549424 w 6067310"/>
                  <a:gd name="connsiteY28" fmla="*/ 1420991 h 2705986"/>
                  <a:gd name="connsiteX29" fmla="*/ 544108 w 6067310"/>
                  <a:gd name="connsiteY29" fmla="*/ 1442257 h 2705986"/>
                  <a:gd name="connsiteX30" fmla="*/ 1203326 w 6067310"/>
                  <a:gd name="connsiteY30" fmla="*/ 1692122 h 2705986"/>
                  <a:gd name="connsiteX31" fmla="*/ 1804066 w 6067310"/>
                  <a:gd name="connsiteY31" fmla="*/ 1835661 h 2705986"/>
                  <a:gd name="connsiteX32" fmla="*/ 2356959 w 6067310"/>
                  <a:gd name="connsiteY32" fmla="*/ 1670857 h 2705986"/>
                  <a:gd name="connsiteX33" fmla="*/ 2457968 w 6067310"/>
                  <a:gd name="connsiteY33" fmla="*/ 2011098 h 2705986"/>
                  <a:gd name="connsiteX34" fmla="*/ 2468601 w 6067310"/>
                  <a:gd name="connsiteY34" fmla="*/ 2622471 h 2705986"/>
                  <a:gd name="connsiteX35" fmla="*/ 2532396 w 6067310"/>
                  <a:gd name="connsiteY35" fmla="*/ 2702215 h 2705986"/>
                  <a:gd name="connsiteX36" fmla="*/ 3079973 w 6067310"/>
                  <a:gd name="connsiteY36" fmla="*/ 2702215 h 2705986"/>
                  <a:gd name="connsiteX37" fmla="*/ 3079949 w 6067310"/>
                  <a:gd name="connsiteY37" fmla="*/ 2700670 h 2705986"/>
                  <a:gd name="connsiteX38" fmla="*/ 3534914 w 6067310"/>
                  <a:gd name="connsiteY38" fmla="*/ 2700670 h 2705986"/>
                  <a:gd name="connsiteX39" fmla="*/ 3598709 w 6067310"/>
                  <a:gd name="connsiteY39" fmla="*/ 2620926 h 2705986"/>
                  <a:gd name="connsiteX40" fmla="*/ 3609342 w 6067310"/>
                  <a:gd name="connsiteY40" fmla="*/ 2009553 h 2705986"/>
                  <a:gd name="connsiteX41" fmla="*/ 3710351 w 6067310"/>
                  <a:gd name="connsiteY41" fmla="*/ 1669312 h 2705986"/>
                  <a:gd name="connsiteX42" fmla="*/ 4263244 w 6067310"/>
                  <a:gd name="connsiteY42" fmla="*/ 1834116 h 2705986"/>
                  <a:gd name="connsiteX43" fmla="*/ 4863984 w 6067310"/>
                  <a:gd name="connsiteY43" fmla="*/ 1690577 h 2705986"/>
                  <a:gd name="connsiteX44" fmla="*/ 5523202 w 6067310"/>
                  <a:gd name="connsiteY44" fmla="*/ 1440712 h 2705986"/>
                  <a:gd name="connsiteX45" fmla="*/ 5517886 w 6067310"/>
                  <a:gd name="connsiteY45" fmla="*/ 1419446 h 2705986"/>
                  <a:gd name="connsiteX46" fmla="*/ 5991035 w 6067310"/>
                  <a:gd name="connsiteY46" fmla="*/ 1158949 h 2705986"/>
                  <a:gd name="connsiteX47" fmla="*/ 6022932 w 6067310"/>
                  <a:gd name="connsiteY47" fmla="*/ 1020726 h 2705986"/>
                  <a:gd name="connsiteX48" fmla="*/ 5831546 w 6067310"/>
                  <a:gd name="connsiteY48" fmla="*/ 1127051 h 2705986"/>
                  <a:gd name="connsiteX49" fmla="*/ 5820914 w 6067310"/>
                  <a:gd name="connsiteY49" fmla="*/ 1079205 h 2705986"/>
                  <a:gd name="connsiteX50" fmla="*/ 5794332 w 6067310"/>
                  <a:gd name="connsiteY50" fmla="*/ 1084521 h 2705986"/>
                  <a:gd name="connsiteX51" fmla="*/ 5799649 w 6067310"/>
                  <a:gd name="connsiteY51" fmla="*/ 1143000 h 2705986"/>
                  <a:gd name="connsiteX52" fmla="*/ 5629528 w 6067310"/>
                  <a:gd name="connsiteY52" fmla="*/ 1174898 h 2705986"/>
                  <a:gd name="connsiteX53" fmla="*/ 5629528 w 6067310"/>
                  <a:gd name="connsiteY53" fmla="*/ 940981 h 2705986"/>
                  <a:gd name="connsiteX54" fmla="*/ 5443458 w 6067310"/>
                  <a:gd name="connsiteY54" fmla="*/ 1228060 h 2705986"/>
                  <a:gd name="connsiteX55" fmla="*/ 5432825 w 6067310"/>
                  <a:gd name="connsiteY55" fmla="*/ 1196163 h 2705986"/>
                  <a:gd name="connsiteX56" fmla="*/ 4497160 w 6067310"/>
                  <a:gd name="connsiteY56" fmla="*/ 1440712 h 2705986"/>
                  <a:gd name="connsiteX57" fmla="*/ 3694402 w 6067310"/>
                  <a:gd name="connsiteY57" fmla="*/ 1057939 h 2705986"/>
                  <a:gd name="connsiteX58" fmla="*/ 3258467 w 6067310"/>
                  <a:gd name="connsiteY58" fmla="*/ 893135 h 2705986"/>
                  <a:gd name="connsiteX59" fmla="*/ 3205305 w 6067310"/>
                  <a:gd name="connsiteY59" fmla="*/ 893135 h 2705986"/>
                  <a:gd name="connsiteX60" fmla="*/ 3029867 w 6067310"/>
                  <a:gd name="connsiteY60" fmla="*/ 0 h 270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6067310" h="2705986">
                    <a:moveTo>
                      <a:pt x="3025157" y="1055951"/>
                    </a:moveTo>
                    <a:lnTo>
                      <a:pt x="3064024" y="1059484"/>
                    </a:lnTo>
                    <a:lnTo>
                      <a:pt x="3063946" y="1056391"/>
                    </a:lnTo>
                    <a:lnTo>
                      <a:pt x="3120244" y="1153633"/>
                    </a:lnTo>
                    <a:lnTo>
                      <a:pt x="3067081" y="1254642"/>
                    </a:lnTo>
                    <a:lnTo>
                      <a:pt x="3157458" y="2232837"/>
                    </a:lnTo>
                    <a:lnTo>
                      <a:pt x="3032614" y="2325464"/>
                    </a:lnTo>
                    <a:lnTo>
                      <a:pt x="2909852" y="2234382"/>
                    </a:lnTo>
                    <a:lnTo>
                      <a:pt x="3000229" y="1256187"/>
                    </a:lnTo>
                    <a:lnTo>
                      <a:pt x="2947066" y="1155178"/>
                    </a:lnTo>
                    <a:lnTo>
                      <a:pt x="3003366" y="1057932"/>
                    </a:lnTo>
                    <a:close/>
                    <a:moveTo>
                      <a:pt x="3029867" y="0"/>
                    </a:moveTo>
                    <a:lnTo>
                      <a:pt x="3029807" y="2381"/>
                    </a:lnTo>
                    <a:lnTo>
                      <a:pt x="2964451" y="9531"/>
                    </a:lnTo>
                    <a:cubicBezTo>
                      <a:pt x="2632430" y="73877"/>
                      <a:pt x="2782261" y="495959"/>
                      <a:pt x="2862005" y="894680"/>
                    </a:cubicBezTo>
                    <a:lnTo>
                      <a:pt x="2808843" y="894680"/>
                    </a:lnTo>
                    <a:cubicBezTo>
                      <a:pt x="2727326" y="1013411"/>
                      <a:pt x="2550117" y="1068345"/>
                      <a:pt x="2372908" y="1059484"/>
                    </a:cubicBezTo>
                    <a:cubicBezTo>
                      <a:pt x="2105322" y="1187075"/>
                      <a:pt x="1837736" y="1341247"/>
                      <a:pt x="1570150" y="1442257"/>
                    </a:cubicBezTo>
                    <a:cubicBezTo>
                      <a:pt x="1252946" y="1387323"/>
                      <a:pt x="887894" y="1289856"/>
                      <a:pt x="634485" y="1197708"/>
                    </a:cubicBezTo>
                    <a:lnTo>
                      <a:pt x="623852" y="1229605"/>
                    </a:lnTo>
                    <a:lnTo>
                      <a:pt x="437782" y="942526"/>
                    </a:lnTo>
                    <a:cubicBezTo>
                      <a:pt x="299559" y="956702"/>
                      <a:pt x="437782" y="1098471"/>
                      <a:pt x="437782" y="1176443"/>
                    </a:cubicBezTo>
                    <a:lnTo>
                      <a:pt x="267661" y="1144545"/>
                    </a:lnTo>
                    <a:lnTo>
                      <a:pt x="272978" y="1086066"/>
                    </a:lnTo>
                    <a:lnTo>
                      <a:pt x="246396" y="1080750"/>
                    </a:lnTo>
                    <a:lnTo>
                      <a:pt x="235764" y="1128596"/>
                    </a:lnTo>
                    <a:cubicBezTo>
                      <a:pt x="171969" y="1093154"/>
                      <a:pt x="108173" y="988602"/>
                      <a:pt x="44378" y="1022271"/>
                    </a:cubicBezTo>
                    <a:cubicBezTo>
                      <a:pt x="-67265" y="1031131"/>
                      <a:pt x="65643" y="1114420"/>
                      <a:pt x="76275" y="1160494"/>
                    </a:cubicBezTo>
                    <a:cubicBezTo>
                      <a:pt x="196777" y="1358968"/>
                      <a:pt x="397024" y="1382006"/>
                      <a:pt x="549424" y="1420991"/>
                    </a:cubicBezTo>
                    <a:lnTo>
                      <a:pt x="544108" y="1442257"/>
                    </a:lnTo>
                    <a:lnTo>
                      <a:pt x="1203326" y="1692122"/>
                    </a:lnTo>
                    <a:cubicBezTo>
                      <a:pt x="1398256" y="1793130"/>
                      <a:pt x="1699512" y="1878192"/>
                      <a:pt x="1804066" y="1835661"/>
                    </a:cubicBezTo>
                    <a:cubicBezTo>
                      <a:pt x="2014945" y="1732880"/>
                      <a:pt x="2172661" y="1725792"/>
                      <a:pt x="2356959" y="1670857"/>
                    </a:cubicBezTo>
                    <a:cubicBezTo>
                      <a:pt x="2417211" y="1757689"/>
                      <a:pt x="2450879" y="1881735"/>
                      <a:pt x="2457968" y="2011098"/>
                    </a:cubicBezTo>
                    <a:lnTo>
                      <a:pt x="2468601" y="2622471"/>
                    </a:lnTo>
                    <a:cubicBezTo>
                      <a:pt x="2489866" y="2649052"/>
                      <a:pt x="2479233" y="2723481"/>
                      <a:pt x="2532396" y="2702215"/>
                    </a:cubicBezTo>
                    <a:lnTo>
                      <a:pt x="3079973" y="2702215"/>
                    </a:lnTo>
                    <a:lnTo>
                      <a:pt x="3079949" y="2700670"/>
                    </a:lnTo>
                    <a:lnTo>
                      <a:pt x="3534914" y="2700670"/>
                    </a:lnTo>
                    <a:cubicBezTo>
                      <a:pt x="3588077" y="2721936"/>
                      <a:pt x="3577444" y="2647507"/>
                      <a:pt x="3598709" y="2620926"/>
                    </a:cubicBezTo>
                    <a:lnTo>
                      <a:pt x="3609342" y="2009553"/>
                    </a:lnTo>
                    <a:cubicBezTo>
                      <a:pt x="3616431" y="1880190"/>
                      <a:pt x="3650099" y="1756144"/>
                      <a:pt x="3710351" y="1669312"/>
                    </a:cubicBezTo>
                    <a:cubicBezTo>
                      <a:pt x="3894649" y="1724247"/>
                      <a:pt x="4052365" y="1731335"/>
                      <a:pt x="4263244" y="1834116"/>
                    </a:cubicBezTo>
                    <a:cubicBezTo>
                      <a:pt x="4367798" y="1876647"/>
                      <a:pt x="4669054" y="1791585"/>
                      <a:pt x="4863984" y="1690577"/>
                    </a:cubicBezTo>
                    <a:lnTo>
                      <a:pt x="5523202" y="1440712"/>
                    </a:lnTo>
                    <a:lnTo>
                      <a:pt x="5517886" y="1419446"/>
                    </a:lnTo>
                    <a:cubicBezTo>
                      <a:pt x="5670286" y="1380461"/>
                      <a:pt x="5870533" y="1357423"/>
                      <a:pt x="5991035" y="1158949"/>
                    </a:cubicBezTo>
                    <a:cubicBezTo>
                      <a:pt x="6001667" y="1112875"/>
                      <a:pt x="6134575" y="1029586"/>
                      <a:pt x="6022932" y="1020726"/>
                    </a:cubicBezTo>
                    <a:cubicBezTo>
                      <a:pt x="5959137" y="987057"/>
                      <a:pt x="5895341" y="1091609"/>
                      <a:pt x="5831546" y="1127051"/>
                    </a:cubicBezTo>
                    <a:lnTo>
                      <a:pt x="5820914" y="1079205"/>
                    </a:lnTo>
                    <a:lnTo>
                      <a:pt x="5794332" y="1084521"/>
                    </a:lnTo>
                    <a:lnTo>
                      <a:pt x="5799649" y="1143000"/>
                    </a:lnTo>
                    <a:lnTo>
                      <a:pt x="5629528" y="1174898"/>
                    </a:lnTo>
                    <a:cubicBezTo>
                      <a:pt x="5629528" y="1096926"/>
                      <a:pt x="5767751" y="955157"/>
                      <a:pt x="5629528" y="940981"/>
                    </a:cubicBezTo>
                    <a:lnTo>
                      <a:pt x="5443458" y="1228060"/>
                    </a:lnTo>
                    <a:lnTo>
                      <a:pt x="5432825" y="1196163"/>
                    </a:lnTo>
                    <a:cubicBezTo>
                      <a:pt x="5179416" y="1288311"/>
                      <a:pt x="4814364" y="1385778"/>
                      <a:pt x="4497160" y="1440712"/>
                    </a:cubicBezTo>
                    <a:cubicBezTo>
                      <a:pt x="4229574" y="1339702"/>
                      <a:pt x="3961988" y="1185530"/>
                      <a:pt x="3694402" y="1057939"/>
                    </a:cubicBezTo>
                    <a:cubicBezTo>
                      <a:pt x="3517193" y="1066800"/>
                      <a:pt x="3339984" y="1011866"/>
                      <a:pt x="3258467" y="893135"/>
                    </a:cubicBezTo>
                    <a:lnTo>
                      <a:pt x="3205305" y="893135"/>
                    </a:lnTo>
                    <a:cubicBezTo>
                      <a:pt x="3290366" y="467832"/>
                      <a:pt x="3455169" y="15950"/>
                      <a:pt x="3029867" y="0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pPr defTabSz="914377"/>
                <a:endPara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  <p:grpSp>
            <p:nvGrpSpPr>
              <p:cNvPr id="49" name="组合 33"/>
              <p:cNvGrpSpPr/>
              <p:nvPr/>
            </p:nvGrpSpPr>
            <p:grpSpPr>
              <a:xfrm>
                <a:off x="3281201" y="1820543"/>
                <a:ext cx="958966" cy="958966"/>
                <a:chOff x="4359833" y="2713220"/>
                <a:chExt cx="1278621" cy="1278621"/>
              </a:xfrm>
            </p:grpSpPr>
            <p:sp>
              <p:nvSpPr>
                <p:cNvPr id="59" name="椭圆 34"/>
                <p:cNvSpPr/>
                <p:nvPr/>
              </p:nvSpPr>
              <p:spPr>
                <a:xfrm>
                  <a:off x="4359833" y="2713220"/>
                  <a:ext cx="1278621" cy="1278621"/>
                </a:xfrm>
                <a:prstGeom prst="ellipse">
                  <a:avLst/>
                </a:prstGeom>
                <a:solidFill>
                  <a:srgbClr val="5B9BD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377"/>
                  <a:endParaRPr lang="zh-CN" altLang="en-US" sz="21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60" name="矩形 59"/>
                <p:cNvSpPr/>
                <p:nvPr/>
              </p:nvSpPr>
              <p:spPr>
                <a:xfrm>
                  <a:off x="4569664" y="3131576"/>
                  <a:ext cx="858958" cy="44571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377"/>
                  <a:r>
                    <a:rPr lang="en-US" altLang="zh-CN" sz="1600" dirty="0" smtClean="0">
                      <a:solidFill>
                        <a:prstClr val="white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Source Han Serif SC" panose="02020400000000000000" pitchFamily="18" charset="-122"/>
                    </a:rPr>
                    <a:t>02</a:t>
                  </a:r>
                  <a:endParaRPr lang="zh-CN" altLang="en-US" sz="16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</p:grpSp>
          <p:grpSp>
            <p:nvGrpSpPr>
              <p:cNvPr id="50" name="组合 36"/>
              <p:cNvGrpSpPr/>
              <p:nvPr/>
            </p:nvGrpSpPr>
            <p:grpSpPr>
              <a:xfrm>
                <a:off x="2494405" y="2848056"/>
                <a:ext cx="958966" cy="958966"/>
                <a:chOff x="3310771" y="4083237"/>
                <a:chExt cx="1278621" cy="1278621"/>
              </a:xfrm>
            </p:grpSpPr>
            <p:sp>
              <p:nvSpPr>
                <p:cNvPr id="57" name="椭圆 64"/>
                <p:cNvSpPr/>
                <p:nvPr/>
              </p:nvSpPr>
              <p:spPr>
                <a:xfrm>
                  <a:off x="3310771" y="4083237"/>
                  <a:ext cx="1278621" cy="1278621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377"/>
                  <a:endParaRPr lang="zh-CN" altLang="en-US" sz="21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58" name="矩形 57"/>
                <p:cNvSpPr/>
                <p:nvPr/>
              </p:nvSpPr>
              <p:spPr>
                <a:xfrm>
                  <a:off x="3520602" y="4507699"/>
                  <a:ext cx="858958" cy="44571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377"/>
                  <a:r>
                    <a:rPr lang="en-US" altLang="zh-CN" sz="1600" dirty="0">
                      <a:solidFill>
                        <a:prstClr val="white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Source Han Serif SC" panose="02020400000000000000" pitchFamily="18" charset="-122"/>
                    </a:rPr>
                    <a:t>01</a:t>
                  </a:r>
                  <a:endParaRPr lang="zh-CN" altLang="en-US" sz="16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</p:grpSp>
          <p:grpSp>
            <p:nvGrpSpPr>
              <p:cNvPr id="51" name="组合 66"/>
              <p:cNvGrpSpPr/>
              <p:nvPr/>
            </p:nvGrpSpPr>
            <p:grpSpPr>
              <a:xfrm>
                <a:off x="4918205" y="1820544"/>
                <a:ext cx="958966" cy="958966"/>
                <a:chOff x="6542501" y="2713220"/>
                <a:chExt cx="1278620" cy="1278621"/>
              </a:xfrm>
            </p:grpSpPr>
            <p:sp>
              <p:nvSpPr>
                <p:cNvPr id="55" name="椭圆 67"/>
                <p:cNvSpPr/>
                <p:nvPr/>
              </p:nvSpPr>
              <p:spPr>
                <a:xfrm>
                  <a:off x="6542501" y="2713220"/>
                  <a:ext cx="1278620" cy="1278621"/>
                </a:xfrm>
                <a:prstGeom prst="ellipse">
                  <a:avLst/>
                </a:prstGeom>
                <a:solidFill>
                  <a:srgbClr val="5B9BD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377"/>
                  <a:endParaRPr lang="zh-CN" altLang="en-US" sz="21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  <p:sp>
              <p:nvSpPr>
                <p:cNvPr id="56" name="矩形 55"/>
                <p:cNvSpPr/>
                <p:nvPr/>
              </p:nvSpPr>
              <p:spPr>
                <a:xfrm>
                  <a:off x="6752332" y="3125740"/>
                  <a:ext cx="858958" cy="44571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defTabSz="914377"/>
                  <a:r>
                    <a:rPr lang="en-US" altLang="zh-CN" sz="1600" dirty="0">
                      <a:solidFill>
                        <a:prstClr val="white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Source Han Serif SC" panose="02020400000000000000" pitchFamily="18" charset="-122"/>
                    </a:rPr>
                    <a:t>03</a:t>
                  </a:r>
                  <a:endParaRPr lang="zh-CN" altLang="en-US" sz="16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Source Han Serif SC" panose="02020400000000000000" pitchFamily="18" charset="-122"/>
                  </a:endParaRPr>
                </a:p>
              </p:txBody>
            </p:sp>
          </p:grpSp>
          <p:sp>
            <p:nvSpPr>
              <p:cNvPr id="53" name="椭圆 70"/>
              <p:cNvSpPr/>
              <p:nvPr/>
            </p:nvSpPr>
            <p:spPr>
              <a:xfrm>
                <a:off x="5764494" y="2848055"/>
                <a:ext cx="958966" cy="958966"/>
              </a:xfrm>
              <a:prstGeom prst="ellipse">
                <a:avLst/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7"/>
                <a:endParaRPr lang="zh-CN" altLang="en-US" sz="2133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Source Han Serif SC" panose="02020400000000000000" pitchFamily="18" charset="-122"/>
                </a:endParaRPr>
              </a:p>
            </p:txBody>
          </p:sp>
        </p:grpSp>
        <p:sp>
          <p:nvSpPr>
            <p:cNvPr id="44" name="矩形 43"/>
            <p:cNvSpPr/>
            <p:nvPr/>
          </p:nvSpPr>
          <p:spPr>
            <a:xfrm>
              <a:off x="1740227" y="1092652"/>
              <a:ext cx="6096001" cy="7232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lvl="0" eaLnBrk="0" fontAlgn="base" hangingPunct="0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zh-TW" altLang="en-US" dirty="0"/>
                <a:t>學海飛颺</a:t>
              </a:r>
              <a:r>
                <a:rPr lang="en-US" altLang="zh-TW" dirty="0" smtClean="0"/>
                <a:t>-</a:t>
              </a:r>
            </a:p>
            <a:p>
              <a:pPr lvl="0" eaLnBrk="0" fontAlgn="base" hangingPunct="0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zh-TW" altLang="en-US" dirty="0" smtClean="0"/>
                <a:t>選送</a:t>
              </a:r>
              <a:r>
                <a:rPr lang="zh-TW" altLang="en-US" dirty="0"/>
                <a:t>優秀</a:t>
              </a:r>
              <a:r>
                <a:rPr lang="zh-TW" altLang="en-US" dirty="0" smtClean="0"/>
                <a:t>學生出國研修</a:t>
              </a:r>
              <a:endParaRPr lang="en-US" altLang="zh-TW" dirty="0"/>
            </a:p>
          </p:txBody>
        </p:sp>
        <p:sp>
          <p:nvSpPr>
            <p:cNvPr id="45" name="矩形 44"/>
            <p:cNvSpPr/>
            <p:nvPr/>
          </p:nvSpPr>
          <p:spPr>
            <a:xfrm>
              <a:off x="277872" y="2888912"/>
              <a:ext cx="6096001" cy="72327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lvl="0" eaLnBrk="0" fontAlgn="base" hangingPunct="0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zh-TW" altLang="en-US" dirty="0"/>
                <a:t>學海惜珠</a:t>
              </a:r>
              <a:r>
                <a:rPr lang="en-US" altLang="zh-TW" dirty="0"/>
                <a:t>- </a:t>
              </a:r>
              <a:endParaRPr lang="en-US" altLang="zh-TW" dirty="0" smtClean="0"/>
            </a:p>
            <a:p>
              <a:pPr lvl="0" eaLnBrk="0" fontAlgn="base" hangingPunct="0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lang="zh-TW" altLang="en-US" dirty="0" smtClean="0"/>
                <a:t>選送</a:t>
              </a:r>
              <a:r>
                <a:rPr lang="zh-TW" altLang="en-US" dirty="0"/>
                <a:t>清寒優秀</a:t>
              </a:r>
              <a:r>
                <a:rPr lang="zh-TW" altLang="en-US" dirty="0" smtClean="0"/>
                <a:t>學生出國研修</a:t>
              </a:r>
              <a:endParaRPr lang="zh-TW" altLang="en-US" dirty="0"/>
            </a:p>
          </p:txBody>
        </p:sp>
        <p:sp>
          <p:nvSpPr>
            <p:cNvPr id="46" name="矩形 45"/>
            <p:cNvSpPr/>
            <p:nvPr/>
          </p:nvSpPr>
          <p:spPr>
            <a:xfrm>
              <a:off x="7807686" y="1393124"/>
              <a:ext cx="4054260" cy="3950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eaLnBrk="0" fontAlgn="base" hangingPunct="0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kumimoji="1" lang="zh-TW" altLang="en-US" dirty="0">
                  <a:latin typeface="+mn-ea"/>
                </a:rPr>
                <a:t>王秋雄榮譽博士補助赴德日交換獎金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8994952" y="2997965"/>
              <a:ext cx="3051160" cy="18651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zh-TW" altLang="en-US" dirty="0">
                  <a:latin typeface="+mn-ea"/>
                  <a:sym typeface="Wingdings" pitchFamily="2" charset="2"/>
                </a:rPr>
                <a:t></a:t>
              </a:r>
              <a:r>
                <a:rPr kumimoji="1" lang="zh-TW" altLang="en-US" dirty="0">
                  <a:latin typeface="Times New Roman" pitchFamily="18" charset="0"/>
                </a:rPr>
                <a:t>日本交流協會短期交換留學生獎學金</a:t>
              </a:r>
              <a:endParaRPr kumimoji="1" lang="en-US" altLang="zh-TW" dirty="0">
                <a:latin typeface="+mn-ea"/>
                <a:sym typeface="Wingdings" pitchFamily="2" charset="2"/>
              </a:endParaRPr>
            </a:p>
            <a:p>
              <a:pPr lvl="0" eaLnBrk="0" fontAlgn="base" hangingPunct="0">
                <a:spcBef>
                  <a:spcPct val="20000"/>
                </a:spcBef>
                <a:spcAft>
                  <a:spcPct val="0"/>
                </a:spcAft>
              </a:pPr>
              <a:r>
                <a:rPr kumimoji="1" lang="zh-TW" altLang="en-US" dirty="0">
                  <a:latin typeface="+mn-ea"/>
                  <a:sym typeface="Wingdings" pitchFamily="2" charset="2"/>
                </a:rPr>
                <a:t></a:t>
              </a:r>
              <a:r>
                <a:rPr kumimoji="1" lang="en-US" altLang="zh-TW" dirty="0">
                  <a:latin typeface="Times New Roman" pitchFamily="18" charset="0"/>
                </a:rPr>
                <a:t>UMAP</a:t>
              </a:r>
              <a:r>
                <a:rPr kumimoji="1" lang="zh-TW" altLang="en-US" dirty="0">
                  <a:latin typeface="Times New Roman" pitchFamily="18" charset="0"/>
                </a:rPr>
                <a:t>臺灣交換學生獎學金</a:t>
              </a:r>
              <a:endParaRPr kumimoji="1" lang="en-US" altLang="zh-TW" dirty="0">
                <a:latin typeface="Times New Roman" pitchFamily="18" charset="0"/>
              </a:endParaRPr>
            </a:p>
            <a:p>
              <a:pPr lvl="0" eaLnBrk="0" fontAlgn="base" hangingPunct="0">
                <a:spcBef>
                  <a:spcPct val="20000"/>
                </a:spcBef>
                <a:spcAft>
                  <a:spcPct val="0"/>
                </a:spcAft>
                <a:defRPr/>
              </a:pPr>
              <a:r>
                <a:rPr kumimoji="1" lang="zh-TW" altLang="en-US" dirty="0">
                  <a:latin typeface="+mn-ea"/>
                  <a:sym typeface="Wingdings" pitchFamily="2" charset="2"/>
                </a:rPr>
                <a:t></a:t>
              </a:r>
              <a:r>
                <a:rPr kumimoji="1" lang="zh-TW" altLang="en-US" dirty="0">
                  <a:latin typeface="Times New Roman" pitchFamily="18" charset="0"/>
                  <a:sym typeface="Wingdings" pitchFamily="2" charset="2"/>
                </a:rPr>
                <a:t>國立雲林科技大學學生出國交流或進修補助</a:t>
              </a:r>
              <a:endParaRPr kumimoji="1" lang="en-US" altLang="zh-TW" dirty="0">
                <a:latin typeface="Times New Roman" pitchFamily="18" charset="0"/>
                <a:sym typeface="Wingdings" pitchFamily="2" charset="2"/>
              </a:endParaRPr>
            </a:p>
          </p:txBody>
        </p:sp>
      </p:grpSp>
      <p:sp>
        <p:nvSpPr>
          <p:cNvPr id="61" name="矩形 60"/>
          <p:cNvSpPr/>
          <p:nvPr/>
        </p:nvSpPr>
        <p:spPr>
          <a:xfrm>
            <a:off x="5852243" y="2810208"/>
            <a:ext cx="6259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/>
            <a:r>
              <a:rPr lang="en-US" altLang="zh-CN" sz="1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0</a:t>
            </a:r>
            <a:r>
              <a:rPr lang="en-US" altLang="zh-TW" sz="1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4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ource Han Serif SC" panose="02020400000000000000" pitchFamily="18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45721" y="4623762"/>
            <a:ext cx="92680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zh-TW" altLang="en-US" sz="1200" dirty="0" smtClean="0">
                <a:solidFill>
                  <a:srgbClr val="1D6DC2"/>
                </a:solidFill>
                <a:latin typeface="Cambria" panose="02040503050406030204" pitchFamily="18" charset="0"/>
                <a:ea typeface="儷黑 Pro"/>
                <a:cs typeface="新細明體" panose="02020500000000000000" pitchFamily="18" charset="-120"/>
              </a:rPr>
              <a:t>＊獎學金</a:t>
            </a:r>
            <a:r>
              <a:rPr lang="zh-TW" altLang="en-US" sz="1200" dirty="0">
                <a:solidFill>
                  <a:srgbClr val="1D6DC2"/>
                </a:solidFill>
                <a:latin typeface="Cambria" panose="02040503050406030204" pitchFamily="18" charset="0"/>
                <a:ea typeface="儷黑 Pro"/>
                <a:cs typeface="新細明體" panose="02020500000000000000" pitchFamily="18" charset="-120"/>
              </a:rPr>
              <a:t>申請資格及報名時間並非由國際事務處訂定，國際事務處將於接獲通知後，公告周知辦法及</a:t>
            </a:r>
            <a:r>
              <a:rPr lang="zh-TW" altLang="en-US" sz="1200" dirty="0" smtClean="0">
                <a:solidFill>
                  <a:srgbClr val="1D6DC2"/>
                </a:solidFill>
                <a:latin typeface="Cambria" panose="02040503050406030204" pitchFamily="18" charset="0"/>
                <a:ea typeface="儷黑 Pro"/>
                <a:cs typeface="新細明體" panose="02020500000000000000" pitchFamily="18" charset="-120"/>
              </a:rPr>
              <a:t>簡章。內容</a:t>
            </a:r>
            <a:r>
              <a:rPr lang="zh-TW" altLang="en-US" sz="1200" dirty="0">
                <a:solidFill>
                  <a:srgbClr val="1D6DC2"/>
                </a:solidFill>
                <a:latin typeface="Cambria" panose="02040503050406030204" pitchFamily="18" charset="0"/>
                <a:ea typeface="儷黑 Pro"/>
                <a:cs typeface="新細明體" panose="02020500000000000000" pitchFamily="18" charset="-120"/>
              </a:rPr>
              <a:t>請以國際處公告為準。</a:t>
            </a:r>
            <a:endParaRPr lang="en-US" altLang="zh-TW" sz="1200" dirty="0">
              <a:solidFill>
                <a:srgbClr val="1D6DC2"/>
              </a:solidFill>
              <a:latin typeface="Cambria" panose="02040503050406030204" pitchFamily="18" charset="0"/>
              <a:ea typeface="儷黑 Pro"/>
              <a:cs typeface="新細明體" panose="02020500000000000000" pitchFamily="18" charset="-120"/>
            </a:endParaRPr>
          </a:p>
          <a:p>
            <a:pPr>
              <a:spcBef>
                <a:spcPct val="0"/>
              </a:spcBef>
            </a:pPr>
            <a:r>
              <a:rPr lang="zh-TW" altLang="en-US" sz="1200" dirty="0">
                <a:solidFill>
                  <a:srgbClr val="1D6DC2"/>
                </a:solidFill>
                <a:latin typeface="Cambria" panose="02040503050406030204" pitchFamily="18" charset="0"/>
                <a:ea typeface="儷黑 Pro"/>
                <a:cs typeface="新細明體" panose="02020500000000000000" pitchFamily="18" charset="-120"/>
              </a:rPr>
              <a:t>＊請隨時留意雲科</a:t>
            </a:r>
            <a:r>
              <a:rPr lang="en-US" altLang="zh-TW" sz="1200" dirty="0">
                <a:solidFill>
                  <a:srgbClr val="1D6DC2"/>
                </a:solidFill>
                <a:latin typeface="Cambria" panose="02040503050406030204" pitchFamily="18" charset="0"/>
                <a:ea typeface="儷黑 Pro"/>
                <a:cs typeface="新細明體" panose="02020500000000000000" pitchFamily="18" charset="-120"/>
              </a:rPr>
              <a:t>Webmail</a:t>
            </a:r>
            <a:r>
              <a:rPr lang="zh-TW" altLang="en-US" sz="1200" dirty="0">
                <a:solidFill>
                  <a:srgbClr val="1D6DC2"/>
                </a:solidFill>
                <a:latin typeface="Cambria" panose="02040503050406030204" pitchFamily="18" charset="0"/>
                <a:ea typeface="儷黑 Pro"/>
                <a:cs typeface="新細明體" panose="02020500000000000000" pitchFamily="18" charset="-120"/>
              </a:rPr>
              <a:t>信箱公告訊息。</a:t>
            </a:r>
          </a:p>
        </p:txBody>
      </p:sp>
    </p:spTree>
    <p:extLst>
      <p:ext uri="{BB962C8B-B14F-4D97-AF65-F5344CB8AC3E}">
        <p14:creationId xmlns:p14="http://schemas.microsoft.com/office/powerpoint/2010/main" val="13041032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18845" y="467709"/>
            <a:ext cx="6523890" cy="2105460"/>
            <a:chOff x="1310054" y="1754400"/>
            <a:chExt cx="6523890" cy="2105460"/>
          </a:xfrm>
        </p:grpSpPr>
        <p:sp>
          <p:nvSpPr>
            <p:cNvPr id="11" name="稻壳儿春秋广告/盗版必究        原创来源：http://chn.docer.com/works?userid=199329941#!/work_time"/>
            <p:cNvSpPr/>
            <p:nvPr/>
          </p:nvSpPr>
          <p:spPr>
            <a:xfrm>
              <a:off x="4045635" y="1754400"/>
              <a:ext cx="1052730" cy="1052730"/>
            </a:xfrm>
            <a:prstGeom prst="ellipse">
              <a:avLst/>
            </a:prstGeom>
            <a:solidFill>
              <a:srgbClr val="1D6DC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836420" y="2232660"/>
              <a:ext cx="5471160" cy="601980"/>
              <a:chOff x="2468880" y="2976880"/>
              <a:chExt cx="7294880" cy="802640"/>
            </a:xfrm>
          </p:grpSpPr>
          <p:cxnSp>
            <p:nvCxnSpPr>
              <p:cNvPr id="13" name="稻壳儿春秋广告/盗版必究        原创来源：http://chn.docer.com/works?userid=199329941#!/work_time"/>
              <p:cNvCxnSpPr/>
              <p:nvPr/>
            </p:nvCxnSpPr>
            <p:spPr>
              <a:xfrm>
                <a:off x="2468880" y="2976880"/>
                <a:ext cx="7294880" cy="0"/>
              </a:xfrm>
              <a:prstGeom prst="line">
                <a:avLst/>
              </a:prstGeom>
              <a:ln w="25400">
                <a:solidFill>
                  <a:srgbClr val="1D6DC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稻壳儿春秋广告/盗版必究        原创来源：http://chn.docer.com/works?userid=199329941#!/work_time"/>
              <p:cNvCxnSpPr/>
              <p:nvPr/>
            </p:nvCxnSpPr>
            <p:spPr>
              <a:xfrm rot="5400000">
                <a:off x="2067560" y="3378200"/>
                <a:ext cx="802640" cy="0"/>
              </a:xfrm>
              <a:prstGeom prst="line">
                <a:avLst/>
              </a:prstGeom>
              <a:ln w="25400">
                <a:solidFill>
                  <a:srgbClr val="1D6DC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稻壳儿春秋广告/盗版必究        原创来源：http://chn.docer.com/works?userid=199329941#!/work_time"/>
              <p:cNvCxnSpPr/>
              <p:nvPr/>
            </p:nvCxnSpPr>
            <p:spPr>
              <a:xfrm rot="5400000">
                <a:off x="9362440" y="3378200"/>
                <a:ext cx="802640" cy="0"/>
              </a:xfrm>
              <a:prstGeom prst="line">
                <a:avLst/>
              </a:prstGeom>
              <a:ln w="25400">
                <a:solidFill>
                  <a:srgbClr val="1D6DC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稻壳儿春秋广告/盗版必究        原创来源：http://chn.docer.com/works?userid=199329941#!/work_time"/>
            <p:cNvSpPr/>
            <p:nvPr/>
          </p:nvSpPr>
          <p:spPr>
            <a:xfrm>
              <a:off x="1310054" y="2807130"/>
              <a:ext cx="1052730" cy="1052730"/>
            </a:xfrm>
            <a:prstGeom prst="ellipse">
              <a:avLst/>
            </a:prstGeom>
            <a:solidFill>
              <a:srgbClr val="374047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 dirty="0">
                <a:ea typeface="微软雅黑 Light" panose="020B0502040204020203" pitchFamily="34" charset="-122"/>
              </a:endParaRPr>
            </a:p>
          </p:txBody>
        </p:sp>
        <p:sp>
          <p:nvSpPr>
            <p:cNvPr id="23" name="稻壳儿春秋广告/盗版必究        原创来源：http://chn.docer.com/works?userid=199329941#!/work_time"/>
            <p:cNvSpPr/>
            <p:nvPr/>
          </p:nvSpPr>
          <p:spPr>
            <a:xfrm>
              <a:off x="6781214" y="2807130"/>
              <a:ext cx="1052730" cy="1052730"/>
            </a:xfrm>
            <a:prstGeom prst="ellipse">
              <a:avLst/>
            </a:prstGeom>
            <a:solidFill>
              <a:srgbClr val="374047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5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4267795" y="666643"/>
            <a:ext cx="6259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/>
            <a:r>
              <a:rPr lang="zh-TW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學海系列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ource Han Serif SC" panose="02020400000000000000" pitchFamily="18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532215" y="1877527"/>
            <a:ext cx="6259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/>
            <a:r>
              <a:rPr lang="zh-TW" altLang="en-US" sz="1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飛颺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ource Han Serif SC" panose="02020400000000000000" pitchFamily="18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003375" y="1877527"/>
            <a:ext cx="6259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/>
            <a:r>
              <a:rPr lang="zh-TW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惜珠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ource Han Serif SC" panose="02020400000000000000" pitchFamily="18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93915" y="2664610"/>
            <a:ext cx="34159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 smtClean="0">
                <a:sym typeface="Wingdings" pitchFamily="2" charset="2"/>
              </a:rPr>
              <a:t>    </a:t>
            </a:r>
            <a:endParaRPr lang="en-US" altLang="zh-TW" sz="1200" dirty="0">
              <a:sym typeface="Wingdings" pitchFamily="2" charset="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55393" y="2618673"/>
            <a:ext cx="3703319" cy="2146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>
                <a:sym typeface="Wingdings" pitchFamily="2" charset="2"/>
              </a:rPr>
              <a:t></a:t>
            </a:r>
            <a:r>
              <a:rPr lang="zh-TW" altLang="en-US" sz="1200" dirty="0"/>
              <a:t>研修類型</a:t>
            </a:r>
            <a:r>
              <a:rPr lang="zh-TW" altLang="en-US" sz="1200" dirty="0" smtClean="0"/>
              <a:t>：於</a:t>
            </a:r>
            <a:r>
              <a:rPr lang="zh-TW" altLang="en-US" sz="1200" dirty="0"/>
              <a:t>外國大專校院修讀</a:t>
            </a:r>
            <a:r>
              <a:rPr lang="zh-TW" altLang="en-US" sz="1200" dirty="0" smtClean="0"/>
              <a:t>學分</a:t>
            </a:r>
            <a:r>
              <a:rPr lang="en-US" altLang="zh-TW" sz="1200" dirty="0" smtClean="0"/>
              <a:t>(</a:t>
            </a:r>
            <a:r>
              <a:rPr lang="zh-TW" altLang="en-US" sz="1200" dirty="0"/>
              <a:t>含雙聯學位</a:t>
            </a:r>
            <a:r>
              <a:rPr lang="en-US" altLang="zh-TW" sz="1200" dirty="0"/>
              <a:t>)</a:t>
            </a:r>
            <a:r>
              <a:rPr lang="zh-TW" altLang="en-US" sz="1200" dirty="0"/>
              <a:t> </a:t>
            </a:r>
            <a:r>
              <a:rPr lang="en-US" altLang="zh-TW" sz="1200" dirty="0"/>
              <a:t>1</a:t>
            </a:r>
            <a:r>
              <a:rPr lang="zh-TW" altLang="en-US" sz="1200" dirty="0"/>
              <a:t>學期或</a:t>
            </a:r>
            <a:r>
              <a:rPr lang="en-US" altLang="zh-TW" sz="1200" dirty="0"/>
              <a:t>1</a:t>
            </a:r>
            <a:r>
              <a:rPr lang="zh-TW" altLang="en-US" sz="1200" dirty="0" smtClean="0"/>
              <a:t>年</a:t>
            </a:r>
            <a:r>
              <a:rPr lang="en-US" altLang="zh-TW" sz="1200" dirty="0" smtClean="0"/>
              <a:t/>
            </a:r>
            <a:br>
              <a:rPr lang="en-US" altLang="zh-TW" sz="1200" dirty="0" smtClean="0"/>
            </a:br>
            <a:r>
              <a:rPr lang="zh-TW" altLang="en-US" sz="1200" dirty="0" smtClean="0">
                <a:sym typeface="Wingdings" pitchFamily="2" charset="2"/>
              </a:rPr>
              <a:t></a:t>
            </a:r>
            <a:r>
              <a:rPr lang="zh-TW" altLang="en-US" sz="1200" dirty="0">
                <a:sym typeface="Wingdings" pitchFamily="2" charset="2"/>
              </a:rPr>
              <a:t>研修領域</a:t>
            </a:r>
            <a:r>
              <a:rPr lang="zh-TW" altLang="en-US" sz="1200" dirty="0" smtClean="0">
                <a:sym typeface="Wingdings" pitchFamily="2" charset="2"/>
              </a:rPr>
              <a:t>：</a:t>
            </a:r>
            <a:r>
              <a:rPr lang="zh-TW" altLang="en-US" sz="1200" dirty="0" smtClean="0">
                <a:sym typeface="Wingdings 2" pitchFamily="18" charset="2"/>
              </a:rPr>
              <a:t>人文</a:t>
            </a:r>
            <a:r>
              <a:rPr lang="zh-TW" altLang="en-US" sz="1200" dirty="0">
                <a:sym typeface="Wingdings 2" pitchFamily="18" charset="2"/>
              </a:rPr>
              <a:t>社會科學</a:t>
            </a:r>
            <a:r>
              <a:rPr lang="en-US" altLang="zh-TW" sz="1200" dirty="0">
                <a:sym typeface="Wingdings 2" pitchFamily="18" charset="2"/>
              </a:rPr>
              <a:t>(</a:t>
            </a:r>
            <a:r>
              <a:rPr lang="zh-TW" altLang="en-US" sz="1200" dirty="0">
                <a:sym typeface="Wingdings 2" pitchFamily="18" charset="2"/>
              </a:rPr>
              <a:t>含管理及設計領域</a:t>
            </a:r>
            <a:r>
              <a:rPr lang="en-US" altLang="zh-TW" sz="1200" dirty="0">
                <a:sym typeface="Wingdings 2" pitchFamily="18" charset="2"/>
              </a:rPr>
              <a:t>)</a:t>
            </a:r>
            <a:r>
              <a:rPr lang="zh-TW" altLang="en-US" sz="1200" dirty="0">
                <a:sym typeface="Wingdings 2" pitchFamily="18" charset="2"/>
              </a:rPr>
              <a:t>、基礎科學及工程、生醫</a:t>
            </a:r>
            <a:r>
              <a:rPr lang="zh-TW" altLang="en-US" sz="1200" dirty="0" smtClean="0">
                <a:sym typeface="Wingdings 2" pitchFamily="18" charset="2"/>
              </a:rPr>
              <a:t>科技</a:t>
            </a:r>
            <a:r>
              <a:rPr lang="en-US" altLang="zh-TW" sz="1200" dirty="0" smtClean="0">
                <a:sym typeface="Wingdings 2" pitchFamily="18" charset="2"/>
              </a:rPr>
              <a:t/>
            </a:r>
            <a:br>
              <a:rPr lang="en-US" altLang="zh-TW" sz="1200" dirty="0" smtClean="0">
                <a:sym typeface="Wingdings 2" pitchFamily="18" charset="2"/>
              </a:rPr>
            </a:br>
            <a:r>
              <a:rPr lang="zh-TW" altLang="en-US" sz="1200" dirty="0" smtClean="0">
                <a:sym typeface="Wingdings" pitchFamily="2" charset="2"/>
              </a:rPr>
              <a:t></a:t>
            </a:r>
            <a:r>
              <a:rPr lang="zh-TW" altLang="en-US" sz="1200" dirty="0">
                <a:sym typeface="Wingdings" pitchFamily="2" charset="2"/>
              </a:rPr>
              <a:t>申請資格</a:t>
            </a:r>
            <a:r>
              <a:rPr lang="zh-TW" altLang="en-US" sz="1200" dirty="0" smtClean="0">
                <a:sym typeface="Wingdings" pitchFamily="2" charset="2"/>
              </a:rPr>
              <a:t>：</a:t>
            </a:r>
            <a:endParaRPr lang="en-US" altLang="zh-TW" sz="1200" dirty="0" smtClean="0">
              <a:sym typeface="Wingdings" pitchFamily="2" charset="2"/>
            </a:endParaRPr>
          </a:p>
          <a:p>
            <a:r>
              <a:rPr lang="zh-TW" altLang="en-US" sz="1200" dirty="0" smtClean="0"/>
              <a:t>   </a:t>
            </a:r>
            <a:r>
              <a:rPr lang="en-US" altLang="zh-TW" sz="1200" dirty="0" smtClean="0"/>
              <a:t>1</a:t>
            </a:r>
            <a:r>
              <a:rPr lang="en-US" altLang="zh-TW" sz="1200" dirty="0"/>
              <a:t>.</a:t>
            </a:r>
            <a:r>
              <a:rPr lang="zh-TW" altLang="en-US" sz="1200" dirty="0"/>
              <a:t> 具中華民國國籍，且在臺灣地區設有戶籍者。 </a:t>
            </a:r>
            <a:endParaRPr lang="en-US" altLang="zh-TW" sz="1200" dirty="0"/>
          </a:p>
          <a:p>
            <a:r>
              <a:rPr lang="zh-TW" altLang="en-US" sz="1200" dirty="0" smtClean="0"/>
              <a:t>   </a:t>
            </a:r>
            <a:r>
              <a:rPr lang="en-US" altLang="zh-TW" sz="1200" dirty="0" smtClean="0"/>
              <a:t>2</a:t>
            </a:r>
            <a:r>
              <a:rPr lang="en-US" altLang="zh-TW" sz="1200" dirty="0"/>
              <a:t>. </a:t>
            </a:r>
            <a:r>
              <a:rPr lang="zh-TW" altLang="en-US" sz="1200" dirty="0"/>
              <a:t>於薦送學校就讀一學期以上之在學學生。 </a:t>
            </a:r>
          </a:p>
          <a:p>
            <a:r>
              <a:rPr lang="zh-TW" altLang="en-US" sz="1200" dirty="0" smtClean="0"/>
              <a:t>   </a:t>
            </a:r>
            <a:r>
              <a:rPr lang="en-US" altLang="zh-TW" sz="1200" dirty="0" smtClean="0"/>
              <a:t>3</a:t>
            </a:r>
            <a:r>
              <a:rPr lang="en-US" altLang="zh-TW" sz="1200" dirty="0"/>
              <a:t>.</a:t>
            </a:r>
            <a:r>
              <a:rPr lang="zh-TW" altLang="en-US" sz="1200" dirty="0"/>
              <a:t> 學業成績優異（</a:t>
            </a:r>
            <a:r>
              <a:rPr lang="zh-TW" altLang="en-US" sz="1200" dirty="0">
                <a:solidFill>
                  <a:srgbClr val="D30F1B"/>
                </a:solidFill>
              </a:rPr>
              <a:t>系所前</a:t>
            </a:r>
            <a:r>
              <a:rPr lang="en-US" altLang="zh-TW" sz="1200" dirty="0">
                <a:solidFill>
                  <a:srgbClr val="D30F1B"/>
                </a:solidFill>
              </a:rPr>
              <a:t>40%</a:t>
            </a:r>
            <a:r>
              <a:rPr lang="zh-TW" altLang="en-US" sz="1200" dirty="0">
                <a:solidFill>
                  <a:srgbClr val="D30F1B"/>
                </a:solidFill>
              </a:rPr>
              <a:t>或班級前</a:t>
            </a:r>
            <a:r>
              <a:rPr lang="en-US" altLang="zh-TW" sz="1200" dirty="0">
                <a:solidFill>
                  <a:srgbClr val="D30F1B"/>
                </a:solidFill>
              </a:rPr>
              <a:t>30%</a:t>
            </a:r>
            <a:r>
              <a:rPr lang="zh-TW" altLang="en-US" sz="1200" dirty="0"/>
              <a:t>），  </a:t>
            </a:r>
            <a:r>
              <a:rPr lang="zh-TW" altLang="en-US" sz="1200" dirty="0" smtClean="0"/>
              <a:t>或</a:t>
            </a:r>
            <a:r>
              <a:rPr lang="zh-TW" altLang="en-US" sz="1200" dirty="0"/>
              <a:t>在專業領域研究</a:t>
            </a:r>
            <a:r>
              <a:rPr lang="zh-TW" altLang="en-US" sz="1200" dirty="0" smtClean="0"/>
              <a:t>著作有</a:t>
            </a:r>
            <a:r>
              <a:rPr lang="zh-TW" altLang="en-US" sz="1200" dirty="0"/>
              <a:t>具體獲獎事蹟</a:t>
            </a:r>
            <a:r>
              <a:rPr lang="zh-TW" altLang="en-US" sz="1200" dirty="0" smtClean="0"/>
              <a:t>，或</a:t>
            </a:r>
            <a:r>
              <a:rPr lang="zh-TW" altLang="en-US" sz="1200" dirty="0"/>
              <a:t>參與全國性、國際性專題競賽獲獎者</a:t>
            </a:r>
            <a:r>
              <a:rPr lang="zh-TW" altLang="en-US" sz="1200" dirty="0" smtClean="0"/>
              <a:t>。</a:t>
            </a:r>
            <a:r>
              <a:rPr lang="en-US" altLang="zh-TW" sz="1200" dirty="0" smtClean="0"/>
              <a:t/>
            </a:r>
            <a:br>
              <a:rPr lang="en-US" altLang="zh-TW" sz="1200" dirty="0" smtClean="0"/>
            </a:br>
            <a:r>
              <a:rPr lang="zh-TW" altLang="en-US" sz="1200" dirty="0" smtClean="0"/>
              <a:t> </a:t>
            </a:r>
            <a:r>
              <a:rPr lang="zh-TW" altLang="en-US" sz="1200" dirty="0" smtClean="0">
                <a:sym typeface="Wingdings" pitchFamily="2" charset="2"/>
              </a:rPr>
              <a:t></a:t>
            </a:r>
            <a:r>
              <a:rPr lang="zh-TW" altLang="en-US" sz="1200" dirty="0">
                <a:sym typeface="Wingdings" pitchFamily="2" charset="2"/>
              </a:rPr>
              <a:t>獎助額度：依教育部每年核定金額分配後而定</a:t>
            </a:r>
            <a:r>
              <a:rPr lang="zh-TW" altLang="en-US" dirty="0">
                <a:sym typeface="Wingdings" pitchFamily="2" charset="2"/>
              </a:rPr>
              <a:t>。    </a:t>
            </a:r>
            <a:endParaRPr lang="en-US" altLang="zh-TW" dirty="0">
              <a:sym typeface="Wingdings" pitchFamily="2" charset="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199683" y="2612355"/>
            <a:ext cx="370331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>
                <a:sym typeface="Wingdings" pitchFamily="2" charset="2"/>
              </a:rPr>
              <a:t>研修</a:t>
            </a:r>
            <a:r>
              <a:rPr lang="zh-TW" altLang="en-US" sz="1200" dirty="0"/>
              <a:t>類型、研修</a:t>
            </a:r>
            <a:r>
              <a:rPr lang="zh-TW" altLang="en-US" sz="1200" dirty="0">
                <a:sym typeface="Wingdings" pitchFamily="2" charset="2"/>
              </a:rPr>
              <a:t>領域、申請資格</a:t>
            </a:r>
            <a:r>
              <a:rPr lang="en-US" altLang="zh-TW" sz="1200" dirty="0">
                <a:sym typeface="Wingdings" pitchFamily="2" charset="2"/>
              </a:rPr>
              <a:t>1.2.3.</a:t>
            </a:r>
            <a:r>
              <a:rPr lang="zh-TW" altLang="en-US" sz="1200" dirty="0">
                <a:sym typeface="Wingdings" pitchFamily="2" charset="2"/>
              </a:rPr>
              <a:t>點</a:t>
            </a:r>
            <a:r>
              <a:rPr lang="zh-TW" altLang="en-US" sz="1200" dirty="0" smtClean="0">
                <a:sym typeface="Wingdings" pitchFamily="2" charset="2"/>
              </a:rPr>
              <a:t>同上</a:t>
            </a:r>
            <a:r>
              <a:rPr lang="en-US" altLang="zh-TW" sz="1200" dirty="0" smtClean="0">
                <a:sym typeface="Wingdings" pitchFamily="2" charset="2"/>
              </a:rPr>
              <a:t/>
            </a:r>
            <a:br>
              <a:rPr lang="en-US" altLang="zh-TW" sz="1200" dirty="0" smtClean="0">
                <a:sym typeface="Wingdings" pitchFamily="2" charset="2"/>
              </a:rPr>
            </a:br>
            <a:r>
              <a:rPr lang="zh-TW" altLang="en-US" sz="1200" dirty="0" smtClean="0">
                <a:sym typeface="Wingdings" pitchFamily="2" charset="2"/>
              </a:rPr>
              <a:t></a:t>
            </a:r>
            <a:r>
              <a:rPr lang="zh-TW" altLang="en-US" sz="1200" dirty="0">
                <a:sym typeface="Wingdings" pitchFamily="2" charset="2"/>
              </a:rPr>
              <a:t>申請資格：</a:t>
            </a:r>
            <a:r>
              <a:rPr lang="zh-TW" altLang="en-US" sz="1200" dirty="0"/>
              <a:t>持有效之低收入戶證明或中低收入補助證明之</a:t>
            </a:r>
            <a:r>
              <a:rPr lang="zh-TW" altLang="en-US" sz="1200" dirty="0">
                <a:solidFill>
                  <a:srgbClr val="BD0F24"/>
                </a:solidFill>
              </a:rPr>
              <a:t>清寒優秀學生</a:t>
            </a:r>
            <a:r>
              <a:rPr lang="zh-TW" altLang="en-US" sz="1200" dirty="0" smtClean="0"/>
              <a:t>。</a:t>
            </a:r>
            <a:r>
              <a:rPr lang="en-US" altLang="zh-TW" sz="1200" dirty="0" smtClean="0"/>
              <a:t>(</a:t>
            </a:r>
            <a:r>
              <a:rPr lang="zh-TW" altLang="en-US" sz="1200" dirty="0"/>
              <a:t>須為各縣市政府行政主管機關開立</a:t>
            </a:r>
            <a:r>
              <a:rPr lang="en-US" altLang="zh-TW" sz="1200" dirty="0" smtClean="0"/>
              <a:t>)</a:t>
            </a:r>
            <a:br>
              <a:rPr lang="en-US" altLang="zh-TW" sz="1200" dirty="0" smtClean="0"/>
            </a:br>
            <a:r>
              <a:rPr lang="zh-TW" altLang="en-US" sz="1200" dirty="0" smtClean="0">
                <a:sym typeface="Wingdings" pitchFamily="2" charset="2"/>
              </a:rPr>
              <a:t></a:t>
            </a:r>
            <a:r>
              <a:rPr lang="zh-TW" altLang="en-US" sz="1200" dirty="0">
                <a:sym typeface="Wingdings" pitchFamily="2" charset="2"/>
              </a:rPr>
              <a:t>獎助額度：依教育部每人核定金額而定</a:t>
            </a:r>
            <a:r>
              <a:rPr lang="zh-TW" altLang="zh-TW" sz="1200" dirty="0"/>
              <a:t>，學校會</a:t>
            </a:r>
            <a:r>
              <a:rPr lang="zh-TW" altLang="zh-TW" sz="1200" dirty="0" smtClean="0"/>
              <a:t>根據所</a:t>
            </a:r>
            <a:r>
              <a:rPr lang="zh-TW" altLang="zh-TW" sz="1200" dirty="0"/>
              <a:t>受之總補助金額，依照申請者錄取之交換</a:t>
            </a:r>
            <a:r>
              <a:rPr lang="zh-TW" altLang="zh-TW" sz="1200" dirty="0" smtClean="0"/>
              <a:t>國家及</a:t>
            </a:r>
            <a:r>
              <a:rPr lang="zh-TW" altLang="zh-TW" sz="1200" dirty="0"/>
              <a:t>時間</a:t>
            </a:r>
            <a:r>
              <a:rPr lang="en-US" altLang="zh-TW" sz="1200" dirty="0"/>
              <a:t>(1</a:t>
            </a:r>
            <a:r>
              <a:rPr lang="zh-TW" altLang="zh-TW" sz="1200" dirty="0"/>
              <a:t>學期</a:t>
            </a:r>
            <a:r>
              <a:rPr lang="en-US" altLang="zh-TW" sz="1200" dirty="0"/>
              <a:t>/2</a:t>
            </a:r>
            <a:r>
              <a:rPr lang="zh-TW" altLang="zh-TW" sz="1200" dirty="0"/>
              <a:t>學期</a:t>
            </a:r>
            <a:r>
              <a:rPr lang="en-US" altLang="zh-TW" sz="1200" dirty="0"/>
              <a:t>)</a:t>
            </a:r>
            <a:r>
              <a:rPr lang="zh-TW" altLang="zh-TW" sz="1200" dirty="0"/>
              <a:t>分配之。</a:t>
            </a:r>
            <a:endParaRPr lang="en-US" altLang="zh-TW" sz="1200" dirty="0">
              <a:sym typeface="Wingdings" pitchFamily="2" charset="2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5199683" y="4051949"/>
            <a:ext cx="3774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zh-TW" altLang="zh-TW" dirty="0">
                <a:solidFill>
                  <a:srgbClr val="0C3273"/>
                </a:solidFill>
              </a:rPr>
              <a:t>＊學</a:t>
            </a:r>
            <a:r>
              <a:rPr lang="zh-TW" altLang="zh-TW" dirty="0" smtClean="0">
                <a:solidFill>
                  <a:srgbClr val="0C3273"/>
                </a:solidFill>
              </a:rPr>
              <a:t>海</a:t>
            </a:r>
            <a:r>
              <a:rPr lang="zh-TW" altLang="en-US" dirty="0" smtClean="0">
                <a:solidFill>
                  <a:srgbClr val="0C3273"/>
                </a:solidFill>
              </a:rPr>
              <a:t>飛颺</a:t>
            </a:r>
            <a:r>
              <a:rPr lang="en-US" altLang="zh-TW" dirty="0" smtClean="0">
                <a:solidFill>
                  <a:srgbClr val="0C3273"/>
                </a:solidFill>
              </a:rPr>
              <a:t>/</a:t>
            </a:r>
            <a:r>
              <a:rPr lang="zh-TW" altLang="en-US" dirty="0" smtClean="0">
                <a:solidFill>
                  <a:srgbClr val="0C3273"/>
                </a:solidFill>
              </a:rPr>
              <a:t>惜珠</a:t>
            </a:r>
            <a:r>
              <a:rPr lang="zh-TW" altLang="zh-TW" dirty="0" smtClean="0">
                <a:solidFill>
                  <a:srgbClr val="0C3273"/>
                </a:solidFill>
              </a:rPr>
              <a:t>獎</a:t>
            </a:r>
            <a:r>
              <a:rPr lang="zh-TW" altLang="zh-TW" dirty="0">
                <a:solidFill>
                  <a:srgbClr val="0C3273"/>
                </a:solidFill>
              </a:rPr>
              <a:t>助校內申請截止日為</a:t>
            </a:r>
            <a:r>
              <a:rPr lang="zh-TW" altLang="zh-TW" dirty="0">
                <a:solidFill>
                  <a:srgbClr val="D30F1B"/>
                </a:solidFill>
              </a:rPr>
              <a:t>每年</a:t>
            </a:r>
            <a:r>
              <a:rPr lang="en-US" altLang="zh-TW" dirty="0">
                <a:solidFill>
                  <a:srgbClr val="D30F1B"/>
                </a:solidFill>
              </a:rPr>
              <a:t>3</a:t>
            </a:r>
            <a:r>
              <a:rPr lang="zh-TW" altLang="en-US" dirty="0">
                <a:solidFill>
                  <a:srgbClr val="D30F1B"/>
                </a:solidFill>
              </a:rPr>
              <a:t>月</a:t>
            </a:r>
            <a:r>
              <a:rPr lang="zh-TW" altLang="en-US" dirty="0">
                <a:solidFill>
                  <a:srgbClr val="0C3273"/>
                </a:solidFill>
              </a:rPr>
              <a:t>，</a:t>
            </a:r>
            <a:r>
              <a:rPr lang="zh-TW" altLang="en-US" dirty="0">
                <a:solidFill>
                  <a:srgbClr val="D30F1B"/>
                </a:solidFill>
              </a:rPr>
              <a:t>春季交換生需提前一年提出獎學金申請</a:t>
            </a:r>
            <a:r>
              <a:rPr lang="zh-TW" altLang="en-US" dirty="0">
                <a:solidFill>
                  <a:srgbClr val="0C3273"/>
                </a:solidFill>
              </a:rPr>
              <a:t>。</a:t>
            </a:r>
            <a:endParaRPr lang="en-US" altLang="zh-TW" dirty="0">
              <a:solidFill>
                <a:srgbClr val="0C3273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TW" altLang="en-US" dirty="0">
                <a:solidFill>
                  <a:srgbClr val="0C3273"/>
                </a:solidFill>
              </a:rPr>
              <a:t>＊實際內容請以每期公告為準。有些交換學校亦有該國的補助，如有收到通知皆會轉知。</a:t>
            </a:r>
          </a:p>
        </p:txBody>
      </p:sp>
    </p:spTree>
    <p:extLst>
      <p:ext uri="{BB962C8B-B14F-4D97-AF65-F5344CB8AC3E}">
        <p14:creationId xmlns:p14="http://schemas.microsoft.com/office/powerpoint/2010/main" val="15996281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Freeform 255"/>
          <p:cNvSpPr/>
          <p:nvPr/>
        </p:nvSpPr>
        <p:spPr bwMode="auto">
          <a:xfrm>
            <a:off x="265244" y="3270913"/>
            <a:ext cx="960900" cy="1668265"/>
          </a:xfrm>
          <a:custGeom>
            <a:avLst/>
            <a:gdLst>
              <a:gd name="T0" fmla="*/ 835 w 1488"/>
              <a:gd name="T1" fmla="*/ 717 h 2854"/>
              <a:gd name="T2" fmla="*/ 851 w 1488"/>
              <a:gd name="T3" fmla="*/ 708 h 2854"/>
              <a:gd name="T4" fmla="*/ 1249 w 1488"/>
              <a:gd name="T5" fmla="*/ 68 h 2854"/>
              <a:gd name="T6" fmla="*/ 1417 w 1488"/>
              <a:gd name="T7" fmla="*/ 36 h 2854"/>
              <a:gd name="T8" fmla="*/ 1451 w 1488"/>
              <a:gd name="T9" fmla="*/ 199 h 2854"/>
              <a:gd name="T10" fmla="*/ 890 w 1488"/>
              <a:gd name="T11" fmla="*/ 1074 h 2854"/>
              <a:gd name="T12" fmla="*/ 887 w 1488"/>
              <a:gd name="T13" fmla="*/ 1085 h 2854"/>
              <a:gd name="T14" fmla="*/ 887 w 1488"/>
              <a:gd name="T15" fmla="*/ 1839 h 2854"/>
              <a:gd name="T16" fmla="*/ 887 w 1488"/>
              <a:gd name="T17" fmla="*/ 1906 h 2854"/>
              <a:gd name="T18" fmla="*/ 887 w 1488"/>
              <a:gd name="T19" fmla="*/ 2723 h 2854"/>
              <a:gd name="T20" fmla="*/ 751 w 1488"/>
              <a:gd name="T21" fmla="*/ 2854 h 2854"/>
              <a:gd name="T22" fmla="*/ 749 w 1488"/>
              <a:gd name="T23" fmla="*/ 2854 h 2854"/>
              <a:gd name="T24" fmla="*/ 614 w 1488"/>
              <a:gd name="T25" fmla="*/ 2723 h 2854"/>
              <a:gd name="T26" fmla="*/ 614 w 1488"/>
              <a:gd name="T27" fmla="*/ 1925 h 2854"/>
              <a:gd name="T28" fmla="*/ 595 w 1488"/>
              <a:gd name="T29" fmla="*/ 1906 h 2854"/>
              <a:gd name="T30" fmla="*/ 576 w 1488"/>
              <a:gd name="T31" fmla="*/ 1906 h 2854"/>
              <a:gd name="T32" fmla="*/ 557 w 1488"/>
              <a:gd name="T33" fmla="*/ 1925 h 2854"/>
              <a:gd name="T34" fmla="*/ 557 w 1488"/>
              <a:gd name="T35" fmla="*/ 2723 h 2854"/>
              <a:gd name="T36" fmla="*/ 421 w 1488"/>
              <a:gd name="T37" fmla="*/ 2854 h 2854"/>
              <a:gd name="T38" fmla="*/ 419 w 1488"/>
              <a:gd name="T39" fmla="*/ 2854 h 2854"/>
              <a:gd name="T40" fmla="*/ 283 w 1488"/>
              <a:gd name="T41" fmla="*/ 2723 h 2854"/>
              <a:gd name="T42" fmla="*/ 283 w 1488"/>
              <a:gd name="T43" fmla="*/ 1906 h 2854"/>
              <a:gd name="T44" fmla="*/ 283 w 1488"/>
              <a:gd name="T45" fmla="*/ 1839 h 2854"/>
              <a:gd name="T46" fmla="*/ 283 w 1488"/>
              <a:gd name="T47" fmla="*/ 1103 h 2854"/>
              <a:gd name="T48" fmla="*/ 263 w 1488"/>
              <a:gd name="T49" fmla="*/ 1085 h 2854"/>
              <a:gd name="T50" fmla="*/ 263 w 1488"/>
              <a:gd name="T51" fmla="*/ 1085 h 2854"/>
              <a:gd name="T52" fmla="*/ 246 w 1488"/>
              <a:gd name="T53" fmla="*/ 1103 h 2854"/>
              <a:gd name="T54" fmla="*/ 246 w 1488"/>
              <a:gd name="T55" fmla="*/ 1712 h 2854"/>
              <a:gd name="T56" fmla="*/ 123 w 1488"/>
              <a:gd name="T57" fmla="*/ 1830 h 2854"/>
              <a:gd name="T58" fmla="*/ 0 w 1488"/>
              <a:gd name="T59" fmla="*/ 1712 h 2854"/>
              <a:gd name="T60" fmla="*/ 0 w 1488"/>
              <a:gd name="T61" fmla="*/ 1170 h 2854"/>
              <a:gd name="T62" fmla="*/ 0 w 1488"/>
              <a:gd name="T63" fmla="*/ 1024 h 2854"/>
              <a:gd name="T64" fmla="*/ 0 w 1488"/>
              <a:gd name="T65" fmla="*/ 736 h 2854"/>
              <a:gd name="T66" fmla="*/ 19 w 1488"/>
              <a:gd name="T67" fmla="*/ 717 h 2854"/>
              <a:gd name="T68" fmla="*/ 835 w 1488"/>
              <a:gd name="T69" fmla="*/ 717 h 2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88" h="2854">
                <a:moveTo>
                  <a:pt x="835" y="717"/>
                </a:moveTo>
                <a:cubicBezTo>
                  <a:pt x="841" y="717"/>
                  <a:pt x="847" y="714"/>
                  <a:pt x="851" y="708"/>
                </a:cubicBezTo>
                <a:cubicBezTo>
                  <a:pt x="1249" y="68"/>
                  <a:pt x="1249" y="68"/>
                  <a:pt x="1249" y="68"/>
                </a:cubicBezTo>
                <a:cubicBezTo>
                  <a:pt x="1286" y="14"/>
                  <a:pt x="1361" y="0"/>
                  <a:pt x="1417" y="36"/>
                </a:cubicBezTo>
                <a:cubicBezTo>
                  <a:pt x="1473" y="72"/>
                  <a:pt x="1488" y="145"/>
                  <a:pt x="1451" y="199"/>
                </a:cubicBezTo>
                <a:cubicBezTo>
                  <a:pt x="890" y="1074"/>
                  <a:pt x="890" y="1074"/>
                  <a:pt x="890" y="1074"/>
                </a:cubicBezTo>
                <a:cubicBezTo>
                  <a:pt x="888" y="1077"/>
                  <a:pt x="887" y="1081"/>
                  <a:pt x="887" y="1085"/>
                </a:cubicBezTo>
                <a:cubicBezTo>
                  <a:pt x="887" y="1839"/>
                  <a:pt x="887" y="1839"/>
                  <a:pt x="887" y="1839"/>
                </a:cubicBezTo>
                <a:cubicBezTo>
                  <a:pt x="887" y="1906"/>
                  <a:pt x="887" y="1906"/>
                  <a:pt x="887" y="1906"/>
                </a:cubicBezTo>
                <a:cubicBezTo>
                  <a:pt x="887" y="2723"/>
                  <a:pt x="887" y="2723"/>
                  <a:pt x="887" y="2723"/>
                </a:cubicBezTo>
                <a:cubicBezTo>
                  <a:pt x="887" y="2795"/>
                  <a:pt x="826" y="2854"/>
                  <a:pt x="751" y="2854"/>
                </a:cubicBezTo>
                <a:cubicBezTo>
                  <a:pt x="749" y="2854"/>
                  <a:pt x="749" y="2854"/>
                  <a:pt x="749" y="2854"/>
                </a:cubicBezTo>
                <a:cubicBezTo>
                  <a:pt x="675" y="2854"/>
                  <a:pt x="614" y="2795"/>
                  <a:pt x="614" y="2723"/>
                </a:cubicBezTo>
                <a:cubicBezTo>
                  <a:pt x="614" y="1925"/>
                  <a:pt x="614" y="1925"/>
                  <a:pt x="614" y="1925"/>
                </a:cubicBezTo>
                <a:cubicBezTo>
                  <a:pt x="614" y="1914"/>
                  <a:pt x="605" y="1906"/>
                  <a:pt x="595" y="1906"/>
                </a:cubicBezTo>
                <a:cubicBezTo>
                  <a:pt x="576" y="1906"/>
                  <a:pt x="576" y="1906"/>
                  <a:pt x="576" y="1906"/>
                </a:cubicBezTo>
                <a:cubicBezTo>
                  <a:pt x="565" y="1906"/>
                  <a:pt x="557" y="1914"/>
                  <a:pt x="557" y="1925"/>
                </a:cubicBezTo>
                <a:cubicBezTo>
                  <a:pt x="557" y="2723"/>
                  <a:pt x="557" y="2723"/>
                  <a:pt x="557" y="2723"/>
                </a:cubicBezTo>
                <a:cubicBezTo>
                  <a:pt x="557" y="2795"/>
                  <a:pt x="495" y="2854"/>
                  <a:pt x="421" y="2854"/>
                </a:cubicBezTo>
                <a:cubicBezTo>
                  <a:pt x="419" y="2854"/>
                  <a:pt x="419" y="2854"/>
                  <a:pt x="419" y="2854"/>
                </a:cubicBezTo>
                <a:cubicBezTo>
                  <a:pt x="344" y="2854"/>
                  <a:pt x="283" y="2795"/>
                  <a:pt x="283" y="2723"/>
                </a:cubicBezTo>
                <a:cubicBezTo>
                  <a:pt x="283" y="1906"/>
                  <a:pt x="283" y="1906"/>
                  <a:pt x="283" y="1906"/>
                </a:cubicBezTo>
                <a:cubicBezTo>
                  <a:pt x="283" y="1839"/>
                  <a:pt x="283" y="1839"/>
                  <a:pt x="283" y="1839"/>
                </a:cubicBezTo>
                <a:cubicBezTo>
                  <a:pt x="283" y="1103"/>
                  <a:pt x="283" y="1103"/>
                  <a:pt x="283" y="1103"/>
                </a:cubicBezTo>
                <a:cubicBezTo>
                  <a:pt x="283" y="1092"/>
                  <a:pt x="274" y="1084"/>
                  <a:pt x="263" y="1085"/>
                </a:cubicBezTo>
                <a:cubicBezTo>
                  <a:pt x="263" y="1085"/>
                  <a:pt x="263" y="1085"/>
                  <a:pt x="263" y="1085"/>
                </a:cubicBezTo>
                <a:cubicBezTo>
                  <a:pt x="253" y="1086"/>
                  <a:pt x="246" y="1094"/>
                  <a:pt x="246" y="1103"/>
                </a:cubicBezTo>
                <a:cubicBezTo>
                  <a:pt x="246" y="1712"/>
                  <a:pt x="246" y="1712"/>
                  <a:pt x="246" y="1712"/>
                </a:cubicBezTo>
                <a:cubicBezTo>
                  <a:pt x="246" y="1778"/>
                  <a:pt x="190" y="1830"/>
                  <a:pt x="123" y="1830"/>
                </a:cubicBezTo>
                <a:cubicBezTo>
                  <a:pt x="56" y="1830"/>
                  <a:pt x="0" y="1778"/>
                  <a:pt x="0" y="1712"/>
                </a:cubicBezTo>
                <a:cubicBezTo>
                  <a:pt x="0" y="1170"/>
                  <a:pt x="0" y="1170"/>
                  <a:pt x="0" y="1170"/>
                </a:cubicBezTo>
                <a:cubicBezTo>
                  <a:pt x="0" y="1024"/>
                  <a:pt x="0" y="1024"/>
                  <a:pt x="0" y="1024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726"/>
                  <a:pt x="9" y="717"/>
                  <a:pt x="19" y="717"/>
                </a:cubicBezTo>
                <a:lnTo>
                  <a:pt x="835" y="7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id-ID" sz="1900" dirty="0"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860767" y="511851"/>
            <a:ext cx="348778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100" b="1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</a:t>
            </a:r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學海補助</a:t>
            </a:r>
            <a:r>
              <a:rPr lang="zh-TW" altLang="en-US" sz="2100" b="1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應</a:t>
            </a:r>
            <a:r>
              <a:rPr lang="zh-TW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繳交的資料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424543" y="3264070"/>
            <a:ext cx="385354" cy="38328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1280157" y="1222138"/>
            <a:ext cx="762217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(</a:t>
            </a:r>
            <a:r>
              <a:rPr lang="zh-TW" altLang="en-US" sz="14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請至 </a:t>
            </a:r>
            <a:r>
              <a:rPr lang="zh-TW" altLang="en-US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國際事務處首頁 </a:t>
            </a:r>
            <a:r>
              <a:rPr lang="en-US" altLang="zh-TW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&gt;&gt; </a:t>
            </a:r>
            <a:r>
              <a:rPr lang="zh-TW" altLang="en-US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服務項目</a:t>
            </a:r>
            <a:r>
              <a:rPr lang="en-US" altLang="zh-TW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&gt;&gt; </a:t>
            </a:r>
            <a:r>
              <a:rPr lang="zh-TW" altLang="en-US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● </a:t>
            </a:r>
            <a:r>
              <a:rPr lang="en-US" altLang="zh-TW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C01</a:t>
            </a:r>
            <a:r>
              <a:rPr lang="zh-TW" altLang="en-US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獎助學金</a:t>
            </a:r>
            <a:r>
              <a:rPr lang="en-US" altLang="zh-TW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-</a:t>
            </a:r>
            <a:r>
              <a:rPr lang="zh-TW" altLang="en-US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學生</a:t>
            </a:r>
            <a:r>
              <a:rPr lang="en-US" altLang="zh-TW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&gt;&gt;</a:t>
            </a:r>
            <a:r>
              <a:rPr lang="zh-TW" altLang="en-US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教育部學海系列補助</a:t>
            </a:r>
            <a:r>
              <a:rPr lang="en-US" altLang="zh-TW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-</a:t>
            </a:r>
            <a:r>
              <a:rPr lang="zh-TW" altLang="en-US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學海飛颺</a:t>
            </a:r>
            <a:r>
              <a:rPr lang="en-US" altLang="zh-TW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/</a:t>
            </a:r>
            <a:r>
              <a:rPr lang="zh-TW" altLang="en-US" sz="1400" dirty="0" smtClean="0">
                <a:solidFill>
                  <a:srgbClr val="008000"/>
                </a:solidFill>
                <a:latin typeface="times new roman" panose="02020603050405020304" pitchFamily="18" charset="0"/>
              </a:rPr>
              <a:t>惜珠</a:t>
            </a:r>
            <a:r>
              <a:rPr lang="zh-TW" altLang="en-US" sz="14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 處下載</a:t>
            </a:r>
            <a:r>
              <a:rPr lang="en-US" altLang="zh-TW" sz="14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)</a:t>
            </a:r>
            <a:endParaRPr lang="zh-TW" altLang="en-US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1.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學海研修獎助繳交文件檢核表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2.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國立雲林科技大學選送學生出國研修參加甄選學生推薦表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3.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身份證正反面影本、在學證明正本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4.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本校中文歷年成績單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(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含班排比率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)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、前學期中文成績單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(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含班排比率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)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各一份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5.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兩年以內之有效語言能力證明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6.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申請報告（含申請原因、預期出國研習課程、研習規劃及與目前學習之相關性）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7.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中英文自傳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(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簡述專長、興趣、社團活動、得獎事實等，正本各一份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)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8.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其他有利審查之資料（如災害證明、勞委會失業保險請領證明等有助審查之文件）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9.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申請「學海惜珠」專案者，需檢附財稅資料（家庭年收入所得證明、國稅局開立之財產歸戶清單等）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10. 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申請「學海惜珠」專案者，需檢附各直轄市、縣（市）主管機關認定之低收入戶、中低收入戶或中低收入相關證明</a:t>
            </a:r>
          </a:p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11.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線上登錄資料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  <a:hlinkClick r:id="rId3"/>
              </a:rPr>
              <a:t>https://forms.gle/JHWJx8ZEHUDMbRHn6</a:t>
            </a:r>
            <a:endParaRPr lang="zh-TW" altLang="en-US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280157" y="4540468"/>
            <a:ext cx="3174274" cy="300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rgbClr val="BD0F24"/>
                </a:solidFill>
              </a:rPr>
              <a:t>申請</a:t>
            </a:r>
            <a:r>
              <a:rPr lang="zh-TW" altLang="en-US" dirty="0" smtClean="0">
                <a:solidFill>
                  <a:srgbClr val="BD0F24"/>
                </a:solidFill>
              </a:rPr>
              <a:t>期限</a:t>
            </a:r>
            <a:r>
              <a:rPr lang="en-US" altLang="zh-TW" dirty="0" smtClean="0">
                <a:solidFill>
                  <a:srgbClr val="BD0F24"/>
                </a:solidFill>
              </a:rPr>
              <a:t>:</a:t>
            </a:r>
            <a:r>
              <a:rPr lang="en-US" altLang="zh-TW" dirty="0" smtClean="0">
                <a:solidFill>
                  <a:srgbClr val="BD0F24"/>
                </a:solidFill>
              </a:rPr>
              <a:t>2022/3/24</a:t>
            </a:r>
            <a:r>
              <a:rPr lang="zh-TW" altLang="en-US" dirty="0" smtClean="0">
                <a:solidFill>
                  <a:srgbClr val="BD0F24"/>
                </a:solidFill>
              </a:rPr>
              <a:t> 中午</a:t>
            </a:r>
            <a:r>
              <a:rPr lang="en-US" altLang="zh-TW" dirty="0" smtClean="0">
                <a:solidFill>
                  <a:srgbClr val="BD0F24"/>
                </a:solidFill>
              </a:rPr>
              <a:t>12:00</a:t>
            </a:r>
            <a:endParaRPr lang="zh-TW" altLang="en-US" dirty="0">
              <a:solidFill>
                <a:srgbClr val="BD0F24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48549" y="4928056"/>
            <a:ext cx="28868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800" dirty="0">
                <a:hlinkClick r:id="rId4"/>
              </a:rPr>
              <a:t>https://tdx.yuntech.edu.tw/index.php/2020-02-26-09-23-21</a:t>
            </a:r>
            <a:endParaRPr lang="zh-TW" altLang="en-US" sz="800" dirty="0"/>
          </a:p>
        </p:txBody>
      </p:sp>
    </p:spTree>
    <p:extLst>
      <p:ext uri="{BB962C8B-B14F-4D97-AF65-F5344CB8AC3E}">
        <p14:creationId xmlns:p14="http://schemas.microsoft.com/office/powerpoint/2010/main" val="12357496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11" name="稻壳儿春秋广告/盗版必究        原创来源：http://chn.docer.com/works?userid=199329941#!/work_time"/>
          <p:cNvSpPr/>
          <p:nvPr/>
        </p:nvSpPr>
        <p:spPr>
          <a:xfrm>
            <a:off x="4054426" y="467709"/>
            <a:ext cx="1052730" cy="1052730"/>
          </a:xfrm>
          <a:prstGeom prst="ellipse">
            <a:avLst/>
          </a:prstGeom>
          <a:solidFill>
            <a:srgbClr val="1D6DC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162071" y="824797"/>
            <a:ext cx="8374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/>
            <a:r>
              <a:rPr lang="zh-TW" altLang="en-US" sz="1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王秋雄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ource Han Serif SC" panose="02020400000000000000" pitchFamily="18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532215" y="1877527"/>
            <a:ext cx="6259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/>
            <a:r>
              <a:rPr lang="zh-TW" altLang="en-US" sz="16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飛颺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ource Han Serif SC" panose="02020400000000000000" pitchFamily="18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003375" y="1877527"/>
            <a:ext cx="62599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7"/>
            <a:r>
              <a:rPr lang="zh-TW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Source Han Serif SC" panose="02020400000000000000" pitchFamily="18" charset="-122"/>
              </a:rPr>
              <a:t>惜珠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Source Han Serif SC" panose="02020400000000000000" pitchFamily="18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93915" y="2664610"/>
            <a:ext cx="34159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200" dirty="0" smtClean="0">
                <a:sym typeface="Wingdings" pitchFamily="2" charset="2"/>
              </a:rPr>
              <a:t>    </a:t>
            </a:r>
            <a:endParaRPr lang="en-US" altLang="zh-TW" sz="1200" dirty="0">
              <a:sym typeface="Wingdings" pitchFamily="2" charset="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573221" y="1800509"/>
            <a:ext cx="60151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ym typeface="Wingdings" pitchFamily="2" charset="2"/>
              </a:rPr>
              <a:t></a:t>
            </a:r>
            <a:r>
              <a:rPr lang="zh-TW" altLang="en-US" dirty="0"/>
              <a:t>研修類型：於</a:t>
            </a:r>
            <a:r>
              <a:rPr lang="zh-TW" altLang="en-US" dirty="0">
                <a:solidFill>
                  <a:srgbClr val="D30F1B"/>
                </a:solidFill>
              </a:rPr>
              <a:t>德國、日本</a:t>
            </a:r>
            <a:r>
              <a:rPr lang="zh-TW" altLang="en-US" dirty="0"/>
              <a:t>之大專校院修讀學分</a:t>
            </a:r>
            <a:endParaRPr lang="en-US" altLang="zh-TW" dirty="0"/>
          </a:p>
          <a:p>
            <a:r>
              <a:rPr lang="zh-TW" altLang="en-US" dirty="0"/>
              <a:t>　　　　　　</a:t>
            </a:r>
            <a:r>
              <a:rPr lang="en-US" altLang="zh-TW" dirty="0"/>
              <a:t>(</a:t>
            </a:r>
            <a:r>
              <a:rPr lang="zh-TW" altLang="en-US" dirty="0"/>
              <a:t>含雙聯學位</a:t>
            </a:r>
            <a:r>
              <a:rPr lang="en-US" altLang="zh-TW" dirty="0"/>
              <a:t>)</a:t>
            </a:r>
            <a:r>
              <a:rPr lang="zh-TW" altLang="en-US" dirty="0"/>
              <a:t> </a:t>
            </a:r>
            <a:r>
              <a:rPr lang="en-US" altLang="zh-TW" dirty="0"/>
              <a:t>1</a:t>
            </a:r>
            <a:r>
              <a:rPr lang="zh-TW" altLang="en-US" dirty="0"/>
              <a:t>學期或</a:t>
            </a:r>
            <a:r>
              <a:rPr lang="en-US" altLang="zh-TW" dirty="0"/>
              <a:t>1</a:t>
            </a:r>
            <a:r>
              <a:rPr lang="zh-TW" altLang="en-US" dirty="0"/>
              <a:t>年</a:t>
            </a:r>
            <a:endParaRPr lang="zh-TW" altLang="en-US" dirty="0">
              <a:sym typeface="Wingdings" pitchFamily="2" charset="2"/>
            </a:endParaRPr>
          </a:p>
          <a:p>
            <a:pPr defTabSz="457063"/>
            <a:r>
              <a:rPr lang="zh-TW" altLang="en-US" dirty="0">
                <a:sym typeface="Wingdings" pitchFamily="2" charset="2"/>
              </a:rPr>
              <a:t>申請資格</a:t>
            </a:r>
            <a:r>
              <a:rPr lang="zh-TW" altLang="en-US" dirty="0" smtClean="0">
                <a:sym typeface="Wingdings" pitchFamily="2" charset="2"/>
              </a:rPr>
              <a:t>：</a:t>
            </a:r>
            <a:endParaRPr lang="en-US" altLang="zh-TW" dirty="0" smtClean="0">
              <a:sym typeface="Wingdings" pitchFamily="2" charset="2"/>
            </a:endParaRPr>
          </a:p>
          <a:p>
            <a:pPr defTabSz="457063"/>
            <a:r>
              <a:rPr lang="en-US" altLang="zh-TW" dirty="0" smtClean="0"/>
              <a:t>1</a:t>
            </a:r>
            <a:r>
              <a:rPr lang="en-US" altLang="zh-TW" dirty="0"/>
              <a:t>.</a:t>
            </a:r>
            <a:r>
              <a:rPr lang="zh-TW" altLang="en-US" dirty="0"/>
              <a:t>需檢附國際認證之外語能力證明且達交換學校要求標準</a:t>
            </a:r>
            <a:endParaRPr lang="en-US" altLang="zh-TW" dirty="0"/>
          </a:p>
          <a:p>
            <a:pPr defTabSz="457063"/>
            <a:r>
              <a:rPr lang="en-US" altLang="zh-TW" dirty="0" smtClean="0"/>
              <a:t>2</a:t>
            </a:r>
            <a:r>
              <a:rPr lang="en-US" altLang="zh-TW" dirty="0"/>
              <a:t>.</a:t>
            </a:r>
            <a:r>
              <a:rPr lang="zh-TW" altLang="en-US" dirty="0"/>
              <a:t>班級排名前</a:t>
            </a:r>
            <a:r>
              <a:rPr lang="en-US" altLang="zh-TW" dirty="0"/>
              <a:t>50%</a:t>
            </a:r>
            <a:r>
              <a:rPr lang="zh-TW" altLang="en-US" dirty="0"/>
              <a:t>且操行成績達</a:t>
            </a:r>
            <a:r>
              <a:rPr lang="en-US" altLang="zh-TW" dirty="0"/>
              <a:t>80</a:t>
            </a:r>
            <a:r>
              <a:rPr lang="zh-TW" altLang="en-US" dirty="0"/>
              <a:t>分</a:t>
            </a:r>
            <a:r>
              <a:rPr lang="en-US" altLang="zh-TW" dirty="0"/>
              <a:t>(</a:t>
            </a:r>
            <a:r>
              <a:rPr lang="zh-TW" altLang="en-US" dirty="0"/>
              <a:t>含</a:t>
            </a:r>
            <a:r>
              <a:rPr lang="en-US" altLang="zh-TW" dirty="0"/>
              <a:t>)</a:t>
            </a:r>
            <a:r>
              <a:rPr lang="zh-TW" altLang="en-US" dirty="0"/>
              <a:t>以上</a:t>
            </a:r>
            <a:endParaRPr lang="en-US" altLang="zh-TW" dirty="0"/>
          </a:p>
          <a:p>
            <a:pPr defTabSz="457063"/>
            <a:r>
              <a:rPr lang="en-US" altLang="zh-TW" dirty="0" smtClean="0"/>
              <a:t>3</a:t>
            </a:r>
            <a:r>
              <a:rPr lang="en-US" altLang="zh-TW" dirty="0"/>
              <a:t>.</a:t>
            </a:r>
            <a:r>
              <a:rPr lang="zh-TW" altLang="en-US" dirty="0"/>
              <a:t>研究所在學學生或入學一學期以上之大學部在學</a:t>
            </a:r>
            <a:r>
              <a:rPr lang="zh-TW" altLang="en-US" dirty="0" smtClean="0"/>
              <a:t>學生</a:t>
            </a:r>
            <a:endParaRPr lang="en-US" altLang="zh-TW" dirty="0" smtClean="0"/>
          </a:p>
          <a:p>
            <a:pPr defTabSz="457063"/>
            <a:endParaRPr lang="en-US" altLang="zh-TW" dirty="0"/>
          </a:p>
          <a:p>
            <a:r>
              <a:rPr lang="zh-TW" altLang="en-US" dirty="0">
                <a:sym typeface="Wingdings" pitchFamily="2" charset="2"/>
              </a:rPr>
              <a:t>獎助額度：校內獲補助以日本</a:t>
            </a:r>
            <a:r>
              <a:rPr lang="en-US" altLang="zh-TW" dirty="0">
                <a:sym typeface="Wingdings" pitchFamily="2" charset="2"/>
              </a:rPr>
              <a:t>300</a:t>
            </a:r>
            <a:r>
              <a:rPr lang="zh-TW" altLang="en-US" dirty="0">
                <a:sym typeface="Wingdings" pitchFamily="2" charset="2"/>
              </a:rPr>
              <a:t>萬、德國</a:t>
            </a:r>
            <a:r>
              <a:rPr lang="en-US" altLang="zh-TW" dirty="0">
                <a:sym typeface="Wingdings" pitchFamily="2" charset="2"/>
              </a:rPr>
              <a:t>200</a:t>
            </a:r>
            <a:r>
              <a:rPr lang="zh-TW" altLang="en-US" dirty="0">
                <a:sym typeface="Wingdings" pitchFamily="2" charset="2"/>
              </a:rPr>
              <a:t>萬為原則，共計</a:t>
            </a:r>
            <a:r>
              <a:rPr lang="en-US" altLang="zh-TW" dirty="0">
                <a:sym typeface="Wingdings" pitchFamily="2" charset="2"/>
              </a:rPr>
              <a:t>500</a:t>
            </a:r>
            <a:r>
              <a:rPr lang="zh-TW" altLang="en-US" dirty="0">
                <a:sym typeface="Wingdings" pitchFamily="2" charset="2"/>
              </a:rPr>
              <a:t>萬為上限。    </a:t>
            </a:r>
            <a:endParaRPr lang="en-US" altLang="zh-TW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990150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Freeform 255"/>
          <p:cNvSpPr/>
          <p:nvPr/>
        </p:nvSpPr>
        <p:spPr bwMode="auto">
          <a:xfrm>
            <a:off x="265244" y="3270913"/>
            <a:ext cx="960900" cy="1668265"/>
          </a:xfrm>
          <a:custGeom>
            <a:avLst/>
            <a:gdLst>
              <a:gd name="T0" fmla="*/ 835 w 1488"/>
              <a:gd name="T1" fmla="*/ 717 h 2854"/>
              <a:gd name="T2" fmla="*/ 851 w 1488"/>
              <a:gd name="T3" fmla="*/ 708 h 2854"/>
              <a:gd name="T4" fmla="*/ 1249 w 1488"/>
              <a:gd name="T5" fmla="*/ 68 h 2854"/>
              <a:gd name="T6" fmla="*/ 1417 w 1488"/>
              <a:gd name="T7" fmla="*/ 36 h 2854"/>
              <a:gd name="T8" fmla="*/ 1451 w 1488"/>
              <a:gd name="T9" fmla="*/ 199 h 2854"/>
              <a:gd name="T10" fmla="*/ 890 w 1488"/>
              <a:gd name="T11" fmla="*/ 1074 h 2854"/>
              <a:gd name="T12" fmla="*/ 887 w 1488"/>
              <a:gd name="T13" fmla="*/ 1085 h 2854"/>
              <a:gd name="T14" fmla="*/ 887 w 1488"/>
              <a:gd name="T15" fmla="*/ 1839 h 2854"/>
              <a:gd name="T16" fmla="*/ 887 w 1488"/>
              <a:gd name="T17" fmla="*/ 1906 h 2854"/>
              <a:gd name="T18" fmla="*/ 887 w 1488"/>
              <a:gd name="T19" fmla="*/ 2723 h 2854"/>
              <a:gd name="T20" fmla="*/ 751 w 1488"/>
              <a:gd name="T21" fmla="*/ 2854 h 2854"/>
              <a:gd name="T22" fmla="*/ 749 w 1488"/>
              <a:gd name="T23" fmla="*/ 2854 h 2854"/>
              <a:gd name="T24" fmla="*/ 614 w 1488"/>
              <a:gd name="T25" fmla="*/ 2723 h 2854"/>
              <a:gd name="T26" fmla="*/ 614 w 1488"/>
              <a:gd name="T27" fmla="*/ 1925 h 2854"/>
              <a:gd name="T28" fmla="*/ 595 w 1488"/>
              <a:gd name="T29" fmla="*/ 1906 h 2854"/>
              <a:gd name="T30" fmla="*/ 576 w 1488"/>
              <a:gd name="T31" fmla="*/ 1906 h 2854"/>
              <a:gd name="T32" fmla="*/ 557 w 1488"/>
              <a:gd name="T33" fmla="*/ 1925 h 2854"/>
              <a:gd name="T34" fmla="*/ 557 w 1488"/>
              <a:gd name="T35" fmla="*/ 2723 h 2854"/>
              <a:gd name="T36" fmla="*/ 421 w 1488"/>
              <a:gd name="T37" fmla="*/ 2854 h 2854"/>
              <a:gd name="T38" fmla="*/ 419 w 1488"/>
              <a:gd name="T39" fmla="*/ 2854 h 2854"/>
              <a:gd name="T40" fmla="*/ 283 w 1488"/>
              <a:gd name="T41" fmla="*/ 2723 h 2854"/>
              <a:gd name="T42" fmla="*/ 283 w 1488"/>
              <a:gd name="T43" fmla="*/ 1906 h 2854"/>
              <a:gd name="T44" fmla="*/ 283 w 1488"/>
              <a:gd name="T45" fmla="*/ 1839 h 2854"/>
              <a:gd name="T46" fmla="*/ 283 w 1488"/>
              <a:gd name="T47" fmla="*/ 1103 h 2854"/>
              <a:gd name="T48" fmla="*/ 263 w 1488"/>
              <a:gd name="T49" fmla="*/ 1085 h 2854"/>
              <a:gd name="T50" fmla="*/ 263 w 1488"/>
              <a:gd name="T51" fmla="*/ 1085 h 2854"/>
              <a:gd name="T52" fmla="*/ 246 w 1488"/>
              <a:gd name="T53" fmla="*/ 1103 h 2854"/>
              <a:gd name="T54" fmla="*/ 246 w 1488"/>
              <a:gd name="T55" fmla="*/ 1712 h 2854"/>
              <a:gd name="T56" fmla="*/ 123 w 1488"/>
              <a:gd name="T57" fmla="*/ 1830 h 2854"/>
              <a:gd name="T58" fmla="*/ 0 w 1488"/>
              <a:gd name="T59" fmla="*/ 1712 h 2854"/>
              <a:gd name="T60" fmla="*/ 0 w 1488"/>
              <a:gd name="T61" fmla="*/ 1170 h 2854"/>
              <a:gd name="T62" fmla="*/ 0 w 1488"/>
              <a:gd name="T63" fmla="*/ 1024 h 2854"/>
              <a:gd name="T64" fmla="*/ 0 w 1488"/>
              <a:gd name="T65" fmla="*/ 736 h 2854"/>
              <a:gd name="T66" fmla="*/ 19 w 1488"/>
              <a:gd name="T67" fmla="*/ 717 h 2854"/>
              <a:gd name="T68" fmla="*/ 835 w 1488"/>
              <a:gd name="T69" fmla="*/ 717 h 2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88" h="2854">
                <a:moveTo>
                  <a:pt x="835" y="717"/>
                </a:moveTo>
                <a:cubicBezTo>
                  <a:pt x="841" y="717"/>
                  <a:pt x="847" y="714"/>
                  <a:pt x="851" y="708"/>
                </a:cubicBezTo>
                <a:cubicBezTo>
                  <a:pt x="1249" y="68"/>
                  <a:pt x="1249" y="68"/>
                  <a:pt x="1249" y="68"/>
                </a:cubicBezTo>
                <a:cubicBezTo>
                  <a:pt x="1286" y="14"/>
                  <a:pt x="1361" y="0"/>
                  <a:pt x="1417" y="36"/>
                </a:cubicBezTo>
                <a:cubicBezTo>
                  <a:pt x="1473" y="72"/>
                  <a:pt x="1488" y="145"/>
                  <a:pt x="1451" y="199"/>
                </a:cubicBezTo>
                <a:cubicBezTo>
                  <a:pt x="890" y="1074"/>
                  <a:pt x="890" y="1074"/>
                  <a:pt x="890" y="1074"/>
                </a:cubicBezTo>
                <a:cubicBezTo>
                  <a:pt x="888" y="1077"/>
                  <a:pt x="887" y="1081"/>
                  <a:pt x="887" y="1085"/>
                </a:cubicBezTo>
                <a:cubicBezTo>
                  <a:pt x="887" y="1839"/>
                  <a:pt x="887" y="1839"/>
                  <a:pt x="887" y="1839"/>
                </a:cubicBezTo>
                <a:cubicBezTo>
                  <a:pt x="887" y="1906"/>
                  <a:pt x="887" y="1906"/>
                  <a:pt x="887" y="1906"/>
                </a:cubicBezTo>
                <a:cubicBezTo>
                  <a:pt x="887" y="2723"/>
                  <a:pt x="887" y="2723"/>
                  <a:pt x="887" y="2723"/>
                </a:cubicBezTo>
                <a:cubicBezTo>
                  <a:pt x="887" y="2795"/>
                  <a:pt x="826" y="2854"/>
                  <a:pt x="751" y="2854"/>
                </a:cubicBezTo>
                <a:cubicBezTo>
                  <a:pt x="749" y="2854"/>
                  <a:pt x="749" y="2854"/>
                  <a:pt x="749" y="2854"/>
                </a:cubicBezTo>
                <a:cubicBezTo>
                  <a:pt x="675" y="2854"/>
                  <a:pt x="614" y="2795"/>
                  <a:pt x="614" y="2723"/>
                </a:cubicBezTo>
                <a:cubicBezTo>
                  <a:pt x="614" y="1925"/>
                  <a:pt x="614" y="1925"/>
                  <a:pt x="614" y="1925"/>
                </a:cubicBezTo>
                <a:cubicBezTo>
                  <a:pt x="614" y="1914"/>
                  <a:pt x="605" y="1906"/>
                  <a:pt x="595" y="1906"/>
                </a:cubicBezTo>
                <a:cubicBezTo>
                  <a:pt x="576" y="1906"/>
                  <a:pt x="576" y="1906"/>
                  <a:pt x="576" y="1906"/>
                </a:cubicBezTo>
                <a:cubicBezTo>
                  <a:pt x="565" y="1906"/>
                  <a:pt x="557" y="1914"/>
                  <a:pt x="557" y="1925"/>
                </a:cubicBezTo>
                <a:cubicBezTo>
                  <a:pt x="557" y="2723"/>
                  <a:pt x="557" y="2723"/>
                  <a:pt x="557" y="2723"/>
                </a:cubicBezTo>
                <a:cubicBezTo>
                  <a:pt x="557" y="2795"/>
                  <a:pt x="495" y="2854"/>
                  <a:pt x="421" y="2854"/>
                </a:cubicBezTo>
                <a:cubicBezTo>
                  <a:pt x="419" y="2854"/>
                  <a:pt x="419" y="2854"/>
                  <a:pt x="419" y="2854"/>
                </a:cubicBezTo>
                <a:cubicBezTo>
                  <a:pt x="344" y="2854"/>
                  <a:pt x="283" y="2795"/>
                  <a:pt x="283" y="2723"/>
                </a:cubicBezTo>
                <a:cubicBezTo>
                  <a:pt x="283" y="1906"/>
                  <a:pt x="283" y="1906"/>
                  <a:pt x="283" y="1906"/>
                </a:cubicBezTo>
                <a:cubicBezTo>
                  <a:pt x="283" y="1839"/>
                  <a:pt x="283" y="1839"/>
                  <a:pt x="283" y="1839"/>
                </a:cubicBezTo>
                <a:cubicBezTo>
                  <a:pt x="283" y="1103"/>
                  <a:pt x="283" y="1103"/>
                  <a:pt x="283" y="1103"/>
                </a:cubicBezTo>
                <a:cubicBezTo>
                  <a:pt x="283" y="1092"/>
                  <a:pt x="274" y="1084"/>
                  <a:pt x="263" y="1085"/>
                </a:cubicBezTo>
                <a:cubicBezTo>
                  <a:pt x="263" y="1085"/>
                  <a:pt x="263" y="1085"/>
                  <a:pt x="263" y="1085"/>
                </a:cubicBezTo>
                <a:cubicBezTo>
                  <a:pt x="253" y="1086"/>
                  <a:pt x="246" y="1094"/>
                  <a:pt x="246" y="1103"/>
                </a:cubicBezTo>
                <a:cubicBezTo>
                  <a:pt x="246" y="1712"/>
                  <a:pt x="246" y="1712"/>
                  <a:pt x="246" y="1712"/>
                </a:cubicBezTo>
                <a:cubicBezTo>
                  <a:pt x="246" y="1778"/>
                  <a:pt x="190" y="1830"/>
                  <a:pt x="123" y="1830"/>
                </a:cubicBezTo>
                <a:cubicBezTo>
                  <a:pt x="56" y="1830"/>
                  <a:pt x="0" y="1778"/>
                  <a:pt x="0" y="1712"/>
                </a:cubicBezTo>
                <a:cubicBezTo>
                  <a:pt x="0" y="1170"/>
                  <a:pt x="0" y="1170"/>
                  <a:pt x="0" y="1170"/>
                </a:cubicBezTo>
                <a:cubicBezTo>
                  <a:pt x="0" y="1024"/>
                  <a:pt x="0" y="1024"/>
                  <a:pt x="0" y="1024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726"/>
                  <a:pt x="9" y="717"/>
                  <a:pt x="19" y="717"/>
                </a:cubicBezTo>
                <a:lnTo>
                  <a:pt x="835" y="71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id-ID" sz="1900" dirty="0"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26771" y="547669"/>
            <a:ext cx="5414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800" b="1" dirty="0" smtClean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申請王秋雄補助赴德日交換獎學金應</a:t>
            </a:r>
            <a:r>
              <a:rPr lang="zh-TW" altLang="en-US" sz="18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繳交的資料</a:t>
            </a:r>
            <a:endParaRPr lang="en-US" altLang="zh-CN" sz="18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4193509" y="0"/>
            <a:ext cx="774562" cy="223597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5" dirty="0">
              <a:ea typeface="微软雅黑 Light" panose="020B0502040204020203" pitchFamily="34" charset="-122"/>
            </a:endParaRPr>
          </a:p>
        </p:txBody>
      </p:sp>
      <p:sp>
        <p:nvSpPr>
          <p:cNvPr id="7" name="橢圓 6"/>
          <p:cNvSpPr/>
          <p:nvPr/>
        </p:nvSpPr>
        <p:spPr>
          <a:xfrm>
            <a:off x="424543" y="3264070"/>
            <a:ext cx="385354" cy="383289"/>
          </a:xfrm>
          <a:prstGeom prst="ellipse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385582" y="1241073"/>
            <a:ext cx="716497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(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請至 </a:t>
            </a:r>
            <a:r>
              <a:rPr lang="zh-TW" altLang="en-US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國際事務處首頁 </a:t>
            </a:r>
            <a:r>
              <a:rPr lang="en-US" altLang="zh-TW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&gt;&gt; </a:t>
            </a:r>
            <a:r>
              <a:rPr lang="zh-TW" altLang="en-US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服務項目</a:t>
            </a:r>
            <a:r>
              <a:rPr lang="en-US" altLang="zh-TW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&gt;&gt; </a:t>
            </a:r>
            <a:r>
              <a:rPr lang="zh-TW" altLang="en-US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● </a:t>
            </a:r>
            <a:r>
              <a:rPr lang="en-US" altLang="zh-TW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C01</a:t>
            </a:r>
            <a:r>
              <a:rPr lang="zh-TW" altLang="en-US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獎助學金</a:t>
            </a:r>
            <a:r>
              <a:rPr lang="en-US" altLang="zh-TW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</a:t>
            </a:r>
            <a:r>
              <a:rPr lang="en-US" altLang="zh-TW" sz="1400" b="1" dirty="0" smtClean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&gt;&gt;</a:t>
            </a:r>
            <a:r>
              <a:rPr lang="zh-TW" altLang="en-US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王秋雄榮譽博士補助德日交換生獎助</a:t>
            </a:r>
            <a:r>
              <a:rPr lang="zh-TW" altLang="en-US" sz="1400" b="1" dirty="0">
                <a:solidFill>
                  <a:srgbClr val="008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金</a:t>
            </a:r>
            <a:r>
              <a:rPr lang="zh-TW" altLang="en-US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 處下載</a:t>
            </a:r>
            <a:r>
              <a:rPr lang="en-US" altLang="zh-TW" sz="1400" dirty="0">
                <a:solidFill>
                  <a:srgbClr val="333333"/>
                </a:solidFill>
                <a:latin typeface="times new roman" panose="02020603050405020304" pitchFamily="18" charset="0"/>
              </a:rPr>
              <a:t>)</a:t>
            </a:r>
            <a:endParaRPr lang="zh-TW" altLang="en-US" sz="14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US" altLang="zh-TW" sz="1400" b="1" dirty="0" smtClean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. </a:t>
            </a:r>
            <a:r>
              <a:rPr lang="zh-TW" altLang="en-US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繳交文件檢核表 </a:t>
            </a:r>
          </a:p>
          <a:p>
            <a:r>
              <a:rPr lang="en-US" altLang="zh-TW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 </a:t>
            </a:r>
            <a:r>
              <a:rPr lang="zh-TW" altLang="en-US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獎助金申請表 </a:t>
            </a:r>
          </a:p>
          <a:p>
            <a:r>
              <a:rPr lang="en-US" altLang="zh-TW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 </a:t>
            </a:r>
            <a:r>
              <a:rPr lang="zh-TW" altLang="en-US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申請報告（無特定格式，需含申請原因、預期出國研修課程及與目前學習之相關性）</a:t>
            </a:r>
          </a:p>
          <a:p>
            <a:r>
              <a:rPr lang="en-US" altLang="zh-TW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4. </a:t>
            </a:r>
            <a:r>
              <a:rPr lang="zh-TW" altLang="en-US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中文歷年成績單（含歷年名次證明書）</a:t>
            </a:r>
          </a:p>
          <a:p>
            <a:r>
              <a:rPr lang="en-US" altLang="zh-TW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5. </a:t>
            </a:r>
            <a:r>
              <a:rPr lang="zh-TW" altLang="en-US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中文自傳</a:t>
            </a:r>
          </a:p>
          <a:p>
            <a:r>
              <a:rPr lang="en-US" altLang="zh-TW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6. </a:t>
            </a:r>
            <a:r>
              <a:rPr lang="zh-TW" altLang="en-US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語文能力證明</a:t>
            </a:r>
          </a:p>
          <a:p>
            <a:r>
              <a:rPr lang="en-US" altLang="zh-TW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7. </a:t>
            </a:r>
            <a:r>
              <a:rPr lang="zh-TW" altLang="en-US" sz="1400" b="1" dirty="0">
                <a:solidFill>
                  <a:srgbClr val="3333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其他有利審查之資料（近兩年內或大學以後之優良表現及獲獎證明文件等） </a:t>
            </a:r>
            <a:endParaRPr lang="zh-TW" altLang="en-US" b="1" i="0" dirty="0">
              <a:solidFill>
                <a:srgbClr val="333333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385443" y="3296024"/>
            <a:ext cx="3174274" cy="300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rgbClr val="BD0F24"/>
                </a:solidFill>
              </a:rPr>
              <a:t>申請</a:t>
            </a:r>
            <a:r>
              <a:rPr lang="zh-TW" altLang="en-US" dirty="0" smtClean="0">
                <a:solidFill>
                  <a:srgbClr val="BD0F24"/>
                </a:solidFill>
              </a:rPr>
              <a:t>期限</a:t>
            </a:r>
            <a:r>
              <a:rPr lang="en-US" altLang="zh-TW" dirty="0" smtClean="0">
                <a:solidFill>
                  <a:srgbClr val="BD0F24"/>
                </a:solidFill>
              </a:rPr>
              <a:t>:</a:t>
            </a:r>
            <a:r>
              <a:rPr lang="en-US" altLang="zh-TW" dirty="0" smtClean="0">
                <a:solidFill>
                  <a:srgbClr val="BD0F24"/>
                </a:solidFill>
              </a:rPr>
              <a:t>2022/3/24</a:t>
            </a:r>
            <a:r>
              <a:rPr lang="zh-TW" altLang="en-US" dirty="0" smtClean="0">
                <a:solidFill>
                  <a:srgbClr val="BD0F24"/>
                </a:solidFill>
              </a:rPr>
              <a:t> 中午</a:t>
            </a:r>
            <a:r>
              <a:rPr lang="en-US" altLang="zh-TW" dirty="0" smtClean="0">
                <a:solidFill>
                  <a:srgbClr val="BD0F24"/>
                </a:solidFill>
              </a:rPr>
              <a:t>12:00</a:t>
            </a:r>
            <a:endParaRPr lang="zh-TW" altLang="en-US" dirty="0">
              <a:solidFill>
                <a:srgbClr val="BD0F24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48549" y="4928056"/>
            <a:ext cx="28868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800" dirty="0">
                <a:hlinkClick r:id="rId3"/>
              </a:rPr>
              <a:t>https://tdx.yuntech.edu.tw/index.php/2020-02-26-09-23-21</a:t>
            </a:r>
            <a:endParaRPr lang="zh-TW" altLang="en-US" sz="800" dirty="0"/>
          </a:p>
        </p:txBody>
      </p:sp>
    </p:spTree>
    <p:extLst>
      <p:ext uri="{BB962C8B-B14F-4D97-AF65-F5344CB8AC3E}">
        <p14:creationId xmlns:p14="http://schemas.microsoft.com/office/powerpoint/2010/main" val="5154654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166257" y="551510"/>
            <a:ext cx="4811486" cy="817147"/>
          </a:xfrm>
        </p:spPr>
        <p:txBody>
          <a:bodyPr>
            <a:normAutofit/>
          </a:bodyPr>
          <a:lstStyle/>
          <a:p>
            <a:r>
              <a:rPr lang="zh-TW" altLang="en-US" sz="2800" dirty="0" smtClean="0"/>
              <a:t>雲科大出國交換生</a:t>
            </a:r>
            <a:r>
              <a:rPr lang="en-US" altLang="zh-TW" sz="2800" dirty="0" smtClean="0"/>
              <a:t>FB</a:t>
            </a:r>
            <a:r>
              <a:rPr lang="zh-TW" altLang="en-US" sz="2800" dirty="0" smtClean="0"/>
              <a:t>社團</a:t>
            </a:r>
            <a:endParaRPr lang="zh-TW" altLang="en-US" sz="2800" dirty="0"/>
          </a:p>
        </p:txBody>
      </p:sp>
      <p:sp>
        <p:nvSpPr>
          <p:cNvPr id="8" name="副标题 7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2166257" y="1312163"/>
            <a:ext cx="4811486" cy="346249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dirty="0" smtClean="0"/>
              <a:t>FB Group for Outbound Exchange Students</a:t>
            </a:r>
            <a:endParaRPr lang="en-US" altLang="zh-CN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719" y="1658413"/>
            <a:ext cx="1868563" cy="18685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91958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630223" y="1649391"/>
            <a:ext cx="3883556" cy="931808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Q&amp;A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>
          <a:xfrm>
            <a:off x="2363407" y="2581199"/>
            <a:ext cx="4417188" cy="103598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zh-TW" altLang="en-US" sz="1200" dirty="0"/>
              <a:t>國際事務處 國際交流組 羅鈺涵</a:t>
            </a:r>
          </a:p>
          <a:p>
            <a:pPr>
              <a:lnSpc>
                <a:spcPct val="100000"/>
              </a:lnSpc>
            </a:pPr>
            <a:r>
              <a:rPr lang="en-US" altLang="zh-TW" sz="1200" dirty="0"/>
              <a:t>Tel: 05-534-2601 ext. 2393     </a:t>
            </a:r>
          </a:p>
          <a:p>
            <a:pPr>
              <a:lnSpc>
                <a:spcPct val="100000"/>
              </a:lnSpc>
            </a:pPr>
            <a:r>
              <a:rPr lang="en-US" altLang="zh-TW" sz="1200" dirty="0"/>
              <a:t>E-mail: luoyh@yuntech.edu.tw/ tdi@yuntech.edu.tw </a:t>
            </a:r>
          </a:p>
        </p:txBody>
      </p:sp>
    </p:spTree>
    <p:custDataLst>
      <p:tags r:id="rId1"/>
    </p:custData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C74457A-07F4-47D7-B316-B1099011748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6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6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TEMPLATE_THUMBS_INDEX" val="1、11、12、16、22、23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11、12、16、22、23、"/>
  <p:tag name="KSO_WM_BEAUTIFY_FLAG" val="#wm#"/>
  <p:tag name="KSO_WM_SLIDE_SUBTYPE" val="pureTxt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a"/>
  <p:tag name="KSO_WM_UNIT_INDEX" val="1"/>
  <p:tag name="KSO_WM_UNIT_ID" val="custom20184560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UNIT_PRESET_TEXT" val="蓝色扁平清新通用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*b*1"/>
  <p:tag name="KSO_WM_UNIT_LAYERLEVEL" val="1"/>
  <p:tag name="KSO_WM_UNIT_VALUE" val="27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5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UNIT_TYPE" val="c"/>
  <p:tag name="KSO_WM_UNIT_INDEX" val="1"/>
  <p:tag name="KSO_WM_UNIT_ID" val="custom20184560_1*c*1"/>
  <p:tag name="KSO_WM_UNIT_LAYERLEVEL" val="1"/>
  <p:tag name="KSO_WM_UNIT_VALUE" val="4"/>
  <p:tag name="KSO_WM_UNIT_HIGHLIGHT" val="0"/>
  <p:tag name="KSO_WM_UNIT_COMPATIBLE" val="1"/>
  <p:tag name="KSO_WM_UNIT_CLEAR" val="0"/>
  <p:tag name="KSO_WM_BEAUTIFY_FLAG" val="#wm#"/>
  <p:tag name="KSO_WM_TAG_VERSION" val="1.0"/>
  <p:tag name="KSO_WM_UNIT_PRESET_TEXT" val="201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4"/>
  <p:tag name="KSO_WM_SLIDE_LAYOUT" val="a_l"/>
  <p:tag name="KSO_WM_SLIDE_LAYOUT_CNT" val="1_1"/>
  <p:tag name="KSO_WM_SLIDE_TYPE" val="contents"/>
  <p:tag name="KSO_WM_BEAUTIFY_FLAG" val="#wm#"/>
  <p:tag name="KSO_WM_TEMPLATE_CATEGORY" val="custom"/>
  <p:tag name="KSO_WM_TEMPLATE_INDEX" val="20184560"/>
  <p:tag name="KSO_WM_SLIDE_ID" val="custom20184560_9"/>
  <p:tag name="KSO_WM_SLIDE_INDEX" val="9"/>
  <p:tag name="KSO_WM_DIAGRAM_GROUP_CODE" val="l1-1"/>
  <p:tag name="KSO_WM_SLIDE_SUBTYPE" val="dia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CLEAR" val="1"/>
  <p:tag name="KSO_WM_UNIT_TYPE" val="l_h_i"/>
  <p:tag name="KSO_WM_UNIT_INDEX" val="1_1_1"/>
  <p:tag name="KSO_WM_UNIT_ID" val="custom20184560_9*l_h_i*1_1_1"/>
  <p:tag name="KSO_WM_UNIT_LAYERLEVEL" val="1_1_1"/>
  <p:tag name="KSO_WM_DIAGRAM_GROUP_CODE" val="l1-1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CLEAR" val="1"/>
  <p:tag name="KSO_WM_UNIT_TYPE" val="l_h_i"/>
  <p:tag name="KSO_WM_UNIT_INDEX" val="1_3_1"/>
  <p:tag name="KSO_WM_UNIT_ID" val="custom20184560_9*l_h_i*1_3_1"/>
  <p:tag name="KSO_WM_UNIT_LAYERLEVEL" val="1_1_1"/>
  <p:tag name="KSO_WM_DIAGRAM_GROUP_CODE" val="l1-1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CLEAR" val="1"/>
  <p:tag name="KSO_WM_UNIT_TYPE" val="l_h_i"/>
  <p:tag name="KSO_WM_UNIT_INDEX" val="1_2_1"/>
  <p:tag name="KSO_WM_UNIT_ID" val="custom20184560_9*l_h_i*1_2_1"/>
  <p:tag name="KSO_WM_UNIT_LAYERLEVEL" val="1_1_1"/>
  <p:tag name="KSO_WM_DIAGRAM_GROUP_CODE" val="l1-1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CLEAR" val="1"/>
  <p:tag name="KSO_WM_UNIT_TYPE" val="l_h_i"/>
  <p:tag name="KSO_WM_UNIT_INDEX" val="1_4_1"/>
  <p:tag name="KSO_WM_UNIT_ID" val="custom20184560_9*l_h_i*1_4_1"/>
  <p:tag name="KSO_WM_UNIT_LAYERLEVEL" val="1_1_1"/>
  <p:tag name="KSO_WM_DIAGRAM_GROUP_CODE" val="l1-1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l_h_f"/>
  <p:tag name="KSO_WM_UNIT_INDEX" val="1_4_1"/>
  <p:tag name="KSO_WM_UNIT_CLEAR" val="1"/>
  <p:tag name="KSO_WM_UNIT_LAYERLEVEL" val="1_1_1"/>
  <p:tag name="KSO_WM_UNIT_VALUE" val="24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4560_9*l_h_f*1_4_1"/>
  <p:tag name="KSO_WM_UNIT_SHADOW_SCHEMECOLOR_INDEX" val="16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l_h_f"/>
  <p:tag name="KSO_WM_UNIT_INDEX" val="1_2_1"/>
  <p:tag name="KSO_WM_UNIT_CLEAR" val="1"/>
  <p:tag name="KSO_WM_UNIT_LAYERLEVEL" val="1_1_1"/>
  <p:tag name="KSO_WM_UNIT_VALUE" val="24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4560_9*l_h_f*1_2_1"/>
  <p:tag name="KSO_WM_UNIT_SHADOW_SCHEMECOLOR_INDEX" val="16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l_h_f"/>
  <p:tag name="KSO_WM_UNIT_INDEX" val="1_3_1"/>
  <p:tag name="KSO_WM_UNIT_CLEAR" val="1"/>
  <p:tag name="KSO_WM_UNIT_LAYERLEVEL" val="1_1_1"/>
  <p:tag name="KSO_WM_UNIT_VALUE" val="22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4560_9*l_h_f*1_3_1"/>
  <p:tag name="KSO_WM_UNIT_SHADOW_SCHEMECOLOR_INDEX" val="16"/>
  <p:tag name="KSO_WM_UNIT_TEXT_FILL_FORE_SCHEMECOLOR_INDEX" val="13"/>
  <p:tag name="KSO_WM_UNIT_TEXT_FILL_TYPE" val="1"/>
  <p:tag name="KSO_WM_UNIT_USESOURCEFORMAT_APPLY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l_h_f"/>
  <p:tag name="KSO_WM_UNIT_INDEX" val="1_1_1"/>
  <p:tag name="KSO_WM_UNIT_CLEAR" val="1"/>
  <p:tag name="KSO_WM_UNIT_LAYERLEVEL" val="1_1_1"/>
  <p:tag name="KSO_WM_UNIT_VALUE" val="22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ID" val="custom20184560_9*l_h_f*1_1_1"/>
  <p:tag name="KSO_WM_UNIT_SHADOW_SCHEMECOLOR_INDEX" val="16"/>
  <p:tag name="KSO_WM_UNIT_TEXT_FILL_FORE_SCHEMECOLOR_INDEX" val="13"/>
  <p:tag name="KSO_WM_UNIT_TEXT_FILL_TYPE" val="1"/>
  <p:tag name="KSO_WM_UNIT_USESOURCEFORMAT_APPLY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a"/>
  <p:tag name="KSO_WM_UNIT_INDEX" val="1"/>
  <p:tag name="KSO_WM_UNIT_CLEAR" val="1"/>
  <p:tag name="KSO_WM_UNIT_LAYERLEVEL" val="1"/>
  <p:tag name="KSO_WM_UNIT_ISCONTENTSTITLE" val="1"/>
  <p:tag name="KSO_WM_UNIT_VALUE" val="7"/>
  <p:tag name="KSO_WM_UNIT_HIGHLIGHT" val="0"/>
  <p:tag name="KSO_WM_UNIT_COMPATIBLE" val="0"/>
  <p:tag name="KSO_WM_DIAGRAM_GROUP_CODE" val="l1_1"/>
  <p:tag name="KSO_WM_UNIT_ID" val="custom20184560_9*a*1"/>
  <p:tag name="KSO_WM_UNIT_PRESET_TEXT" val="CONTENTS"/>
  <p:tag name="KSO_WM_UNIT_FILL_FORE_SCHEMECOLOR_INDEX" val="5"/>
  <p:tag name="KSO_WM_UNIT_FILL_TYPE" val="1"/>
  <p:tag name="KSO_WM_UNIT_TEXT_FILL_FORE_SCHEMECOLOR_INDEX" val="14"/>
  <p:tag name="KSO_WM_UNIT_TEXT_FILL_TYPE" val="1"/>
  <p:tag name="KSO_WM_UNIT_USESOURCEFORMAT_APPLY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2"/>
  <p:tag name="KSO_WM_SLIDE_INDEX" val="12"/>
  <p:tag name="KSO_WM_SLIDE_ITEM_CNT" val="2"/>
  <p:tag name="KSO_WM_SLIDE_LAYOUT" val="a_b_e"/>
  <p:tag name="KSO_WM_SLIDE_LAYOUT_CNT" val="1_1_1"/>
  <p:tag name="KSO_WM_SLIDE_TYPE" val="sectionTitle"/>
  <p:tag name="KSO_WM_BEAUTIFY_FLAG" val="#wm#"/>
  <p:tag name="KSO_WM_SLIDE_SUBTYPE" val="pureTxt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a"/>
  <p:tag name="KSO_WM_UNIT_INDEX" val="1"/>
  <p:tag name="KSO_WM_UNIT_ID" val="custom20184560_12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UNIT_PRESET_TEXT" val="SECTION TITL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2*b*1"/>
  <p:tag name="KSO_WM_UNIT_LAYERLEVEL" val="1"/>
  <p:tag name="KSO_WM_UNIT_VALUE" val="20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3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e"/>
  <p:tag name="KSO_WM_UNIT_INDEX" val="1"/>
  <p:tag name="KSO_WM_UNIT_ID" val="custom20184560_12*e*1"/>
  <p:tag name="KSO_WM_UNIT_LAYERLEVEL" val="1"/>
  <p:tag name="KSO_WM_UNIT_VALUE" val="1"/>
  <p:tag name="KSO_WM_UNIT_HIGHLIGHT" val="0"/>
  <p:tag name="KSO_WM_UNIT_COMPATIBLE" val="1"/>
  <p:tag name="KSO_WM_UNIT_CLEAR" val="0"/>
  <p:tag name="KSO_WM_UNIT_PRESET_TEXT" val="0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2"/>
  <p:tag name="KSO_WM_SLIDE_INDEX" val="12"/>
  <p:tag name="KSO_WM_SLIDE_ITEM_CNT" val="2"/>
  <p:tag name="KSO_WM_SLIDE_LAYOUT" val="a_b_e"/>
  <p:tag name="KSO_WM_SLIDE_LAYOUT_CNT" val="1_1_1"/>
  <p:tag name="KSO_WM_SLIDE_TYPE" val="sectionTitle"/>
  <p:tag name="KSO_WM_BEAUTIFY_FLAG" val="#wm#"/>
  <p:tag name="KSO_WM_SLIDE_SUBTYPE" val="pureTxt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a"/>
  <p:tag name="KSO_WM_UNIT_INDEX" val="1"/>
  <p:tag name="KSO_WM_UNIT_ID" val="custom20184560_12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UNIT_PRESET_TEXT" val="SECTION TITL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2*b*1"/>
  <p:tag name="KSO_WM_UNIT_LAYERLEVEL" val="1"/>
  <p:tag name="KSO_WM_UNIT_VALUE" val="20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39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e"/>
  <p:tag name="KSO_WM_UNIT_INDEX" val="1"/>
  <p:tag name="KSO_WM_UNIT_ID" val="custom20184560_12*e*1"/>
  <p:tag name="KSO_WM_UNIT_LAYERLEVEL" val="1"/>
  <p:tag name="KSO_WM_UNIT_VALUE" val="1"/>
  <p:tag name="KSO_WM_UNIT_HIGHLIGHT" val="0"/>
  <p:tag name="KSO_WM_UNIT_COMPATIBLE" val="1"/>
  <p:tag name="KSO_WM_UNIT_CLEAR" val="0"/>
  <p:tag name="KSO_WM_UNIT_PRESET_TEXT" val="0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2"/>
  <p:tag name="KSO_WM_SLIDE_INDEX" val="12"/>
  <p:tag name="KSO_WM_SLIDE_ITEM_CNT" val="2"/>
  <p:tag name="KSO_WM_SLIDE_LAYOUT" val="a_b_e"/>
  <p:tag name="KSO_WM_SLIDE_LAYOUT_CNT" val="1_1_1"/>
  <p:tag name="KSO_WM_SLIDE_TYPE" val="sectionTitle"/>
  <p:tag name="KSO_WM_BEAUTIFY_FLAG" val="#wm#"/>
  <p:tag name="KSO_WM_SLIDE_SUBTYPE" val="pureTxt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a"/>
  <p:tag name="KSO_WM_UNIT_INDEX" val="1"/>
  <p:tag name="KSO_WM_UNIT_ID" val="custom20184560_12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UNIT_PRESET_TEXT" val="SECTION TITL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2*b*1"/>
  <p:tag name="KSO_WM_UNIT_LAYERLEVEL" val="1"/>
  <p:tag name="KSO_WM_UNIT_VALUE" val="20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3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e"/>
  <p:tag name="KSO_WM_UNIT_INDEX" val="1"/>
  <p:tag name="KSO_WM_UNIT_ID" val="custom20184560_12*e*1"/>
  <p:tag name="KSO_WM_UNIT_LAYERLEVEL" val="1"/>
  <p:tag name="KSO_WM_UNIT_VALUE" val="1"/>
  <p:tag name="KSO_WM_UNIT_HIGHLIGHT" val="0"/>
  <p:tag name="KSO_WM_UNIT_COMPATIBLE" val="1"/>
  <p:tag name="KSO_WM_UNIT_CLEAR" val="0"/>
  <p:tag name="KSO_WM_UNIT_PRESET_TEXT" val="0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2"/>
  <p:tag name="KSO_WM_SLIDE_INDEX" val="12"/>
  <p:tag name="KSO_WM_SLIDE_ITEM_CNT" val="2"/>
  <p:tag name="KSO_WM_SLIDE_LAYOUT" val="a_b_e"/>
  <p:tag name="KSO_WM_SLIDE_LAYOUT_CNT" val="1_1_1"/>
  <p:tag name="KSO_WM_SLIDE_TYPE" val="sectionTitle"/>
  <p:tag name="KSO_WM_BEAUTIFY_FLAG" val="#wm#"/>
  <p:tag name="KSO_WM_SLIDE_SUBTYPE" val="pureTxt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a"/>
  <p:tag name="KSO_WM_UNIT_INDEX" val="1"/>
  <p:tag name="KSO_WM_UNIT_ID" val="custom20184560_12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UNIT_PRESET_TEXT" val="SECTION TITL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2*b*1"/>
  <p:tag name="KSO_WM_UNIT_LAYERLEVEL" val="1"/>
  <p:tag name="KSO_WM_UNIT_VALUE" val="20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39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e"/>
  <p:tag name="KSO_WM_UNIT_INDEX" val="1"/>
  <p:tag name="KSO_WM_UNIT_ID" val="custom20184560_12*e*1"/>
  <p:tag name="KSO_WM_UNIT_LAYERLEVEL" val="1"/>
  <p:tag name="KSO_WM_UNIT_VALUE" val="1"/>
  <p:tag name="KSO_WM_UNIT_HIGHLIGHT" val="0"/>
  <p:tag name="KSO_WM_UNIT_COMPATIBLE" val="1"/>
  <p:tag name="KSO_WM_UNIT_CLEAR" val="0"/>
  <p:tag name="KSO_WM_UNIT_PRESET_TEXT" val="0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11、12、16、22、23、"/>
  <p:tag name="KSO_WM_BEAUTIFY_FLAG" val="#wm#"/>
  <p:tag name="KSO_WM_SLIDE_SUBTYPE" val="pureTxt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a"/>
  <p:tag name="KSO_WM_UNIT_INDEX" val="1"/>
  <p:tag name="KSO_WM_UNIT_ID" val="custom20184560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UNIT_PRESET_TEXT" val="蓝色扁平清新通用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*b*1"/>
  <p:tag name="KSO_WM_UNIT_LAYERLEVEL" val="1"/>
  <p:tag name="KSO_WM_UNIT_VALUE" val="27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5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23"/>
  <p:tag name="KSO_WM_SLIDE_INDEX" val="23"/>
  <p:tag name="KSO_WM_SLIDE_ITEM_CNT" val="2"/>
  <p:tag name="KSO_WM_SLIDE_LAYOUT" val="a_f"/>
  <p:tag name="KSO_WM_SLIDE_LAYOUT_CNT" val="1_1"/>
  <p:tag name="KSO_WM_SLIDE_TYPE" val="endPage"/>
  <p:tag name="KSO_WM_BEAUTIFY_FLAG" val="#wm#"/>
  <p:tag name="KSO_WM_SLIDE_SUBTYPE" val="pureTxt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a"/>
  <p:tag name="KSO_WM_UNIT_INDEX" val="1"/>
  <p:tag name="KSO_WM_UNIT_ID" val="custom20184560_23*a*1"/>
  <p:tag name="KSO_WM_UNIT_LAYERLEVEL" val="1"/>
  <p:tag name="KSO_WM_UNIT_VALUE" val="8"/>
  <p:tag name="KSO_WM_UNIT_ISCONTENTSTITLE" val="0"/>
  <p:tag name="KSO_WM_UNIT_HIGHLIGHT" val="0"/>
  <p:tag name="KSO_WM_UNIT_COMPATIBLE" val="0"/>
  <p:tag name="KSO_WM_UNIT_CLEAR" val="0"/>
  <p:tag name="KSO_WM_UNIT_PRESET_TEXT" val="谢谢观看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f"/>
  <p:tag name="KSO_WM_UNIT_INDEX" val="1"/>
  <p:tag name="KSO_WM_UNIT_ID" val="custom20184560_23*f*1"/>
  <p:tag name="KSO_WM_UNIT_LAYERLEVEL" val="1"/>
  <p:tag name="KSO_WM_UNIT_VALUE" val="16"/>
  <p:tag name="KSO_WM_UNIT_HIGHLIGHT" val="0"/>
  <p:tag name="KSO_WM_UNIT_COMPATIBLE" val="0"/>
  <p:tag name="KSO_WM_UNIT_CLEAR" val="0"/>
  <p:tag name="KSO_WM_UNIT_PRESET_TEXT" val="THANK YOU"/>
</p:tagLst>
</file>

<file path=ppt/theme/theme1.xml><?xml version="1.0" encoding="utf-8"?>
<a:theme xmlns:a="http://schemas.openxmlformats.org/drawingml/2006/main" name="office 主题">
  <a:themeElements>
    <a:clrScheme name="自定义 97">
      <a:dk1>
        <a:srgbClr val="080808"/>
      </a:dk1>
      <a:lt1>
        <a:srgbClr val="FFFFFF"/>
      </a:lt1>
      <a:dk2>
        <a:srgbClr val="080808"/>
      </a:dk2>
      <a:lt2>
        <a:srgbClr val="FFFFFF"/>
      </a:lt2>
      <a:accent1>
        <a:srgbClr val="087AB4"/>
      </a:accent1>
      <a:accent2>
        <a:srgbClr val="454545"/>
      </a:accent2>
      <a:accent3>
        <a:srgbClr val="087AB4"/>
      </a:accent3>
      <a:accent4>
        <a:srgbClr val="454545"/>
      </a:accent4>
      <a:accent5>
        <a:srgbClr val="087AB4"/>
      </a:accent5>
      <a:accent6>
        <a:srgbClr val="454545"/>
      </a:accent6>
      <a:hlink>
        <a:srgbClr val="8064A1"/>
      </a:hlink>
      <a:folHlink>
        <a:srgbClr val="9BBB58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3A3A3A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107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7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2652</Words>
  <Application>Microsoft Office PowerPoint</Application>
  <PresentationFormat>如螢幕大小 (16:9)</PresentationFormat>
  <Paragraphs>261</Paragraphs>
  <Slides>31</Slides>
  <Notes>29</Notes>
  <HiddenSlides>0</HiddenSlides>
  <MMClips>0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31</vt:i4>
      </vt:variant>
    </vt:vector>
  </HeadingPairs>
  <TitlesOfParts>
    <vt:vector size="50" baseType="lpstr">
      <vt:lpstr>等线</vt:lpstr>
      <vt:lpstr>Gill Sans</vt:lpstr>
      <vt:lpstr>Lato Light</vt:lpstr>
      <vt:lpstr>微软雅黑</vt:lpstr>
      <vt:lpstr>宋体</vt:lpstr>
      <vt:lpstr>Source Han Serif SC</vt:lpstr>
      <vt:lpstr>微软雅黑 Light</vt:lpstr>
      <vt:lpstr>微軟正黑體</vt:lpstr>
      <vt:lpstr>新細明體</vt:lpstr>
      <vt:lpstr>儷黑 Pro</vt:lpstr>
      <vt:lpstr>Arial</vt:lpstr>
      <vt:lpstr>Calibri</vt:lpstr>
      <vt:lpstr>Cambria</vt:lpstr>
      <vt:lpstr>Times New Roman</vt:lpstr>
      <vt:lpstr>Times New Roman</vt:lpstr>
      <vt:lpstr>Wingdings</vt:lpstr>
      <vt:lpstr>Wingdings 2</vt:lpstr>
      <vt:lpstr>office 主题</vt:lpstr>
      <vt:lpstr>1_Office 主题</vt:lpstr>
      <vt:lpstr>2022秋季秋季交換及獎助說明會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雲科大出國交換生FB社團</vt:lpstr>
      <vt:lpstr>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单机此次添加标题</dc:title>
  <dc:creator>优品PPT</dc:creator>
  <cp:keywords>http:/www.ypppt.com</cp:keywords>
  <cp:lastModifiedBy>ASUS</cp:lastModifiedBy>
  <cp:revision>140</cp:revision>
  <dcterms:created xsi:type="dcterms:W3CDTF">2017-05-02T06:39:00Z</dcterms:created>
  <dcterms:modified xsi:type="dcterms:W3CDTF">2022-02-22T08:21:18Z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