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5"/>
  </p:notesMasterIdLst>
  <p:sldIdLst>
    <p:sldId id="278" r:id="rId2"/>
    <p:sldId id="306" r:id="rId3"/>
    <p:sldId id="305" r:id="rId4"/>
    <p:sldId id="307" r:id="rId5"/>
    <p:sldId id="308" r:id="rId6"/>
    <p:sldId id="309" r:id="rId7"/>
    <p:sldId id="310" r:id="rId8"/>
    <p:sldId id="311" r:id="rId9"/>
    <p:sldId id="312" r:id="rId10"/>
    <p:sldId id="313" r:id="rId11"/>
    <p:sldId id="314" r:id="rId12"/>
    <p:sldId id="315" r:id="rId13"/>
    <p:sldId id="316" r:id="rId14"/>
    <p:sldId id="298" r:id="rId15"/>
    <p:sldId id="317" r:id="rId16"/>
    <p:sldId id="318" r:id="rId17"/>
    <p:sldId id="319" r:id="rId18"/>
    <p:sldId id="303" r:id="rId19"/>
    <p:sldId id="320" r:id="rId20"/>
    <p:sldId id="321" r:id="rId21"/>
    <p:sldId id="323" r:id="rId22"/>
    <p:sldId id="322" r:id="rId23"/>
    <p:sldId id="279" r:id="rId24"/>
  </p:sldIdLst>
  <p:sldSz cx="12192000" cy="685800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3E9CA"/>
    <a:srgbClr val="74C4C2"/>
    <a:srgbClr val="D35444"/>
    <a:srgbClr val="03857D"/>
    <a:srgbClr val="FA820A"/>
    <a:srgbClr val="04B8AB"/>
    <a:srgbClr val="0A5652"/>
    <a:srgbClr val="9ADEE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256" autoAdjust="0"/>
    <p:restoredTop sz="96391" autoAdjust="0"/>
  </p:normalViewPr>
  <p:slideViewPr>
    <p:cSldViewPr snapToGrid="0" showGuides="1">
      <p:cViewPr varScale="1">
        <p:scale>
          <a:sx n="82" d="100"/>
          <a:sy n="82" d="100"/>
        </p:scale>
        <p:origin x="91" y="8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444BE4A-700B-47C3-B39A-2F66D88FF9B8}" type="datetimeFigureOut">
              <a:rPr lang="zh-CN" altLang="en-US" smtClean="0"/>
              <a:t>2020/6/24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9176AAE-6F91-4E54-ABFD-07E712955B1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800871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176AAE-6F91-4E54-ABFD-07E712955B1B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4591174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176AAE-6F91-4E54-ABFD-07E712955B1B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8247415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176AAE-6F91-4E54-ABFD-07E712955B1B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7875466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176AAE-6F91-4E54-ABFD-07E712955B1B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2913224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176AAE-6F91-4E54-ABFD-07E712955B1B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4700916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176AAE-6F91-4E54-ABFD-07E712955B1B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6417543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176AAE-6F91-4E54-ABFD-07E712955B1B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6277320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176AAE-6F91-4E54-ABFD-07E712955B1B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61731360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176AAE-6F91-4E54-ABFD-07E712955B1B}" type="slidenum">
              <a:rPr lang="zh-CN" altLang="en-US" smtClean="0"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71517624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176AAE-6F91-4E54-ABFD-07E712955B1B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57756124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176AAE-6F91-4E54-ABFD-07E712955B1B}" type="slidenum">
              <a:rPr lang="zh-CN" altLang="en-US" smtClean="0"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078794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F459AF-B5E8-4C5F-96B8-FECF9CF80350}" type="datetimeFigureOut">
              <a:rPr lang="zh-CN" altLang="en-US" smtClean="0"/>
              <a:t>2020/6/24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CF14EC-520B-4FA7-9DC2-CE34B63E3F2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58036118"/>
      </p:ext>
    </p:extLst>
  </p:cSld>
  <p:clrMapOvr>
    <a:masterClrMapping/>
  </p:clrMapOvr>
  <p:transition spd="slow" advClick="0" advTm="5000">
    <p:push dir="u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F459AF-B5E8-4C5F-96B8-FECF9CF80350}" type="datetimeFigureOut">
              <a:rPr lang="zh-CN" altLang="en-US" smtClean="0"/>
              <a:t>2020/6/24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CF14EC-520B-4FA7-9DC2-CE34B63E3F2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65880158"/>
      </p:ext>
    </p:extLst>
  </p:cSld>
  <p:clrMapOvr>
    <a:masterClrMapping/>
  </p:clrMapOvr>
  <p:transition spd="slow" advClick="0" advTm="5000">
    <p:push dir="u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F459AF-B5E8-4C5F-96B8-FECF9CF80350}" type="datetimeFigureOut">
              <a:rPr lang="zh-CN" altLang="en-US" smtClean="0"/>
              <a:t>2020/6/24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CF14EC-520B-4FA7-9DC2-CE34B63E3F2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13309400"/>
      </p:ext>
    </p:extLst>
  </p:cSld>
  <p:clrMapOvr>
    <a:masterClrMapping/>
  </p:clrMapOvr>
  <p:transition spd="slow" advClick="0" advTm="5000">
    <p:push dir="u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F459AF-B5E8-4C5F-96B8-FECF9CF80350}" type="datetimeFigureOut">
              <a:rPr lang="zh-CN" altLang="en-US" smtClean="0"/>
              <a:t>2020/6/24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CF14EC-520B-4FA7-9DC2-CE34B63E3F2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04810867"/>
      </p:ext>
    </p:extLst>
  </p:cSld>
  <p:clrMapOvr>
    <a:masterClrMapping/>
  </p:clrMapOvr>
  <p:transition spd="slow" advClick="0" advTm="5000">
    <p:push dir="u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F459AF-B5E8-4C5F-96B8-FECF9CF80350}" type="datetimeFigureOut">
              <a:rPr lang="zh-CN" altLang="en-US" smtClean="0"/>
              <a:t>2020/6/24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CF14EC-520B-4FA7-9DC2-CE34B63E3F2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27904305"/>
      </p:ext>
    </p:extLst>
  </p:cSld>
  <p:clrMapOvr>
    <a:masterClrMapping/>
  </p:clrMapOvr>
  <p:transition spd="slow" advClick="0" advTm="5000">
    <p:push dir="u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F459AF-B5E8-4C5F-96B8-FECF9CF80350}" type="datetimeFigureOut">
              <a:rPr lang="zh-CN" altLang="en-US" smtClean="0"/>
              <a:t>2020/6/24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CF14EC-520B-4FA7-9DC2-CE34B63E3F2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79814220"/>
      </p:ext>
    </p:extLst>
  </p:cSld>
  <p:clrMapOvr>
    <a:masterClrMapping/>
  </p:clrMapOvr>
  <p:transition spd="slow" advClick="0" advTm="5000">
    <p:push dir="u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F459AF-B5E8-4C5F-96B8-FECF9CF80350}" type="datetimeFigureOut">
              <a:rPr lang="zh-CN" altLang="en-US" smtClean="0"/>
              <a:t>2020/6/24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CF14EC-520B-4FA7-9DC2-CE34B63E3F2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61232637"/>
      </p:ext>
    </p:extLst>
  </p:cSld>
  <p:clrMapOvr>
    <a:masterClrMapping/>
  </p:clrMapOvr>
  <p:transition spd="slow" advClick="0" advTm="5000">
    <p:push dir="u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F459AF-B5E8-4C5F-96B8-FECF9CF80350}" type="datetimeFigureOut">
              <a:rPr lang="zh-CN" altLang="en-US" smtClean="0"/>
              <a:t>2020/6/24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CF14EC-520B-4FA7-9DC2-CE34B63E3F2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37546241"/>
      </p:ext>
    </p:extLst>
  </p:cSld>
  <p:clrMapOvr>
    <a:masterClrMapping/>
  </p:clrMapOvr>
  <p:transition spd="slow" advClick="0" advTm="5000">
    <p:push dir="u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F459AF-B5E8-4C5F-96B8-FECF9CF80350}" type="datetimeFigureOut">
              <a:rPr lang="zh-CN" altLang="en-US" smtClean="0"/>
              <a:t>2020/6/24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CF14EC-520B-4FA7-9DC2-CE34B63E3F2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91581260"/>
      </p:ext>
    </p:extLst>
  </p:cSld>
  <p:clrMapOvr>
    <a:masterClrMapping/>
  </p:clrMapOvr>
  <p:transition spd="slow" advClick="0" advTm="5000">
    <p:push dir="u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F459AF-B5E8-4C5F-96B8-FECF9CF80350}" type="datetimeFigureOut">
              <a:rPr lang="zh-CN" altLang="en-US" smtClean="0"/>
              <a:t>2020/6/24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CF14EC-520B-4FA7-9DC2-CE34B63E3F2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94971935"/>
      </p:ext>
    </p:extLst>
  </p:cSld>
  <p:clrMapOvr>
    <a:masterClrMapping/>
  </p:clrMapOvr>
  <p:transition spd="slow" advClick="0" advTm="5000">
    <p:push dir="u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F459AF-B5E8-4C5F-96B8-FECF9CF80350}" type="datetimeFigureOut">
              <a:rPr lang="zh-CN" altLang="en-US" smtClean="0"/>
              <a:t>2020/6/24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CF14EC-520B-4FA7-9DC2-CE34B63E3F2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08726846"/>
      </p:ext>
    </p:extLst>
  </p:cSld>
  <p:clrMapOvr>
    <a:masterClrMapping/>
  </p:clrMapOvr>
  <p:transition spd="slow" advClick="0" advTm="5000">
    <p:push dir="u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9F459AF-B5E8-4C5F-96B8-FECF9CF80350}" type="datetimeFigureOut">
              <a:rPr lang="zh-CN" altLang="en-US" smtClean="0"/>
              <a:t>2020/6/24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DCF14EC-520B-4FA7-9DC2-CE34B63E3F2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6105630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Click="0" advTm="5000">
    <p:push dir="u"/>
  </p:transition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2.png"/><Relationship Id="rId5" Type="http://schemas.openxmlformats.org/officeDocument/2006/relationships/image" Target="../media/image11.png"/><Relationship Id="rId4" Type="http://schemas.openxmlformats.org/officeDocument/2006/relationships/slide" Target="slide6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5.png"/><Relationship Id="rId4" Type="http://schemas.openxmlformats.org/officeDocument/2006/relationships/image" Target="../media/image14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2.png"/><Relationship Id="rId5" Type="http://schemas.openxmlformats.org/officeDocument/2006/relationships/image" Target="../media/image17.jpg"/><Relationship Id="rId4" Type="http://schemas.openxmlformats.org/officeDocument/2006/relationships/slide" Target="slide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9.png"/><Relationship Id="rId5" Type="http://schemas.openxmlformats.org/officeDocument/2006/relationships/image" Target="../media/image18.jpeg"/><Relationship Id="rId4" Type="http://schemas.openxmlformats.org/officeDocument/2006/relationships/slide" Target="slide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2.png"/><Relationship Id="rId4" Type="http://schemas.openxmlformats.org/officeDocument/2006/relationships/image" Target="../media/image20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2.png"/><Relationship Id="rId5" Type="http://schemas.openxmlformats.org/officeDocument/2006/relationships/image" Target="../media/image22.png"/><Relationship Id="rId4" Type="http://schemas.openxmlformats.org/officeDocument/2006/relationships/image" Target="../media/image21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3.png"/><Relationship Id="rId4" Type="http://schemas.openxmlformats.org/officeDocument/2006/relationships/image" Target="../media/image12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27.jpeg"/><Relationship Id="rId3" Type="http://schemas.openxmlformats.org/officeDocument/2006/relationships/image" Target="../media/image24.png"/><Relationship Id="rId7" Type="http://schemas.openxmlformats.org/officeDocument/2006/relationships/image" Target="../media/image26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6" Type="http://schemas.openxmlformats.org/officeDocument/2006/relationships/slide" Target="slide2.xml"/><Relationship Id="rId5" Type="http://schemas.openxmlformats.org/officeDocument/2006/relationships/image" Target="../media/image23.png"/><Relationship Id="rId4" Type="http://schemas.openxmlformats.org/officeDocument/2006/relationships/image" Target="../media/image25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6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3.png"/><Relationship Id="rId4" Type="http://schemas.openxmlformats.org/officeDocument/2006/relationships/image" Target="../media/image32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g"/><Relationship Id="rId2" Type="http://schemas.openxmlformats.org/officeDocument/2006/relationships/slide" Target="slide12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6.png"/><Relationship Id="rId4" Type="http://schemas.openxmlformats.org/officeDocument/2006/relationships/image" Target="../media/image35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g"/><Relationship Id="rId2" Type="http://schemas.openxmlformats.org/officeDocument/2006/relationships/slide" Target="slide12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8.png"/><Relationship Id="rId5" Type="http://schemas.openxmlformats.org/officeDocument/2006/relationships/image" Target="../media/image14.png"/><Relationship Id="rId4" Type="http://schemas.openxmlformats.org/officeDocument/2006/relationships/image" Target="../media/image37.png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0.png"/><Relationship Id="rId4" Type="http://schemas.openxmlformats.org/officeDocument/2006/relationships/image" Target="../media/image29.png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矩形 11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03857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3" name="群組 2"/>
          <p:cNvGrpSpPr/>
          <p:nvPr/>
        </p:nvGrpSpPr>
        <p:grpSpPr>
          <a:xfrm>
            <a:off x="1424273" y="566057"/>
            <a:ext cx="4907567" cy="5250416"/>
            <a:chOff x="1468948" y="14942"/>
            <a:chExt cx="5086111" cy="5737745"/>
          </a:xfrm>
        </p:grpSpPr>
        <p:pic>
          <p:nvPicPr>
            <p:cNvPr id="7" name="图片 6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935842" y="1036563"/>
              <a:ext cx="4619217" cy="4716124"/>
            </a:xfrm>
            <a:prstGeom prst="rect">
              <a:avLst/>
            </a:prstGeom>
          </p:spPr>
        </p:pic>
        <p:pic>
          <p:nvPicPr>
            <p:cNvPr id="10" name="图片 9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484268" y="1802531"/>
              <a:ext cx="1228973" cy="1250649"/>
            </a:xfrm>
            <a:prstGeom prst="rect">
              <a:avLst/>
            </a:prstGeom>
          </p:spPr>
        </p:pic>
        <p:pic>
          <p:nvPicPr>
            <p:cNvPr id="9" name="图片 8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468948" y="1657520"/>
              <a:ext cx="4650419" cy="2507052"/>
            </a:xfrm>
            <a:prstGeom prst="rect">
              <a:avLst/>
            </a:prstGeom>
          </p:spPr>
        </p:pic>
        <p:pic>
          <p:nvPicPr>
            <p:cNvPr id="8" name="图片 7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248227" y="14942"/>
              <a:ext cx="1994445" cy="2927922"/>
            </a:xfrm>
            <a:prstGeom prst="rect">
              <a:avLst/>
            </a:prstGeom>
          </p:spPr>
        </p:pic>
      </p:grpSp>
      <p:sp>
        <p:nvSpPr>
          <p:cNvPr id="15" name="文本框 14"/>
          <p:cNvSpPr txBox="1"/>
          <p:nvPr/>
        </p:nvSpPr>
        <p:spPr>
          <a:xfrm>
            <a:off x="6276998" y="4207362"/>
            <a:ext cx="5129049" cy="9694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defRPr sz="3600" b="1">
                <a:solidFill>
                  <a:schemeClr val="bg1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</a:defRPr>
            </a:lvl1pPr>
          </a:lstStyle>
          <a:p>
            <a:pPr>
              <a:lnSpc>
                <a:spcPct val="150000"/>
              </a:lnSpc>
            </a:pPr>
            <a:r>
              <a:rPr lang="en-US" altLang="zh-TW" sz="24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2020</a:t>
            </a:r>
            <a:r>
              <a:rPr lang="zh-TW" altLang="en-US" sz="24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年秋季</a:t>
            </a:r>
            <a:r>
              <a:rPr lang="en-US" altLang="zh-TW" sz="24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(109-1)</a:t>
            </a:r>
            <a:r>
              <a:rPr lang="zh-TW" altLang="en-US" sz="24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交換行前說明會</a:t>
            </a:r>
            <a:endParaRPr lang="en-US" altLang="zh-TW" sz="2400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>
              <a:lnSpc>
                <a:spcPct val="150000"/>
              </a:lnSpc>
            </a:pPr>
            <a:r>
              <a:rPr lang="zh-TW" altLang="en-US" sz="14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國際事務處 </a:t>
            </a:r>
            <a:r>
              <a:rPr lang="en-US" altLang="zh-TW" sz="14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2020</a:t>
            </a:r>
            <a:r>
              <a:rPr lang="zh-TW" altLang="en-US" sz="14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年</a:t>
            </a:r>
            <a:r>
              <a:rPr lang="en-US" altLang="zh-TW" sz="14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6</a:t>
            </a:r>
            <a:r>
              <a:rPr lang="zh-TW" altLang="en-US" sz="14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月</a:t>
            </a:r>
            <a:r>
              <a:rPr lang="en-US" altLang="zh-TW" sz="14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24</a:t>
            </a:r>
            <a:r>
              <a:rPr lang="zh-TW" altLang="en-US" sz="14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日</a:t>
            </a:r>
          </a:p>
        </p:txBody>
      </p:sp>
    </p:spTree>
    <p:extLst>
      <p:ext uri="{BB962C8B-B14F-4D97-AF65-F5344CB8AC3E}">
        <p14:creationId xmlns:p14="http://schemas.microsoft.com/office/powerpoint/2010/main" val="32843731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74C4C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2" name="组合 1"/>
          <p:cNvGrpSpPr/>
          <p:nvPr/>
        </p:nvGrpSpPr>
        <p:grpSpPr>
          <a:xfrm>
            <a:off x="4321440" y="720220"/>
            <a:ext cx="2856104" cy="2534556"/>
            <a:chOff x="4321440" y="720220"/>
            <a:chExt cx="2856104" cy="2534556"/>
          </a:xfrm>
        </p:grpSpPr>
        <p:pic>
          <p:nvPicPr>
            <p:cNvPr id="6" name="图片 5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321440" y="720220"/>
              <a:ext cx="2856104" cy="2534556"/>
            </a:xfrm>
            <a:prstGeom prst="rect">
              <a:avLst/>
            </a:prstGeom>
          </p:spPr>
        </p:pic>
        <p:sp>
          <p:nvSpPr>
            <p:cNvPr id="7" name="文本框 6"/>
            <p:cNvSpPr txBox="1"/>
            <p:nvPr/>
          </p:nvSpPr>
          <p:spPr>
            <a:xfrm>
              <a:off x="4408218" y="1750721"/>
              <a:ext cx="2624346" cy="41549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defRPr sz="3600" b="1">
                  <a:solidFill>
                    <a:schemeClr val="bg1"/>
                  </a:solidFill>
                  <a:latin typeface="方正兰亭黑简体" panose="02000000000000000000" pitchFamily="2" charset="-122"/>
                  <a:ea typeface="方正兰亭黑简体" panose="02000000000000000000" pitchFamily="2" charset="-122"/>
                </a:defRPr>
              </a:lvl1pPr>
            </a:lstStyle>
            <a:p>
              <a:pPr algn="ctr">
                <a:lnSpc>
                  <a:spcPct val="150000"/>
                </a:lnSpc>
              </a:pPr>
              <a:r>
                <a:rPr lang="en-US" altLang="zh-CN" sz="1600" b="0" dirty="0">
                  <a:solidFill>
                    <a:srgbClr val="74C4C2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CONTENTS</a:t>
              </a:r>
            </a:p>
          </p:txBody>
        </p:sp>
      </p:grpSp>
      <p:grpSp>
        <p:nvGrpSpPr>
          <p:cNvPr id="3" name="组合 2"/>
          <p:cNvGrpSpPr/>
          <p:nvPr/>
        </p:nvGrpSpPr>
        <p:grpSpPr>
          <a:xfrm>
            <a:off x="988841" y="2033833"/>
            <a:ext cx="2624346" cy="645877"/>
            <a:chOff x="988841" y="2033833"/>
            <a:chExt cx="2624346" cy="645877"/>
          </a:xfrm>
        </p:grpSpPr>
        <p:pic>
          <p:nvPicPr>
            <p:cNvPr id="8" name="图片 7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796804" y="2033833"/>
              <a:ext cx="998493" cy="645877"/>
            </a:xfrm>
            <a:prstGeom prst="rect">
              <a:avLst/>
            </a:prstGeom>
          </p:spPr>
        </p:pic>
        <p:sp>
          <p:nvSpPr>
            <p:cNvPr id="13" name="文本框 12"/>
            <p:cNvSpPr txBox="1"/>
            <p:nvPr/>
          </p:nvSpPr>
          <p:spPr>
            <a:xfrm>
              <a:off x="988841" y="2116989"/>
              <a:ext cx="2624346" cy="45890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defRPr sz="3600" b="1">
                  <a:solidFill>
                    <a:schemeClr val="bg1"/>
                  </a:solidFill>
                  <a:latin typeface="方正兰亭黑简体" panose="02000000000000000000" pitchFamily="2" charset="-122"/>
                  <a:ea typeface="方正兰亭黑简体" panose="02000000000000000000" pitchFamily="2" charset="-122"/>
                </a:defRPr>
              </a:lvl1pPr>
            </a:lstStyle>
            <a:p>
              <a:pPr algn="ctr">
                <a:lnSpc>
                  <a:spcPct val="150000"/>
                </a:lnSpc>
              </a:pPr>
              <a:r>
                <a:rPr lang="en-US" altLang="zh-CN" sz="1800" b="0" dirty="0">
                  <a:solidFill>
                    <a:srgbClr val="74C4C2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01</a:t>
              </a:r>
            </a:p>
          </p:txBody>
        </p:sp>
      </p:grpSp>
      <p:grpSp>
        <p:nvGrpSpPr>
          <p:cNvPr id="5" name="组合 4"/>
          <p:cNvGrpSpPr/>
          <p:nvPr/>
        </p:nvGrpSpPr>
        <p:grpSpPr>
          <a:xfrm>
            <a:off x="3448974" y="3937116"/>
            <a:ext cx="2624346" cy="1000724"/>
            <a:chOff x="3448974" y="3937116"/>
            <a:chExt cx="2624346" cy="1000724"/>
          </a:xfrm>
        </p:grpSpPr>
        <p:pic>
          <p:nvPicPr>
            <p:cNvPr id="10" name="图片 9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987613" y="3937116"/>
              <a:ext cx="1547068" cy="1000724"/>
            </a:xfrm>
            <a:prstGeom prst="rect">
              <a:avLst/>
            </a:prstGeom>
          </p:spPr>
        </p:pic>
        <p:sp>
          <p:nvSpPr>
            <p:cNvPr id="14" name="文本框 13"/>
            <p:cNvSpPr txBox="1"/>
            <p:nvPr/>
          </p:nvSpPr>
          <p:spPr>
            <a:xfrm>
              <a:off x="3448974" y="4065485"/>
              <a:ext cx="2624346" cy="7439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defRPr sz="3600" b="1">
                  <a:solidFill>
                    <a:schemeClr val="bg1"/>
                  </a:solidFill>
                  <a:latin typeface="方正兰亭黑简体" panose="02000000000000000000" pitchFamily="2" charset="-122"/>
                  <a:ea typeface="方正兰亭黑简体" panose="02000000000000000000" pitchFamily="2" charset="-122"/>
                </a:defRPr>
              </a:lvl1pPr>
            </a:lstStyle>
            <a:p>
              <a:pPr algn="ctr">
                <a:lnSpc>
                  <a:spcPct val="150000"/>
                </a:lnSpc>
              </a:pPr>
              <a:r>
                <a:rPr lang="en-US" altLang="zh-CN" sz="3200" b="0" dirty="0">
                  <a:solidFill>
                    <a:srgbClr val="74C4C2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02</a:t>
              </a:r>
            </a:p>
          </p:txBody>
        </p:sp>
      </p:grpSp>
      <p:grpSp>
        <p:nvGrpSpPr>
          <p:cNvPr id="21" name="组合 20"/>
          <p:cNvGrpSpPr/>
          <p:nvPr/>
        </p:nvGrpSpPr>
        <p:grpSpPr>
          <a:xfrm>
            <a:off x="6772133" y="2887422"/>
            <a:ext cx="2624346" cy="875407"/>
            <a:chOff x="6772133" y="2887422"/>
            <a:chExt cx="2624346" cy="875407"/>
          </a:xfrm>
        </p:grpSpPr>
        <p:pic>
          <p:nvPicPr>
            <p:cNvPr id="11" name="图片 10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407639" y="2887422"/>
              <a:ext cx="1353334" cy="875407"/>
            </a:xfrm>
            <a:prstGeom prst="rect">
              <a:avLst/>
            </a:prstGeom>
          </p:spPr>
        </p:pic>
        <p:sp>
          <p:nvSpPr>
            <p:cNvPr id="15" name="文本框 14"/>
            <p:cNvSpPr txBox="1"/>
            <p:nvPr/>
          </p:nvSpPr>
          <p:spPr>
            <a:xfrm>
              <a:off x="6772133" y="3046628"/>
              <a:ext cx="2624346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defRPr sz="3600" b="1">
                  <a:solidFill>
                    <a:schemeClr val="bg1"/>
                  </a:solidFill>
                  <a:latin typeface="方正兰亭黑简体" panose="02000000000000000000" pitchFamily="2" charset="-122"/>
                  <a:ea typeface="方正兰亭黑简体" panose="02000000000000000000" pitchFamily="2" charset="-122"/>
                </a:defRPr>
              </a:lvl1pPr>
            </a:lstStyle>
            <a:p>
              <a:pPr algn="ctr">
                <a:lnSpc>
                  <a:spcPct val="150000"/>
                </a:lnSpc>
              </a:pPr>
              <a:r>
                <a:rPr lang="en-US" altLang="zh-CN" sz="2400" b="0" dirty="0">
                  <a:solidFill>
                    <a:srgbClr val="74C4C2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03</a:t>
              </a:r>
            </a:p>
          </p:txBody>
        </p:sp>
      </p:grpSp>
      <p:grpSp>
        <p:nvGrpSpPr>
          <p:cNvPr id="22" name="组合 21"/>
          <p:cNvGrpSpPr/>
          <p:nvPr/>
        </p:nvGrpSpPr>
        <p:grpSpPr>
          <a:xfrm>
            <a:off x="8820904" y="1379989"/>
            <a:ext cx="2624346" cy="672321"/>
            <a:chOff x="8820904" y="1379989"/>
            <a:chExt cx="2624346" cy="672321"/>
          </a:xfrm>
        </p:grpSpPr>
        <p:pic>
          <p:nvPicPr>
            <p:cNvPr id="12" name="图片 11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613390" y="1379989"/>
              <a:ext cx="1039374" cy="672321"/>
            </a:xfrm>
            <a:prstGeom prst="rect">
              <a:avLst/>
            </a:prstGeom>
          </p:spPr>
        </p:pic>
        <p:sp>
          <p:nvSpPr>
            <p:cNvPr id="16" name="文本框 15"/>
            <p:cNvSpPr txBox="1"/>
            <p:nvPr/>
          </p:nvSpPr>
          <p:spPr>
            <a:xfrm>
              <a:off x="8820904" y="1507053"/>
              <a:ext cx="2624346" cy="41819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defRPr sz="3600" b="1">
                  <a:solidFill>
                    <a:schemeClr val="bg1"/>
                  </a:solidFill>
                  <a:latin typeface="方正兰亭黑简体" panose="02000000000000000000" pitchFamily="2" charset="-122"/>
                  <a:ea typeface="方正兰亭黑简体" panose="02000000000000000000" pitchFamily="2" charset="-122"/>
                </a:defRPr>
              </a:lvl1pPr>
            </a:lstStyle>
            <a:p>
              <a:pPr algn="ctr">
                <a:lnSpc>
                  <a:spcPct val="150000"/>
                </a:lnSpc>
              </a:pPr>
              <a:r>
                <a:rPr lang="en-US" altLang="zh-CN" sz="1600" b="0" dirty="0">
                  <a:solidFill>
                    <a:srgbClr val="74C4C2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04</a:t>
              </a:r>
            </a:p>
          </p:txBody>
        </p:sp>
      </p:grpSp>
      <p:sp>
        <p:nvSpPr>
          <p:cNvPr id="17" name="文本框 16"/>
          <p:cNvSpPr txBox="1"/>
          <p:nvPr/>
        </p:nvSpPr>
        <p:spPr>
          <a:xfrm>
            <a:off x="983877" y="2694288"/>
            <a:ext cx="2624346" cy="96128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defRPr sz="3600" b="1">
                <a:solidFill>
                  <a:schemeClr val="bg1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</a:defRPr>
            </a:lvl1pPr>
          </a:lstStyle>
          <a:p>
            <a:pPr algn="ctr">
              <a:lnSpc>
                <a:spcPct val="150000"/>
              </a:lnSpc>
            </a:pPr>
            <a:r>
              <a:rPr lang="zh-TW" altLang="en-US" sz="2000" b="0" dirty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應備資料</a:t>
            </a:r>
            <a:br>
              <a:rPr lang="en-US" altLang="zh-TW" sz="2000" b="0" dirty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</a:br>
            <a:r>
              <a:rPr lang="zh-TW" altLang="en-US" sz="2000" b="0" dirty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出國準備</a:t>
            </a:r>
            <a:endParaRPr lang="en-US" altLang="zh-CN" sz="2000" b="0" dirty="0">
              <a:solidFill>
                <a:schemeClr val="tx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3" name="文本框 16"/>
          <p:cNvSpPr txBox="1"/>
          <p:nvPr/>
        </p:nvSpPr>
        <p:spPr>
          <a:xfrm>
            <a:off x="3471654" y="4937840"/>
            <a:ext cx="2624346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defRPr sz="3600" b="1">
                <a:solidFill>
                  <a:schemeClr val="bg1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</a:defRPr>
            </a:lvl1pPr>
          </a:lstStyle>
          <a:p>
            <a:pPr algn="ctr">
              <a:lnSpc>
                <a:spcPct val="150000"/>
              </a:lnSpc>
            </a:pPr>
            <a:r>
              <a:rPr lang="zh-TW" altLang="en-US" sz="2000" b="0" dirty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獎助金</a:t>
            </a:r>
            <a:br>
              <a:rPr lang="en-US" altLang="zh-TW" sz="2000" b="0" dirty="0">
                <a:latin typeface="微软雅黑" panose="020B0503020204020204" pitchFamily="34" charset="-122"/>
                <a:ea typeface="微软雅黑" panose="020B0503020204020204" pitchFamily="34" charset="-122"/>
              </a:rPr>
            </a:br>
            <a:r>
              <a:rPr lang="zh-TW" altLang="en-US" sz="1800" b="0" dirty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學海飛颺</a:t>
            </a:r>
            <a:r>
              <a:rPr lang="en-US" altLang="zh-TW" sz="1800" b="0" dirty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/</a:t>
            </a:r>
            <a:r>
              <a:rPr lang="zh-TW" altLang="en-US" sz="1800" b="0" dirty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惜珠</a:t>
            </a:r>
            <a:br>
              <a:rPr lang="en-US" altLang="zh-TW" sz="1800" b="0" dirty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</a:br>
            <a:r>
              <a:rPr lang="zh-TW" altLang="en-US" sz="1800" b="0" dirty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王秋雄</a:t>
            </a:r>
            <a:endParaRPr lang="en-US" altLang="zh-CN" sz="1800" b="0" dirty="0">
              <a:solidFill>
                <a:schemeClr val="tx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4" name="文本框 16"/>
          <p:cNvSpPr txBox="1"/>
          <p:nvPr/>
        </p:nvSpPr>
        <p:spPr>
          <a:xfrm>
            <a:off x="6772133" y="3852165"/>
            <a:ext cx="2624346" cy="4996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defRPr sz="3600" b="1">
                <a:solidFill>
                  <a:schemeClr val="bg1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</a:defRPr>
            </a:lvl1pPr>
          </a:lstStyle>
          <a:p>
            <a:pPr algn="ctr">
              <a:lnSpc>
                <a:spcPct val="150000"/>
              </a:lnSpc>
            </a:pPr>
            <a:r>
              <a:rPr lang="zh-TW" altLang="en-US" sz="2000" b="0" dirty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特殊狀況處理</a:t>
            </a:r>
            <a:endParaRPr lang="en-US" altLang="zh-CN" sz="2000" b="0" dirty="0">
              <a:solidFill>
                <a:schemeClr val="tx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5" name="文本框 16"/>
          <p:cNvSpPr txBox="1"/>
          <p:nvPr/>
        </p:nvSpPr>
        <p:spPr>
          <a:xfrm>
            <a:off x="8820904" y="2166219"/>
            <a:ext cx="2624346" cy="4996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defRPr sz="3600" b="1">
                <a:solidFill>
                  <a:schemeClr val="bg1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</a:defRPr>
            </a:lvl1pPr>
          </a:lstStyle>
          <a:p>
            <a:pPr algn="ctr">
              <a:lnSpc>
                <a:spcPct val="150000"/>
              </a:lnSpc>
            </a:pPr>
            <a:r>
              <a:rPr lang="en-US" altLang="zh-CN" sz="2000" b="0" dirty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Q&amp;A</a:t>
            </a:r>
          </a:p>
        </p:txBody>
      </p:sp>
    </p:spTree>
    <p:extLst>
      <p:ext uri="{BB962C8B-B14F-4D97-AF65-F5344CB8AC3E}">
        <p14:creationId xmlns:p14="http://schemas.microsoft.com/office/powerpoint/2010/main" val="1782377220"/>
      </p:ext>
    </p:extLst>
  </p:cSld>
  <p:clrMapOvr>
    <a:masterClrMapping/>
  </p:clrMapOvr>
  <p:transition spd="slow">
    <p:push dir="u"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74C4C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9" name="文本框 28"/>
          <p:cNvSpPr txBox="1"/>
          <p:nvPr/>
        </p:nvSpPr>
        <p:spPr>
          <a:xfrm>
            <a:off x="3841461" y="257993"/>
            <a:ext cx="4509079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defRPr sz="3600" b="1">
                <a:solidFill>
                  <a:schemeClr val="bg1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</a:defRPr>
            </a:lvl1pPr>
          </a:lstStyle>
          <a:p>
            <a:pPr algn="ctr">
              <a:lnSpc>
                <a:spcPct val="150000"/>
              </a:lnSpc>
            </a:pPr>
            <a:r>
              <a:rPr lang="zh-TW" altLang="en-US" b="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應備齊、繳交之資料</a:t>
            </a:r>
            <a:endParaRPr lang="en-US" altLang="zh-CN" b="0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grpSp>
        <p:nvGrpSpPr>
          <p:cNvPr id="41" name="组合 40"/>
          <p:cNvGrpSpPr/>
          <p:nvPr/>
        </p:nvGrpSpPr>
        <p:grpSpPr>
          <a:xfrm>
            <a:off x="355280" y="537448"/>
            <a:ext cx="387321" cy="6320552"/>
            <a:chOff x="590254" y="537448"/>
            <a:chExt cx="387321" cy="6320552"/>
          </a:xfrm>
        </p:grpSpPr>
        <p:pic>
          <p:nvPicPr>
            <p:cNvPr id="37" name="图片 36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90254" y="537448"/>
              <a:ext cx="387321" cy="568602"/>
            </a:xfrm>
            <a:prstGeom prst="rect">
              <a:avLst/>
            </a:prstGeom>
          </p:spPr>
        </p:pic>
        <p:cxnSp>
          <p:nvCxnSpPr>
            <p:cNvPr id="12" name="直接连接符 11"/>
            <p:cNvCxnSpPr>
              <a:stCxn id="37" idx="2"/>
            </p:cNvCxnSpPr>
            <p:nvPr/>
          </p:nvCxnSpPr>
          <p:spPr>
            <a:xfrm flipH="1">
              <a:off x="783914" y="1106050"/>
              <a:ext cx="1" cy="5751950"/>
            </a:xfrm>
            <a:prstGeom prst="line">
              <a:avLst/>
            </a:prstGeom>
            <a:ln>
              <a:solidFill>
                <a:schemeClr val="bg1"/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40" name="组合 39"/>
          <p:cNvGrpSpPr/>
          <p:nvPr/>
        </p:nvGrpSpPr>
        <p:grpSpPr>
          <a:xfrm>
            <a:off x="11413055" y="589591"/>
            <a:ext cx="387321" cy="6268409"/>
            <a:chOff x="11213847" y="589591"/>
            <a:chExt cx="387321" cy="6268409"/>
          </a:xfrm>
        </p:grpSpPr>
        <p:cxnSp>
          <p:nvCxnSpPr>
            <p:cNvPr id="39" name="直接连接符 38"/>
            <p:cNvCxnSpPr/>
            <p:nvPr/>
          </p:nvCxnSpPr>
          <p:spPr>
            <a:xfrm flipH="1">
              <a:off x="11407506" y="1106050"/>
              <a:ext cx="1" cy="5751950"/>
            </a:xfrm>
            <a:prstGeom prst="line">
              <a:avLst/>
            </a:prstGeom>
            <a:ln>
              <a:solidFill>
                <a:schemeClr val="bg1"/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pic>
          <p:nvPicPr>
            <p:cNvPr id="38" name="图片 37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1213847" y="589591"/>
              <a:ext cx="387321" cy="568602"/>
            </a:xfrm>
            <a:prstGeom prst="rect">
              <a:avLst/>
            </a:prstGeom>
          </p:spPr>
        </p:pic>
      </p:grpSp>
      <p:grpSp>
        <p:nvGrpSpPr>
          <p:cNvPr id="2" name="群組 1"/>
          <p:cNvGrpSpPr/>
          <p:nvPr/>
        </p:nvGrpSpPr>
        <p:grpSpPr>
          <a:xfrm>
            <a:off x="1567829" y="1264325"/>
            <a:ext cx="1642449" cy="1062421"/>
            <a:chOff x="2293133" y="1369646"/>
            <a:chExt cx="1642449" cy="1062421"/>
          </a:xfrm>
        </p:grpSpPr>
        <p:pic>
          <p:nvPicPr>
            <p:cNvPr id="19" name="图片 39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293133" y="1369646"/>
              <a:ext cx="1642449" cy="1062421"/>
            </a:xfrm>
            <a:prstGeom prst="rect">
              <a:avLst/>
            </a:prstGeom>
          </p:spPr>
        </p:pic>
        <p:sp>
          <p:nvSpPr>
            <p:cNvPr id="20" name="矩形 19"/>
            <p:cNvSpPr/>
            <p:nvPr/>
          </p:nvSpPr>
          <p:spPr>
            <a:xfrm>
              <a:off x="2483415" y="1754238"/>
              <a:ext cx="1261884" cy="523220"/>
            </a:xfrm>
            <a:prstGeom prst="rect">
              <a:avLst/>
            </a:prstGeom>
            <a:effectLst/>
          </p:spPr>
          <p:txBody>
            <a:bodyPr wrap="none">
              <a:spAutoFit/>
            </a:bodyPr>
            <a:lstStyle/>
            <a:p>
              <a:pPr algn="ctr"/>
              <a:r>
                <a:rPr lang="zh-TW" altLang="en-US" sz="2800" dirty="0">
                  <a:latin typeface="微軟正黑體" panose="020B0604030504040204" pitchFamily="34" charset="-120"/>
                  <a:ea typeface="微軟正黑體" panose="020B0604030504040204" pitchFamily="34" charset="-120"/>
                  <a:cs typeface="Arial" panose="020B0604020202020204" pitchFamily="34" charset="0"/>
                </a:rPr>
                <a:t>出國前</a:t>
              </a:r>
              <a:endParaRPr lang="zh-CN" altLang="en-US" sz="2800" dirty="0">
                <a:latin typeface="微軟正黑體" panose="020B0604030504040204" pitchFamily="34" charset="-120"/>
                <a:ea typeface="微軟正黑體" panose="020B0604030504040204" pitchFamily="34" charset="-120"/>
                <a:cs typeface="Arial" panose="020B0604020202020204" pitchFamily="34" charset="0"/>
              </a:endParaRPr>
            </a:p>
          </p:txBody>
        </p:sp>
      </p:grpSp>
      <p:sp>
        <p:nvSpPr>
          <p:cNvPr id="3" name="矩形 2"/>
          <p:cNvSpPr/>
          <p:nvPr/>
        </p:nvSpPr>
        <p:spPr>
          <a:xfrm>
            <a:off x="1026716" y="2445648"/>
            <a:ext cx="6096000" cy="4093428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zh-TW" altLang="zh-TW" dirty="0">
                <a:latin typeface="微軟正黑體" panose="020B0604030504040204" pitchFamily="34" charset="-120"/>
                <a:ea typeface="微軟正黑體" panose="020B0604030504040204" pitchFamily="34" charset="-120"/>
                <a:cs typeface="Arial" panose="020B0604020202020204" pitchFamily="34" charset="0"/>
              </a:rPr>
              <a:t>對方學校錄取通知書</a:t>
            </a:r>
            <a:r>
              <a:rPr lang="zh-TW" altLang="en-US" dirty="0">
                <a:latin typeface="微軟正黑體" panose="020B0604030504040204" pitchFamily="34" charset="-120"/>
                <a:ea typeface="微軟正黑體" panose="020B0604030504040204" pitchFamily="34" charset="-120"/>
                <a:cs typeface="Arial" panose="020B0604020202020204" pitchFamily="34" charset="0"/>
              </a:rPr>
              <a:t> </a:t>
            </a:r>
            <a:r>
              <a:rPr lang="en-US" altLang="zh-TW" dirty="0">
                <a:latin typeface="微軟正黑體" panose="020B0604030504040204" pitchFamily="34" charset="-120"/>
                <a:ea typeface="微軟正黑體" panose="020B0604030504040204" pitchFamily="34" charset="-120"/>
                <a:cs typeface="Arial" panose="020B0604020202020204" pitchFamily="34" charset="0"/>
              </a:rPr>
              <a:t>(</a:t>
            </a:r>
            <a:r>
              <a:rPr lang="zh-TW" altLang="en-US" dirty="0">
                <a:latin typeface="微軟正黑體" panose="020B0604030504040204" pitchFamily="34" charset="-120"/>
                <a:ea typeface="微軟正黑體" panose="020B0604030504040204" pitchFamily="34" charset="-120"/>
                <a:cs typeface="Arial" panose="020B0604020202020204" pitchFamily="34" charset="0"/>
              </a:rPr>
              <a:t>是否申請宿舍</a:t>
            </a:r>
            <a:r>
              <a:rPr lang="en-US" altLang="zh-TW" dirty="0">
                <a:latin typeface="微軟正黑體" panose="020B0604030504040204" pitchFamily="34" charset="-120"/>
                <a:ea typeface="微軟正黑體" panose="020B0604030504040204" pitchFamily="34" charset="-120"/>
                <a:cs typeface="Arial" panose="020B0604020202020204" pitchFamily="34" charset="0"/>
              </a:rPr>
              <a:t>)</a:t>
            </a:r>
          </a:p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zh-TW" altLang="en-US" dirty="0">
                <a:latin typeface="微軟正黑體" panose="020B0604030504040204" pitchFamily="34" charset="-120"/>
                <a:ea typeface="微軟正黑體" panose="020B0604030504040204" pitchFamily="34" charset="-120"/>
                <a:cs typeface="Arial" panose="020B0604020202020204" pitchFamily="34" charset="0"/>
              </a:rPr>
              <a:t>簽證</a:t>
            </a:r>
            <a:r>
              <a:rPr lang="en-US" altLang="zh-TW" dirty="0">
                <a:latin typeface="微軟正黑體" panose="020B0604030504040204" pitchFamily="34" charset="-120"/>
                <a:ea typeface="微軟正黑體" panose="020B0604030504040204" pitchFamily="34" charset="-120"/>
                <a:cs typeface="Arial" panose="020B0604020202020204" pitchFamily="34" charset="0"/>
              </a:rPr>
              <a:t>&amp;</a:t>
            </a:r>
            <a:r>
              <a:rPr lang="zh-TW" altLang="en-US" dirty="0">
                <a:latin typeface="微軟正黑體" panose="020B0604030504040204" pitchFamily="34" charset="-120"/>
                <a:ea typeface="微軟正黑體" panose="020B0604030504040204" pitchFamily="34" charset="-120"/>
                <a:cs typeface="Arial" panose="020B0604020202020204" pitchFamily="34" charset="0"/>
              </a:rPr>
              <a:t>機票</a:t>
            </a:r>
            <a:endParaRPr lang="en-US" altLang="zh-TW" dirty="0">
              <a:latin typeface="微軟正黑體" panose="020B0604030504040204" pitchFamily="34" charset="-120"/>
              <a:ea typeface="微軟正黑體" panose="020B0604030504040204" pitchFamily="34" charset="-120"/>
              <a:cs typeface="Arial" panose="020B0604020202020204" pitchFamily="34" charset="0"/>
            </a:endParaRPr>
          </a:p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zh-TW" altLang="en-US" dirty="0">
                <a:latin typeface="微軟正黑體" panose="020B0604030504040204" pitchFamily="34" charset="-120"/>
                <a:ea typeface="微軟正黑體" panose="020B0604030504040204" pitchFamily="34" charset="-120"/>
                <a:cs typeface="Arial" panose="020B0604020202020204" pitchFamily="34" charset="0"/>
              </a:rPr>
              <a:t>保險</a:t>
            </a:r>
            <a:r>
              <a:rPr lang="en-US" altLang="zh-TW" dirty="0">
                <a:latin typeface="微軟正黑體" panose="020B0604030504040204" pitchFamily="34" charset="-120"/>
                <a:ea typeface="微軟正黑體" panose="020B0604030504040204" pitchFamily="34" charset="-120"/>
                <a:cs typeface="Arial" panose="020B0604020202020204" pitchFamily="34" charset="0"/>
              </a:rPr>
              <a:t>(</a:t>
            </a:r>
            <a:r>
              <a:rPr lang="zh-TW" altLang="en-US" dirty="0">
                <a:latin typeface="微軟正黑體" panose="020B0604030504040204" pitchFamily="34" charset="-120"/>
                <a:ea typeface="微軟正黑體" panose="020B0604030504040204" pitchFamily="34" charset="-120"/>
                <a:cs typeface="Arial" panose="020B0604020202020204" pitchFamily="34" charset="0"/>
              </a:rPr>
              <a:t>意外</a:t>
            </a:r>
            <a:r>
              <a:rPr lang="en-US" altLang="zh-TW" dirty="0">
                <a:latin typeface="微軟正黑體" panose="020B0604030504040204" pitchFamily="34" charset="-120"/>
                <a:ea typeface="微軟正黑體" panose="020B0604030504040204" pitchFamily="34" charset="-120"/>
                <a:cs typeface="Arial" panose="020B0604020202020204" pitchFamily="34" charset="0"/>
              </a:rPr>
              <a:t>+</a:t>
            </a:r>
            <a:r>
              <a:rPr lang="zh-TW" altLang="en-US" dirty="0">
                <a:latin typeface="微軟正黑體" panose="020B0604030504040204" pitchFamily="34" charset="-120"/>
                <a:ea typeface="微軟正黑體" panose="020B0604030504040204" pitchFamily="34" charset="-120"/>
                <a:cs typeface="Arial" panose="020B0604020202020204" pitchFamily="34" charset="0"/>
              </a:rPr>
              <a:t>醫療</a:t>
            </a:r>
            <a:r>
              <a:rPr lang="en-US" altLang="zh-TW" dirty="0">
                <a:latin typeface="微軟正黑體" panose="020B0604030504040204" pitchFamily="34" charset="-120"/>
                <a:ea typeface="微軟正黑體" panose="020B0604030504040204" pitchFamily="34" charset="-120"/>
                <a:cs typeface="Arial" panose="020B0604020202020204" pitchFamily="34" charset="0"/>
              </a:rPr>
              <a:t>)</a:t>
            </a:r>
          </a:p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zh-TW" altLang="en-US" dirty="0">
                <a:latin typeface="微軟正黑體" panose="020B0604030504040204" pitchFamily="34" charset="-120"/>
                <a:ea typeface="微軟正黑體" panose="020B0604030504040204" pitchFamily="34" charset="-120"/>
                <a:cs typeface="Arial" panose="020B0604020202020204" pitchFamily="34" charset="0"/>
              </a:rPr>
              <a:t>雲科大校內書函</a:t>
            </a:r>
            <a:endParaRPr lang="en-US" altLang="zh-TW" dirty="0">
              <a:latin typeface="微軟正黑體" panose="020B0604030504040204" pitchFamily="34" charset="-120"/>
              <a:ea typeface="微軟正黑體" panose="020B0604030504040204" pitchFamily="34" charset="-120"/>
              <a:cs typeface="Arial" panose="020B0604020202020204" pitchFamily="34" charset="0"/>
            </a:endParaRPr>
          </a:p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zh-TW" altLang="en-US" dirty="0">
                <a:latin typeface="微軟正黑體" panose="020B0604030504040204" pitchFamily="34" charset="-120"/>
                <a:ea typeface="微軟正黑體" panose="020B0604030504040204" pitchFamily="34" charset="-120"/>
                <a:cs typeface="Arial" panose="020B0604020202020204" pitchFamily="34" charset="0"/>
              </a:rPr>
              <a:t>兵役資訊表</a:t>
            </a:r>
            <a:endParaRPr lang="en-US" altLang="zh-TW" dirty="0">
              <a:latin typeface="微軟正黑體" panose="020B0604030504040204" pitchFamily="34" charset="-120"/>
              <a:ea typeface="微軟正黑體" panose="020B0604030504040204" pitchFamily="34" charset="-120"/>
              <a:cs typeface="Arial" panose="020B0604020202020204" pitchFamily="34" charset="0"/>
              <a:hlinkClick r:id="rId4" action="ppaction://hlinksldjump"/>
            </a:endParaRPr>
          </a:p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zh-TW" altLang="en-US" dirty="0">
                <a:latin typeface="微軟正黑體" panose="020B0604030504040204" pitchFamily="34" charset="-120"/>
                <a:ea typeface="微軟正黑體" panose="020B0604030504040204" pitchFamily="34" charset="-120"/>
                <a:cs typeface="Arial" panose="020B0604020202020204" pitchFamily="34" charset="0"/>
              </a:rPr>
              <a:t>出國出境申請表</a:t>
            </a:r>
            <a:endParaRPr lang="en-US" altLang="zh-TW" dirty="0">
              <a:latin typeface="微軟正黑體" panose="020B0604030504040204" pitchFamily="34" charset="-120"/>
              <a:ea typeface="微軟正黑體" panose="020B0604030504040204" pitchFamily="34" charset="-120"/>
              <a:cs typeface="Arial" panose="020B0604020202020204" pitchFamily="34" charset="0"/>
            </a:endParaRPr>
          </a:p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zh-TW" altLang="en-US" dirty="0">
                <a:latin typeface="微軟正黑體" panose="020B0604030504040204" pitchFamily="34" charset="-120"/>
                <a:ea typeface="微軟正黑體" panose="020B0604030504040204" pitchFamily="34" charset="-120"/>
                <a:cs typeface="Arial" panose="020B0604020202020204" pitchFamily="34" charset="0"/>
              </a:rPr>
              <a:t>因公出國搭乘外國籍航空申請表</a:t>
            </a:r>
            <a:endParaRPr lang="en-US" altLang="zh-TW" dirty="0">
              <a:latin typeface="微軟正黑體" panose="020B0604030504040204" pitchFamily="34" charset="-120"/>
              <a:ea typeface="微軟正黑體" panose="020B0604030504040204" pitchFamily="34" charset="-120"/>
              <a:cs typeface="Arial" panose="020B0604020202020204" pitchFamily="34" charset="0"/>
            </a:endParaRPr>
          </a:p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zh-TW" altLang="en-US" dirty="0">
                <a:latin typeface="微軟正黑體" panose="020B0604030504040204" pitchFamily="34" charset="-120"/>
                <a:ea typeface="微軟正黑體" panose="020B0604030504040204" pitchFamily="34" charset="-120"/>
                <a:cs typeface="Arial" panose="020B0604020202020204" pitchFamily="34" charset="0"/>
              </a:rPr>
              <a:t>外交部出國登錄</a:t>
            </a:r>
            <a:endParaRPr lang="en-US" altLang="zh-TW" dirty="0">
              <a:latin typeface="微軟正黑體" panose="020B0604030504040204" pitchFamily="34" charset="-120"/>
              <a:ea typeface="微軟正黑體" panose="020B0604030504040204" pitchFamily="34" charset="-120"/>
              <a:cs typeface="Arial" panose="020B0604020202020204" pitchFamily="34" charset="0"/>
            </a:endParaRPr>
          </a:p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zh-TW" altLang="en-US" dirty="0">
                <a:latin typeface="微軟正黑體" panose="020B0604030504040204" pitchFamily="34" charset="-120"/>
                <a:ea typeface="微軟正黑體" panose="020B0604030504040204" pitchFamily="34" charset="-120"/>
                <a:cs typeface="Arial" panose="020B0604020202020204" pitchFamily="34" charset="0"/>
              </a:rPr>
              <a:t>雲科大學生延長修業年限申請表</a:t>
            </a:r>
            <a:br>
              <a:rPr lang="en-US" altLang="zh-TW" dirty="0">
                <a:latin typeface="微軟正黑體" panose="020B0604030504040204" pitchFamily="34" charset="-120"/>
                <a:ea typeface="微軟正黑體" panose="020B0604030504040204" pitchFamily="34" charset="-120"/>
                <a:cs typeface="Arial" panose="020B0604020202020204" pitchFamily="34" charset="0"/>
              </a:rPr>
            </a:br>
            <a:r>
              <a:rPr lang="en-US" altLang="zh-TW" dirty="0">
                <a:latin typeface="微軟正黑體" panose="020B0604030504040204" pitchFamily="34" charset="-120"/>
                <a:ea typeface="微軟正黑體" panose="020B0604030504040204" pitchFamily="34" charset="-120"/>
                <a:cs typeface="Arial" panose="020B0604020202020204" pitchFamily="34" charset="0"/>
              </a:rPr>
              <a:t>(</a:t>
            </a:r>
            <a:r>
              <a:rPr lang="zh-TW" altLang="en-US" dirty="0">
                <a:latin typeface="微軟正黑體" panose="020B0604030504040204" pitchFamily="34" charset="-120"/>
                <a:ea typeface="微軟正黑體" panose="020B0604030504040204" pitchFamily="34" charset="-120"/>
                <a:cs typeface="Arial" panose="020B0604020202020204" pitchFamily="34" charset="0"/>
              </a:rPr>
              <a:t>註冊組下載</a:t>
            </a:r>
            <a:r>
              <a:rPr lang="en-US" altLang="zh-TW" dirty="0">
                <a:latin typeface="微軟正黑體" panose="020B0604030504040204" pitchFamily="34" charset="-120"/>
                <a:ea typeface="微軟正黑體" panose="020B0604030504040204" pitchFamily="34" charset="-120"/>
                <a:cs typeface="Arial" panose="020B0604020202020204" pitchFamily="34" charset="0"/>
              </a:rPr>
              <a:t>)</a:t>
            </a:r>
          </a:p>
        </p:txBody>
      </p:sp>
      <p:pic>
        <p:nvPicPr>
          <p:cNvPr id="23" name="图片 4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1047" y="2512865"/>
            <a:ext cx="144741" cy="187167"/>
          </a:xfrm>
          <a:prstGeom prst="rect">
            <a:avLst/>
          </a:prstGeom>
        </p:spPr>
      </p:pic>
      <p:pic>
        <p:nvPicPr>
          <p:cNvPr id="24" name="图片 4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1047" y="2922592"/>
            <a:ext cx="144741" cy="187167"/>
          </a:xfrm>
          <a:prstGeom prst="rect">
            <a:avLst/>
          </a:prstGeom>
        </p:spPr>
      </p:pic>
      <p:pic>
        <p:nvPicPr>
          <p:cNvPr id="25" name="图片 4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1047" y="3367822"/>
            <a:ext cx="144741" cy="187167"/>
          </a:xfrm>
          <a:prstGeom prst="rect">
            <a:avLst/>
          </a:prstGeom>
        </p:spPr>
      </p:pic>
      <p:pic>
        <p:nvPicPr>
          <p:cNvPr id="26" name="图片 4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1046" y="3809418"/>
            <a:ext cx="144741" cy="187167"/>
          </a:xfrm>
          <a:prstGeom prst="rect">
            <a:avLst/>
          </a:prstGeom>
        </p:spPr>
      </p:pic>
      <p:pic>
        <p:nvPicPr>
          <p:cNvPr id="27" name="图片 4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1485" y="4188507"/>
            <a:ext cx="144741" cy="187167"/>
          </a:xfrm>
          <a:prstGeom prst="rect">
            <a:avLst/>
          </a:prstGeom>
        </p:spPr>
      </p:pic>
      <p:pic>
        <p:nvPicPr>
          <p:cNvPr id="28" name="图片 4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1045" y="4625248"/>
            <a:ext cx="144741" cy="187167"/>
          </a:xfrm>
          <a:prstGeom prst="rect">
            <a:avLst/>
          </a:prstGeom>
        </p:spPr>
      </p:pic>
      <p:pic>
        <p:nvPicPr>
          <p:cNvPr id="30" name="图片 4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1045" y="5048123"/>
            <a:ext cx="144741" cy="187167"/>
          </a:xfrm>
          <a:prstGeom prst="rect">
            <a:avLst/>
          </a:prstGeom>
        </p:spPr>
      </p:pic>
      <p:pic>
        <p:nvPicPr>
          <p:cNvPr id="31" name="图片 4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1045" y="5482283"/>
            <a:ext cx="144741" cy="187167"/>
          </a:xfrm>
          <a:prstGeom prst="rect">
            <a:avLst/>
          </a:prstGeom>
        </p:spPr>
      </p:pic>
      <p:pic>
        <p:nvPicPr>
          <p:cNvPr id="32" name="图片 4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1045" y="5914708"/>
            <a:ext cx="144741" cy="187167"/>
          </a:xfrm>
          <a:prstGeom prst="rect">
            <a:avLst/>
          </a:prstGeom>
        </p:spPr>
      </p:pic>
      <p:grpSp>
        <p:nvGrpSpPr>
          <p:cNvPr id="33" name="群組 32"/>
          <p:cNvGrpSpPr/>
          <p:nvPr/>
        </p:nvGrpSpPr>
        <p:grpSpPr>
          <a:xfrm>
            <a:off x="5457652" y="4114722"/>
            <a:ext cx="1642449" cy="1062421"/>
            <a:chOff x="2293133" y="1369646"/>
            <a:chExt cx="1642449" cy="1062421"/>
          </a:xfrm>
        </p:grpSpPr>
        <p:pic>
          <p:nvPicPr>
            <p:cNvPr id="34" name="图片 39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293133" y="1369646"/>
              <a:ext cx="1642449" cy="1062421"/>
            </a:xfrm>
            <a:prstGeom prst="rect">
              <a:avLst/>
            </a:prstGeom>
          </p:spPr>
        </p:pic>
        <p:sp>
          <p:nvSpPr>
            <p:cNvPr id="35" name="矩形 34"/>
            <p:cNvSpPr/>
            <p:nvPr/>
          </p:nvSpPr>
          <p:spPr>
            <a:xfrm>
              <a:off x="2483414" y="1754238"/>
              <a:ext cx="1261884" cy="523220"/>
            </a:xfrm>
            <a:prstGeom prst="rect">
              <a:avLst/>
            </a:prstGeom>
            <a:effectLst/>
          </p:spPr>
          <p:txBody>
            <a:bodyPr wrap="none">
              <a:spAutoFit/>
            </a:bodyPr>
            <a:lstStyle/>
            <a:p>
              <a:pPr algn="ctr"/>
              <a:r>
                <a:rPr lang="zh-TW" altLang="en-US" sz="2800" dirty="0">
                  <a:latin typeface="微軟正黑體" panose="020B0604030504040204" pitchFamily="34" charset="-120"/>
                  <a:ea typeface="微軟正黑體" panose="020B0604030504040204" pitchFamily="34" charset="-120"/>
                  <a:cs typeface="Arial" panose="020B0604020202020204" pitchFamily="34" charset="0"/>
                </a:rPr>
                <a:t>抵達後</a:t>
              </a:r>
              <a:endParaRPr lang="zh-CN" altLang="en-US" sz="2800" dirty="0">
                <a:latin typeface="微軟正黑體" panose="020B0604030504040204" pitchFamily="34" charset="-120"/>
                <a:ea typeface="微軟正黑體" panose="020B0604030504040204" pitchFamily="34" charset="-120"/>
                <a:cs typeface="Arial" panose="020B0604020202020204" pitchFamily="34" charset="0"/>
              </a:endParaRPr>
            </a:p>
          </p:txBody>
        </p:sp>
      </p:grpSp>
      <p:sp>
        <p:nvSpPr>
          <p:cNvPr id="5" name="矩形 4"/>
          <p:cNvSpPr/>
          <p:nvPr/>
        </p:nvSpPr>
        <p:spPr>
          <a:xfrm>
            <a:off x="5457652" y="3515401"/>
            <a:ext cx="180049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zh-TW" altLang="en-US" dirty="0">
                <a:latin typeface="微軟正黑體" panose="020B0604030504040204" pitchFamily="34" charset="-120"/>
                <a:ea typeface="微軟正黑體" panose="020B0604030504040204" pitchFamily="34" charset="-120"/>
                <a:cs typeface="Arial" panose="020B0604020202020204" pitchFamily="34" charset="0"/>
              </a:rPr>
              <a:t>抵達外國通知單</a:t>
            </a:r>
            <a:endParaRPr lang="en-US" altLang="zh-TW" dirty="0">
              <a:latin typeface="微軟正黑體" panose="020B0604030504040204" pitchFamily="34" charset="-120"/>
              <a:ea typeface="微軟正黑體" panose="020B0604030504040204" pitchFamily="34" charset="-120"/>
              <a:cs typeface="Arial" panose="020B0604020202020204" pitchFamily="34" charset="0"/>
            </a:endParaRPr>
          </a:p>
        </p:txBody>
      </p:sp>
      <p:pic>
        <p:nvPicPr>
          <p:cNvPr id="36" name="图片 4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21301" y="3613668"/>
            <a:ext cx="144741" cy="187167"/>
          </a:xfrm>
          <a:prstGeom prst="rect">
            <a:avLst/>
          </a:prstGeom>
        </p:spPr>
      </p:pic>
      <p:grpSp>
        <p:nvGrpSpPr>
          <p:cNvPr id="42" name="群組 41"/>
          <p:cNvGrpSpPr/>
          <p:nvPr/>
        </p:nvGrpSpPr>
        <p:grpSpPr>
          <a:xfrm>
            <a:off x="8977781" y="2075237"/>
            <a:ext cx="1642449" cy="1062421"/>
            <a:chOff x="2293133" y="1369646"/>
            <a:chExt cx="1642449" cy="1062421"/>
          </a:xfrm>
        </p:grpSpPr>
        <p:pic>
          <p:nvPicPr>
            <p:cNvPr id="43" name="图片 39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293133" y="1369646"/>
              <a:ext cx="1642449" cy="1062421"/>
            </a:xfrm>
            <a:prstGeom prst="rect">
              <a:avLst/>
            </a:prstGeom>
          </p:spPr>
        </p:pic>
        <p:sp>
          <p:nvSpPr>
            <p:cNvPr id="44" name="矩形 43"/>
            <p:cNvSpPr/>
            <p:nvPr/>
          </p:nvSpPr>
          <p:spPr>
            <a:xfrm>
              <a:off x="2483414" y="1754238"/>
              <a:ext cx="1261884" cy="523220"/>
            </a:xfrm>
            <a:prstGeom prst="rect">
              <a:avLst/>
            </a:prstGeom>
            <a:effectLst/>
          </p:spPr>
          <p:txBody>
            <a:bodyPr wrap="none">
              <a:spAutoFit/>
            </a:bodyPr>
            <a:lstStyle/>
            <a:p>
              <a:pPr algn="ctr"/>
              <a:r>
                <a:rPr lang="zh-TW" altLang="en-US" sz="2800" dirty="0">
                  <a:latin typeface="微軟正黑體" panose="020B0604030504040204" pitchFamily="34" charset="-120"/>
                  <a:ea typeface="微軟正黑體" panose="020B0604030504040204" pitchFamily="34" charset="-120"/>
                  <a:cs typeface="Arial" panose="020B0604020202020204" pitchFamily="34" charset="0"/>
                </a:rPr>
                <a:t>回國後</a:t>
              </a:r>
              <a:endParaRPr lang="zh-CN" altLang="en-US" sz="2800" dirty="0">
                <a:latin typeface="微軟正黑體" panose="020B0604030504040204" pitchFamily="34" charset="-120"/>
                <a:ea typeface="微軟正黑體" panose="020B0604030504040204" pitchFamily="34" charset="-120"/>
                <a:cs typeface="Arial" panose="020B0604020202020204" pitchFamily="34" charset="0"/>
              </a:endParaRPr>
            </a:p>
          </p:txBody>
        </p:sp>
      </p:grpSp>
      <p:sp>
        <p:nvSpPr>
          <p:cNvPr id="6" name="矩形 5"/>
          <p:cNvSpPr/>
          <p:nvPr/>
        </p:nvSpPr>
        <p:spPr>
          <a:xfrm>
            <a:off x="8923639" y="3309632"/>
            <a:ext cx="2387037" cy="166199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defTabSz="457063">
              <a:spcBef>
                <a:spcPts val="600"/>
              </a:spcBef>
              <a:spcAft>
                <a:spcPts val="600"/>
              </a:spcAft>
            </a:pPr>
            <a:r>
              <a:rPr lang="zh-TW" altLang="en-US" dirty="0">
                <a:latin typeface="微軟正黑體" panose="020B0604030504040204" pitchFamily="34" charset="-120"/>
                <a:ea typeface="微軟正黑體" panose="020B0604030504040204" pitchFamily="34" charset="-120"/>
                <a:cs typeface="Arial" panose="020B0604020202020204" pitchFamily="34" charset="0"/>
              </a:rPr>
              <a:t>心得報告</a:t>
            </a:r>
            <a:endParaRPr lang="en-US" altLang="zh-TW" dirty="0">
              <a:latin typeface="微軟正黑體" panose="020B0604030504040204" pitchFamily="34" charset="-120"/>
              <a:ea typeface="微軟正黑體" panose="020B0604030504040204" pitchFamily="34" charset="-120"/>
              <a:cs typeface="Arial" panose="020B0604020202020204" pitchFamily="34" charset="0"/>
            </a:endParaRPr>
          </a:p>
          <a:p>
            <a:pPr lvl="0" defTabSz="457063">
              <a:spcBef>
                <a:spcPts val="600"/>
              </a:spcBef>
              <a:spcAft>
                <a:spcPts val="600"/>
              </a:spcAft>
            </a:pPr>
            <a:r>
              <a:rPr lang="zh-TW" altLang="en-US" dirty="0">
                <a:latin typeface="微軟正黑體" panose="020B0604030504040204" pitchFamily="34" charset="-120"/>
                <a:ea typeface="微軟正黑體" panose="020B0604030504040204" pitchFamily="34" charset="-120"/>
                <a:cs typeface="Arial" panose="020B0604020202020204" pitchFamily="34" charset="0"/>
              </a:rPr>
              <a:t>返抵本國通知書</a:t>
            </a:r>
            <a:endParaRPr lang="en-US" altLang="zh-TW" dirty="0">
              <a:latin typeface="微軟正黑體" panose="020B0604030504040204" pitchFamily="34" charset="-120"/>
              <a:ea typeface="微軟正黑體" panose="020B0604030504040204" pitchFamily="34" charset="-120"/>
              <a:cs typeface="Arial" panose="020B0604020202020204" pitchFamily="34" charset="0"/>
            </a:endParaRPr>
          </a:p>
          <a:p>
            <a:pPr lvl="0" defTabSz="457063">
              <a:spcBef>
                <a:spcPts val="600"/>
              </a:spcBef>
              <a:spcAft>
                <a:spcPts val="600"/>
              </a:spcAft>
            </a:pPr>
            <a:r>
              <a:rPr lang="zh-TW" altLang="en-US" dirty="0">
                <a:latin typeface="微軟正黑體" panose="020B0604030504040204" pitchFamily="34" charset="-120"/>
                <a:ea typeface="微軟正黑體" panose="020B0604030504040204" pitchFamily="34" charset="-120"/>
                <a:cs typeface="Arial" panose="020B0604020202020204" pitchFamily="34" charset="0"/>
              </a:rPr>
              <a:t>回國銷假</a:t>
            </a:r>
            <a:endParaRPr lang="en-US" altLang="zh-TW" dirty="0">
              <a:latin typeface="微軟正黑體" panose="020B0604030504040204" pitchFamily="34" charset="-120"/>
              <a:ea typeface="微軟正黑體" panose="020B0604030504040204" pitchFamily="34" charset="-120"/>
              <a:cs typeface="Arial" panose="020B0604020202020204" pitchFamily="34" charset="0"/>
            </a:endParaRPr>
          </a:p>
          <a:p>
            <a:pPr lvl="0" defTabSz="457063">
              <a:spcBef>
                <a:spcPts val="600"/>
              </a:spcBef>
              <a:spcAft>
                <a:spcPts val="600"/>
              </a:spcAft>
            </a:pPr>
            <a:r>
              <a:rPr lang="zh-TW" altLang="en-US" dirty="0">
                <a:latin typeface="微軟正黑體" panose="020B0604030504040204" pitchFamily="34" charset="-120"/>
                <a:ea typeface="微軟正黑體" panose="020B0604030504040204" pitchFamily="34" charset="-120"/>
                <a:cs typeface="Arial" panose="020B0604020202020204" pitchFamily="34" charset="0"/>
              </a:rPr>
              <a:t>學分抵免／辦理離校</a:t>
            </a:r>
            <a:endParaRPr lang="en-US" altLang="zh-TW" dirty="0">
              <a:latin typeface="微軟正黑體" panose="020B0604030504040204" pitchFamily="34" charset="-120"/>
              <a:ea typeface="微軟正黑體" panose="020B0604030504040204" pitchFamily="34" charset="-120"/>
              <a:cs typeface="Arial" panose="020B0604020202020204" pitchFamily="34" charset="0"/>
            </a:endParaRPr>
          </a:p>
        </p:txBody>
      </p:sp>
      <p:pic>
        <p:nvPicPr>
          <p:cNvPr id="45" name="图片 4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02854" y="3403215"/>
            <a:ext cx="144741" cy="187167"/>
          </a:xfrm>
          <a:prstGeom prst="rect">
            <a:avLst/>
          </a:prstGeom>
        </p:spPr>
      </p:pic>
      <p:pic>
        <p:nvPicPr>
          <p:cNvPr id="46" name="图片 4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02854" y="3819060"/>
            <a:ext cx="144741" cy="187167"/>
          </a:xfrm>
          <a:prstGeom prst="rect">
            <a:avLst/>
          </a:prstGeom>
        </p:spPr>
      </p:pic>
      <p:pic>
        <p:nvPicPr>
          <p:cNvPr id="47" name="图片 4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06175" y="4234905"/>
            <a:ext cx="144741" cy="187167"/>
          </a:xfrm>
          <a:prstGeom prst="rect">
            <a:avLst/>
          </a:prstGeom>
        </p:spPr>
      </p:pic>
      <p:pic>
        <p:nvPicPr>
          <p:cNvPr id="48" name="图片 4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00447" y="4661834"/>
            <a:ext cx="144741" cy="187167"/>
          </a:xfrm>
          <a:prstGeom prst="rect">
            <a:avLst/>
          </a:prstGeom>
        </p:spPr>
      </p:pic>
      <p:sp>
        <p:nvSpPr>
          <p:cNvPr id="7" name="矩形 6"/>
          <p:cNvSpPr/>
          <p:nvPr/>
        </p:nvSpPr>
        <p:spPr>
          <a:xfrm>
            <a:off x="7000639" y="6180924"/>
            <a:ext cx="4844996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TW" altLang="en-US" sz="1600" b="1" dirty="0">
                <a:solidFill>
                  <a:srgbClr val="D35444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相關表格載點</a:t>
            </a:r>
            <a:r>
              <a:rPr lang="en-US" altLang="zh-TW" sz="1600" b="1" dirty="0">
                <a:solidFill>
                  <a:srgbClr val="D35444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:</a:t>
            </a:r>
          </a:p>
          <a:p>
            <a:r>
              <a:rPr lang="zh-TW" altLang="en-US" sz="1600" b="1" dirty="0">
                <a:solidFill>
                  <a:srgbClr val="D35444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國際處網站</a:t>
            </a:r>
            <a:r>
              <a:rPr lang="en-US" altLang="zh-TW" sz="1600" b="1" dirty="0">
                <a:solidFill>
                  <a:srgbClr val="D35444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&gt;</a:t>
            </a:r>
            <a:r>
              <a:rPr lang="zh-TW" altLang="en-US" sz="1600" b="1" dirty="0">
                <a:solidFill>
                  <a:srgbClr val="D35444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國際交換學習及雙聯學制</a:t>
            </a:r>
            <a:r>
              <a:rPr lang="en-US" altLang="zh-TW" sz="1600" b="1" dirty="0">
                <a:solidFill>
                  <a:srgbClr val="D35444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&gt;</a:t>
            </a:r>
            <a:r>
              <a:rPr lang="zh-TW" altLang="en-US" sz="1600" b="1" dirty="0">
                <a:solidFill>
                  <a:srgbClr val="D35444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表格下載</a:t>
            </a:r>
          </a:p>
        </p:txBody>
      </p:sp>
      <p:pic>
        <p:nvPicPr>
          <p:cNvPr id="51" name="图片 53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23050" y="6327911"/>
            <a:ext cx="277589" cy="2573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54883155"/>
      </p:ext>
    </p:extLst>
  </p:cSld>
  <p:clrMapOvr>
    <a:masterClrMapping/>
  </p:clrMapOvr>
  <p:transition spd="slow">
    <p:push dir="u"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74C4C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2" name="矩形 21"/>
          <p:cNvSpPr/>
          <p:nvPr/>
        </p:nvSpPr>
        <p:spPr>
          <a:xfrm>
            <a:off x="6929220" y="4506685"/>
            <a:ext cx="3120969" cy="1577016"/>
          </a:xfrm>
          <a:prstGeom prst="rect">
            <a:avLst/>
          </a:prstGeom>
          <a:solidFill>
            <a:srgbClr val="74C4C2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11" name="群組 10"/>
          <p:cNvGrpSpPr/>
          <p:nvPr/>
        </p:nvGrpSpPr>
        <p:grpSpPr>
          <a:xfrm>
            <a:off x="1146736" y="380223"/>
            <a:ext cx="9898529" cy="6135747"/>
            <a:chOff x="1619251" y="380223"/>
            <a:chExt cx="9898529" cy="6135747"/>
          </a:xfrm>
        </p:grpSpPr>
        <p:pic>
          <p:nvPicPr>
            <p:cNvPr id="14" name="图片 13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619251" y="949938"/>
              <a:ext cx="4124324" cy="5550075"/>
            </a:xfrm>
            <a:custGeom>
              <a:avLst/>
              <a:gdLst>
                <a:gd name="connsiteX0" fmla="*/ 0 w 3107553"/>
                <a:gd name="connsiteY0" fmla="*/ 0 h 4442207"/>
                <a:gd name="connsiteX1" fmla="*/ 3107553 w 3107553"/>
                <a:gd name="connsiteY1" fmla="*/ 0 h 4442207"/>
                <a:gd name="connsiteX2" fmla="*/ 3107553 w 3107553"/>
                <a:gd name="connsiteY2" fmla="*/ 4442207 h 4442207"/>
                <a:gd name="connsiteX3" fmla="*/ 0 w 3107553"/>
                <a:gd name="connsiteY3" fmla="*/ 4442207 h 444220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3107553" h="4442207">
                  <a:moveTo>
                    <a:pt x="0" y="0"/>
                  </a:moveTo>
                  <a:lnTo>
                    <a:pt x="3107553" y="0"/>
                  </a:lnTo>
                  <a:lnTo>
                    <a:pt x="3107553" y="4442207"/>
                  </a:lnTo>
                  <a:lnTo>
                    <a:pt x="0" y="4442207"/>
                  </a:lnTo>
                  <a:close/>
                </a:path>
              </a:pathLst>
            </a:custGeom>
            <a:ln>
              <a:solidFill>
                <a:schemeClr val="bg1"/>
              </a:solidFill>
            </a:ln>
          </p:spPr>
        </p:pic>
        <p:grpSp>
          <p:nvGrpSpPr>
            <p:cNvPr id="6" name="群組 5"/>
            <p:cNvGrpSpPr/>
            <p:nvPr/>
          </p:nvGrpSpPr>
          <p:grpSpPr>
            <a:xfrm>
              <a:off x="2321696" y="380224"/>
              <a:ext cx="2972708" cy="427172"/>
              <a:chOff x="1853912" y="313061"/>
              <a:chExt cx="2972708" cy="427172"/>
            </a:xfrm>
          </p:grpSpPr>
          <p:pic>
            <p:nvPicPr>
              <p:cNvPr id="38" name="图片 5"/>
              <p:cNvPicPr>
                <a:picLocks noChangeAspect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 rot="1800000">
                <a:off x="1853912" y="313061"/>
                <a:ext cx="319946" cy="423453"/>
              </a:xfrm>
              <a:prstGeom prst="rect">
                <a:avLst/>
              </a:prstGeom>
            </p:spPr>
          </p:pic>
          <p:sp>
            <p:nvSpPr>
              <p:cNvPr id="3" name="矩形 2"/>
              <p:cNvSpPr/>
              <p:nvPr/>
            </p:nvSpPr>
            <p:spPr>
              <a:xfrm>
                <a:off x="2258288" y="340123"/>
                <a:ext cx="2568332" cy="40011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zh-TW" altLang="zh-TW" sz="2000" dirty="0"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對方學校錄取通知書</a:t>
                </a:r>
                <a:r>
                  <a:rPr lang="zh-TW" altLang="en-US" sz="2000" dirty="0"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 </a:t>
                </a:r>
              </a:p>
            </p:txBody>
          </p:sp>
        </p:grpSp>
        <p:grpSp>
          <p:nvGrpSpPr>
            <p:cNvPr id="39" name="群組 38"/>
            <p:cNvGrpSpPr/>
            <p:nvPr/>
          </p:nvGrpSpPr>
          <p:grpSpPr>
            <a:xfrm>
              <a:off x="8150996" y="380223"/>
              <a:ext cx="2384405" cy="427172"/>
              <a:chOff x="1853912" y="313061"/>
              <a:chExt cx="2384405" cy="427172"/>
            </a:xfrm>
          </p:grpSpPr>
          <p:pic>
            <p:nvPicPr>
              <p:cNvPr id="40" name="图片 5"/>
              <p:cNvPicPr>
                <a:picLocks noChangeAspect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 rot="1800000">
                <a:off x="1853912" y="313061"/>
                <a:ext cx="319946" cy="423453"/>
              </a:xfrm>
              <a:prstGeom prst="rect">
                <a:avLst/>
              </a:prstGeom>
            </p:spPr>
          </p:pic>
          <p:sp>
            <p:nvSpPr>
              <p:cNvPr id="41" name="矩形 40"/>
              <p:cNvSpPr/>
              <p:nvPr/>
            </p:nvSpPr>
            <p:spPr>
              <a:xfrm>
                <a:off x="2258288" y="340123"/>
                <a:ext cx="1980029" cy="40011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zh-TW" altLang="en-US" sz="2000" dirty="0"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雲科大校內書函</a:t>
                </a:r>
              </a:p>
            </p:txBody>
          </p:sp>
        </p:grpSp>
        <p:grpSp>
          <p:nvGrpSpPr>
            <p:cNvPr id="42" name="群組 41"/>
            <p:cNvGrpSpPr/>
            <p:nvPr/>
          </p:nvGrpSpPr>
          <p:grpSpPr>
            <a:xfrm>
              <a:off x="7393456" y="949938"/>
              <a:ext cx="4124324" cy="5566032"/>
              <a:chOff x="4404443" y="0"/>
              <a:chExt cx="4969565" cy="6858000"/>
            </a:xfrm>
          </p:grpSpPr>
          <p:pic>
            <p:nvPicPr>
              <p:cNvPr id="43" name="圖片 42"/>
              <p:cNvPicPr>
                <a:picLocks noChangeAspect="1"/>
              </p:cNvPicPr>
              <p:nvPr/>
            </p:nvPicPr>
            <p:blipFill rotWithShape="1">
              <a:blip r:embed="rId5"/>
              <a:srcRect l="36301" t="19847" r="33449" b="5938"/>
              <a:stretch/>
            </p:blipFill>
            <p:spPr>
              <a:xfrm>
                <a:off x="4404443" y="0"/>
                <a:ext cx="4969565" cy="6858000"/>
              </a:xfrm>
              <a:prstGeom prst="rect">
                <a:avLst/>
              </a:prstGeom>
            </p:spPr>
          </p:pic>
          <p:sp>
            <p:nvSpPr>
              <p:cNvPr id="44" name="矩形 43"/>
              <p:cNvSpPr/>
              <p:nvPr/>
            </p:nvSpPr>
            <p:spPr>
              <a:xfrm>
                <a:off x="5412554" y="1281913"/>
                <a:ext cx="2088232" cy="288032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TW" altLang="en-US"/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4205398229"/>
      </p:ext>
    </p:extLst>
  </p:cSld>
  <p:clrMapOvr>
    <a:masterClrMapping/>
  </p:clrMapOvr>
  <p:transition spd="slow">
    <p:push dir="u"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-145" y="0"/>
            <a:ext cx="12192000" cy="6858000"/>
          </a:xfrm>
          <a:prstGeom prst="rect">
            <a:avLst/>
          </a:prstGeom>
          <a:solidFill>
            <a:srgbClr val="74C4C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9" name="文本框 28"/>
          <p:cNvSpPr txBox="1"/>
          <p:nvPr/>
        </p:nvSpPr>
        <p:spPr>
          <a:xfrm>
            <a:off x="4165939" y="309813"/>
            <a:ext cx="3859832" cy="8254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defRPr sz="3600" b="1">
                <a:solidFill>
                  <a:schemeClr val="bg1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</a:defRPr>
            </a:lvl1pPr>
          </a:lstStyle>
          <a:p>
            <a:pPr algn="ctr">
              <a:lnSpc>
                <a:spcPct val="150000"/>
              </a:lnSpc>
            </a:pPr>
            <a:r>
              <a:rPr lang="zh-CN" altLang="en-US" b="0" dirty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兵役資訊表</a:t>
            </a:r>
          </a:p>
        </p:txBody>
      </p:sp>
      <p:grpSp>
        <p:nvGrpSpPr>
          <p:cNvPr id="13" name="组合 12"/>
          <p:cNvGrpSpPr/>
          <p:nvPr/>
        </p:nvGrpSpPr>
        <p:grpSpPr>
          <a:xfrm>
            <a:off x="0" y="556211"/>
            <a:ext cx="3947309" cy="536271"/>
            <a:chOff x="0" y="556211"/>
            <a:chExt cx="3947309" cy="536271"/>
          </a:xfrm>
        </p:grpSpPr>
        <p:cxnSp>
          <p:nvCxnSpPr>
            <p:cNvPr id="9" name="直接连接符 8"/>
            <p:cNvCxnSpPr/>
            <p:nvPr/>
          </p:nvCxnSpPr>
          <p:spPr>
            <a:xfrm>
              <a:off x="0" y="861769"/>
              <a:ext cx="3476625" cy="0"/>
            </a:xfrm>
            <a:prstGeom prst="line">
              <a:avLst/>
            </a:prstGeom>
            <a:ln>
              <a:solidFill>
                <a:schemeClr val="bg1"/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pic>
          <p:nvPicPr>
            <p:cNvPr id="3" name="图片 2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flipH="1">
              <a:off x="3334470" y="556211"/>
              <a:ext cx="612839" cy="536271"/>
            </a:xfrm>
            <a:prstGeom prst="rect">
              <a:avLst/>
            </a:prstGeom>
          </p:spPr>
        </p:pic>
      </p:grpSp>
      <p:grpSp>
        <p:nvGrpSpPr>
          <p:cNvPr id="15" name="组合 14"/>
          <p:cNvGrpSpPr/>
          <p:nvPr/>
        </p:nvGrpSpPr>
        <p:grpSpPr>
          <a:xfrm>
            <a:off x="8244401" y="553613"/>
            <a:ext cx="3947599" cy="536271"/>
            <a:chOff x="8244401" y="553613"/>
            <a:chExt cx="3947599" cy="536271"/>
          </a:xfrm>
        </p:grpSpPr>
        <p:cxnSp>
          <p:nvCxnSpPr>
            <p:cNvPr id="10" name="直接连接符 9"/>
            <p:cNvCxnSpPr/>
            <p:nvPr/>
          </p:nvCxnSpPr>
          <p:spPr>
            <a:xfrm>
              <a:off x="8688499" y="867196"/>
              <a:ext cx="3503501" cy="0"/>
            </a:xfrm>
            <a:prstGeom prst="line">
              <a:avLst/>
            </a:prstGeom>
            <a:ln>
              <a:solidFill>
                <a:schemeClr val="bg1"/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pic>
          <p:nvPicPr>
            <p:cNvPr id="33" name="图片 32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244401" y="553613"/>
              <a:ext cx="612839" cy="536271"/>
            </a:xfrm>
            <a:prstGeom prst="rect">
              <a:avLst/>
            </a:prstGeom>
          </p:spPr>
        </p:pic>
      </p:grpSp>
      <p:pic>
        <p:nvPicPr>
          <p:cNvPr id="23" name="圖片 22">
            <a:hlinkClick r:id="rId4" action="ppaction://hlinksldjump"/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4805" y="1643497"/>
            <a:ext cx="8142299" cy="4304432"/>
          </a:xfrm>
          <a:prstGeom prst="rect">
            <a:avLst/>
          </a:prstGeom>
        </p:spPr>
      </p:pic>
      <p:sp>
        <p:nvSpPr>
          <p:cNvPr id="26" name="矩形 25"/>
          <p:cNvSpPr/>
          <p:nvPr/>
        </p:nvSpPr>
        <p:spPr>
          <a:xfrm>
            <a:off x="7276894" y="4698462"/>
            <a:ext cx="895556" cy="336919"/>
          </a:xfrm>
          <a:prstGeom prst="rect">
            <a:avLst/>
          </a:prstGeom>
          <a:noFill/>
          <a:ln w="28575">
            <a:solidFill>
              <a:srgbClr val="D3544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rgbClr val="FFC000"/>
              </a:solidFill>
            </a:endParaRPr>
          </a:p>
        </p:txBody>
      </p:sp>
      <p:sp>
        <p:nvSpPr>
          <p:cNvPr id="2" name="矩形 1"/>
          <p:cNvSpPr/>
          <p:nvPr/>
        </p:nvSpPr>
        <p:spPr>
          <a:xfrm>
            <a:off x="2636054" y="5092336"/>
            <a:ext cx="6096000" cy="861774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zh-TW" altLang="en-US" sz="1600" b="1" dirty="0">
                <a:solidFill>
                  <a:srgbClr val="D35444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機票出入境實際日期</a:t>
            </a:r>
            <a:endParaRPr lang="en-US" altLang="zh-TW" sz="1600" b="1" dirty="0">
              <a:solidFill>
                <a:srgbClr val="D35444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algn="ctr"/>
            <a:r>
              <a:rPr lang="en-US" altLang="zh-TW" sz="1600" b="1" dirty="0">
                <a:solidFill>
                  <a:srgbClr val="D35444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(</a:t>
            </a:r>
            <a:r>
              <a:rPr lang="zh-TW" altLang="en-US" sz="1600" b="1" dirty="0">
                <a:solidFill>
                  <a:srgbClr val="D35444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入境時間以抵達台灣那天為主</a:t>
            </a:r>
            <a:r>
              <a:rPr lang="en-US" altLang="zh-TW" sz="1600" b="1" dirty="0">
                <a:solidFill>
                  <a:srgbClr val="D35444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)</a:t>
            </a:r>
          </a:p>
          <a:p>
            <a:pPr algn="ctr"/>
            <a:r>
              <a:rPr lang="zh-TW" altLang="en-US" sz="1600" b="1" dirty="0">
                <a:solidFill>
                  <a:srgbClr val="D35444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例：</a:t>
            </a:r>
            <a:r>
              <a:rPr lang="en-US" altLang="zh-TW" sz="1600" b="1" dirty="0">
                <a:solidFill>
                  <a:srgbClr val="D35444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1/8</a:t>
            </a:r>
            <a:r>
              <a:rPr lang="zh-TW" altLang="en-US" sz="1600" b="1" dirty="0">
                <a:solidFill>
                  <a:srgbClr val="D35444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搭機，</a:t>
            </a:r>
            <a:r>
              <a:rPr lang="en-US" altLang="zh-TW" sz="1600" b="1" dirty="0">
                <a:solidFill>
                  <a:srgbClr val="D35444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1/9</a:t>
            </a:r>
            <a:r>
              <a:rPr lang="zh-TW" altLang="en-US" sz="1600" b="1" dirty="0">
                <a:solidFill>
                  <a:srgbClr val="D35444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落地到台灣</a:t>
            </a:r>
            <a:endParaRPr lang="en-US" altLang="zh-TW" sz="1600" b="1" dirty="0">
              <a:solidFill>
                <a:srgbClr val="D35444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cxnSp>
        <p:nvCxnSpPr>
          <p:cNvPr id="11" name="直線單箭頭接點 10"/>
          <p:cNvCxnSpPr>
            <a:stCxn id="26" idx="2"/>
          </p:cNvCxnSpPr>
          <p:nvPr/>
        </p:nvCxnSpPr>
        <p:spPr>
          <a:xfrm flipH="1">
            <a:off x="7162800" y="5035381"/>
            <a:ext cx="561872" cy="479594"/>
          </a:xfrm>
          <a:prstGeom prst="straightConnector1">
            <a:avLst/>
          </a:prstGeom>
          <a:ln>
            <a:solidFill>
              <a:srgbClr val="D35444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1" name="文字方塊 30"/>
          <p:cNvSpPr txBox="1"/>
          <p:nvPr/>
        </p:nvSpPr>
        <p:spPr>
          <a:xfrm>
            <a:off x="8857240" y="2985435"/>
            <a:ext cx="3511192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男生才需要填</a:t>
            </a:r>
            <a:r>
              <a:rPr lang="en-US" altLang="zh-TW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!</a:t>
            </a:r>
          </a:p>
          <a:p>
            <a:r>
              <a:rPr lang="zh-TW" altLang="en-US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填妥後請至國際園地</a:t>
            </a:r>
            <a:r>
              <a:rPr lang="zh-TW" altLang="en-US" b="1" dirty="0">
                <a:solidFill>
                  <a:srgbClr val="D35444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用印</a:t>
            </a:r>
            <a:endParaRPr lang="en-US" altLang="zh-TW" b="1" dirty="0">
              <a:solidFill>
                <a:schemeClr val="bg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r>
              <a:rPr lang="en-US" altLang="zh-TW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+</a:t>
            </a:r>
            <a:r>
              <a:rPr lang="en-US" altLang="zh-TW" b="1" dirty="0">
                <a:solidFill>
                  <a:srgbClr val="D35444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Letter of Acceptance</a:t>
            </a:r>
            <a:r>
              <a:rPr lang="zh-TW" altLang="en-US" b="1" dirty="0">
                <a:solidFill>
                  <a:srgbClr val="D35444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影本</a:t>
            </a:r>
            <a:endParaRPr lang="en-US" altLang="zh-TW" b="1" dirty="0">
              <a:solidFill>
                <a:srgbClr val="D35444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r>
              <a:rPr lang="en-US" altLang="zh-TW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+</a:t>
            </a:r>
            <a:r>
              <a:rPr lang="zh-TW" altLang="en-US" b="1" dirty="0">
                <a:solidFill>
                  <a:srgbClr val="D35444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校內書函影本</a:t>
            </a:r>
            <a:endParaRPr lang="en-US" altLang="zh-TW" b="1" dirty="0">
              <a:solidFill>
                <a:srgbClr val="D35444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r>
              <a:rPr lang="en-US" altLang="zh-TW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+</a:t>
            </a:r>
            <a:r>
              <a:rPr lang="zh-TW" altLang="en-US" b="1" dirty="0">
                <a:solidFill>
                  <a:srgbClr val="D35444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護照</a:t>
            </a:r>
            <a:r>
              <a:rPr lang="zh-TW" altLang="en-US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基本資料清楚之內頁影本</a:t>
            </a:r>
            <a:endParaRPr lang="en-US" altLang="zh-TW" b="1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r>
              <a:rPr lang="zh-TW" altLang="en-US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繳至</a:t>
            </a:r>
            <a:r>
              <a:rPr lang="zh-TW" altLang="en-US" b="1" dirty="0">
                <a:solidFill>
                  <a:srgbClr val="D35444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教官室</a:t>
            </a:r>
            <a:endParaRPr lang="zh-TW" altLang="en-US" dirty="0">
              <a:solidFill>
                <a:srgbClr val="D35444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pic>
        <p:nvPicPr>
          <p:cNvPr id="37" name="图片 53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13681" y="3022314"/>
            <a:ext cx="277589" cy="2573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78388071"/>
      </p:ext>
    </p:extLst>
  </p:cSld>
  <p:clrMapOvr>
    <a:masterClrMapping/>
  </p:clrMapOvr>
  <p:transition spd="slow">
    <p:push dir="u"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74C4C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2" name="矩形 21"/>
          <p:cNvSpPr/>
          <p:nvPr/>
        </p:nvSpPr>
        <p:spPr>
          <a:xfrm>
            <a:off x="6929220" y="4506685"/>
            <a:ext cx="3120969" cy="1577016"/>
          </a:xfrm>
          <a:prstGeom prst="rect">
            <a:avLst/>
          </a:prstGeom>
          <a:solidFill>
            <a:srgbClr val="74C4C2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39" name="群組 38"/>
          <p:cNvGrpSpPr/>
          <p:nvPr/>
        </p:nvGrpSpPr>
        <p:grpSpPr>
          <a:xfrm>
            <a:off x="7609409" y="409699"/>
            <a:ext cx="4179769" cy="427172"/>
            <a:chOff x="1272887" y="329018"/>
            <a:chExt cx="4179769" cy="427172"/>
          </a:xfrm>
        </p:grpSpPr>
        <p:pic>
          <p:nvPicPr>
            <p:cNvPr id="40" name="图片 5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800000">
              <a:off x="1272887" y="329018"/>
              <a:ext cx="319946" cy="423453"/>
            </a:xfrm>
            <a:prstGeom prst="rect">
              <a:avLst/>
            </a:prstGeom>
          </p:spPr>
        </p:pic>
        <p:sp>
          <p:nvSpPr>
            <p:cNvPr id="41" name="矩形 40"/>
            <p:cNvSpPr/>
            <p:nvPr/>
          </p:nvSpPr>
          <p:spPr>
            <a:xfrm>
              <a:off x="1677263" y="356080"/>
              <a:ext cx="3775393" cy="40011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TW" altLang="en-US" sz="2000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因公出國搭乘外國籍航空申請表</a:t>
              </a:r>
            </a:p>
          </p:txBody>
        </p:sp>
      </p:grpSp>
      <p:grpSp>
        <p:nvGrpSpPr>
          <p:cNvPr id="7" name="群組 6"/>
          <p:cNvGrpSpPr/>
          <p:nvPr/>
        </p:nvGrpSpPr>
        <p:grpSpPr>
          <a:xfrm>
            <a:off x="153346" y="396168"/>
            <a:ext cx="7181112" cy="6119789"/>
            <a:chOff x="117330" y="396181"/>
            <a:chExt cx="7181112" cy="6119789"/>
          </a:xfrm>
        </p:grpSpPr>
        <p:grpSp>
          <p:nvGrpSpPr>
            <p:cNvPr id="5" name="群組 4"/>
            <p:cNvGrpSpPr/>
            <p:nvPr/>
          </p:nvGrpSpPr>
          <p:grpSpPr>
            <a:xfrm>
              <a:off x="1085517" y="396181"/>
              <a:ext cx="6212925" cy="6119789"/>
              <a:chOff x="1152779" y="396180"/>
              <a:chExt cx="6212925" cy="6119789"/>
            </a:xfrm>
          </p:grpSpPr>
          <p:grpSp>
            <p:nvGrpSpPr>
              <p:cNvPr id="6" name="群組 5"/>
              <p:cNvGrpSpPr/>
              <p:nvPr/>
            </p:nvGrpSpPr>
            <p:grpSpPr>
              <a:xfrm>
                <a:off x="2020497" y="396180"/>
                <a:ext cx="2384405" cy="427172"/>
                <a:chOff x="2025228" y="329017"/>
                <a:chExt cx="2384405" cy="427172"/>
              </a:xfrm>
            </p:grpSpPr>
            <p:pic>
              <p:nvPicPr>
                <p:cNvPr id="38" name="图片 5"/>
                <p:cNvPicPr>
                  <a:picLocks noChangeAspect="1"/>
                </p:cNvPicPr>
                <p:nvPr/>
              </p:nvPicPr>
              <p:blipFill>
                <a:blip r:embed="rId3" cstate="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tretch>
                  <a:fillRect/>
                </a:stretch>
              </p:blipFill>
              <p:spPr>
                <a:xfrm rot="1800000">
                  <a:off x="2025228" y="329017"/>
                  <a:ext cx="319946" cy="423453"/>
                </a:xfrm>
                <a:prstGeom prst="rect">
                  <a:avLst/>
                </a:prstGeom>
              </p:spPr>
            </p:pic>
            <p:sp>
              <p:nvSpPr>
                <p:cNvPr id="3" name="矩形 2"/>
                <p:cNvSpPr/>
                <p:nvPr/>
              </p:nvSpPr>
              <p:spPr>
                <a:xfrm>
                  <a:off x="2429604" y="356079"/>
                  <a:ext cx="1980029" cy="400110"/>
                </a:xfrm>
                <a:prstGeom prst="rect">
                  <a:avLst/>
                </a:prstGeom>
              </p:spPr>
              <p:txBody>
                <a:bodyPr wrap="none">
                  <a:spAutoFit/>
                </a:bodyPr>
                <a:lstStyle/>
                <a:p>
                  <a:r>
                    <a:rPr lang="zh-TW" altLang="en-US" sz="2000" dirty="0">
                      <a:latin typeface="微软雅黑" panose="020B0503020204020204" pitchFamily="34" charset="-122"/>
                      <a:ea typeface="微软雅黑" panose="020B0503020204020204" pitchFamily="34" charset="-122"/>
                    </a:rPr>
                    <a:t>出國出境申請表</a:t>
                  </a:r>
                </a:p>
              </p:txBody>
            </p:sp>
          </p:grpSp>
          <p:pic>
            <p:nvPicPr>
              <p:cNvPr id="15" name="圖片 14">
                <a:hlinkClick r:id="rId4" action="ppaction://hlinksldjump"/>
              </p:cNvPr>
              <p:cNvPicPr>
                <a:picLocks noChangeAspect="1"/>
              </p:cNvPicPr>
              <p:nvPr/>
            </p:nvPicPr>
            <p:blipFill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152779" y="949936"/>
                <a:ext cx="4124324" cy="5566033"/>
              </a:xfrm>
              <a:prstGeom prst="rect">
                <a:avLst/>
              </a:prstGeom>
            </p:spPr>
          </p:pic>
          <p:sp>
            <p:nvSpPr>
              <p:cNvPr id="16" name="矩形 15"/>
              <p:cNvSpPr/>
              <p:nvPr/>
            </p:nvSpPr>
            <p:spPr>
              <a:xfrm>
                <a:off x="1390444" y="3164937"/>
                <a:ext cx="1657556" cy="321213"/>
              </a:xfrm>
              <a:prstGeom prst="rect">
                <a:avLst/>
              </a:prstGeom>
              <a:noFill/>
              <a:ln w="28575">
                <a:solidFill>
                  <a:srgbClr val="D35444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TW" altLang="en-US">
                  <a:solidFill>
                    <a:srgbClr val="FFC000"/>
                  </a:solidFill>
                </a:endParaRPr>
              </a:p>
            </p:txBody>
          </p:sp>
          <p:sp>
            <p:nvSpPr>
              <p:cNvPr id="17" name="矩形 16"/>
              <p:cNvSpPr/>
              <p:nvPr/>
            </p:nvSpPr>
            <p:spPr>
              <a:xfrm>
                <a:off x="3047999" y="2822906"/>
                <a:ext cx="1876425" cy="321213"/>
              </a:xfrm>
              <a:prstGeom prst="rect">
                <a:avLst/>
              </a:prstGeom>
              <a:noFill/>
              <a:ln w="28575">
                <a:solidFill>
                  <a:srgbClr val="D35444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TW" altLang="en-US">
                  <a:solidFill>
                    <a:srgbClr val="FFC000"/>
                  </a:solidFill>
                </a:endParaRPr>
              </a:p>
            </p:txBody>
          </p:sp>
          <p:sp>
            <p:nvSpPr>
              <p:cNvPr id="2" name="矩形 1"/>
              <p:cNvSpPr/>
              <p:nvPr/>
            </p:nvSpPr>
            <p:spPr>
              <a:xfrm>
                <a:off x="1819579" y="3159927"/>
                <a:ext cx="1210589" cy="338554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algn="ctr"/>
                <a:r>
                  <a:rPr lang="zh-TW" altLang="en-US" sz="1600" dirty="0">
                    <a:solidFill>
                      <a:srgbClr val="D35444"/>
                    </a:solidFill>
                    <a:latin typeface="Calibri" panose="020F0502020204030204" pitchFamily="34" charset="0"/>
                    <a:ea typeface="宋体" panose="02010600030101010101" pitchFamily="2" charset="-122"/>
                  </a:rPr>
                  <a:t>如無可不填</a:t>
                </a:r>
              </a:p>
            </p:txBody>
          </p:sp>
          <p:sp>
            <p:nvSpPr>
              <p:cNvPr id="19" name="矩形 18"/>
              <p:cNvSpPr/>
              <p:nvPr/>
            </p:nvSpPr>
            <p:spPr>
              <a:xfrm>
                <a:off x="5277103" y="2740768"/>
                <a:ext cx="2088601" cy="584775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r>
                  <a:rPr lang="zh-TW" altLang="en-US" sz="1600" b="1" dirty="0">
                    <a:solidFill>
                      <a:srgbClr val="D35444"/>
                    </a:solidFill>
                    <a:latin typeface="微軟正黑體" panose="020B0604030504040204" pitchFamily="34" charset="-120"/>
                    <a:ea typeface="微軟正黑體" panose="020B0604030504040204" pitchFamily="34" charset="-120"/>
                  </a:rPr>
                  <a:t>學海飛颺</a:t>
                </a:r>
                <a:r>
                  <a:rPr lang="en-US" altLang="zh-TW" sz="1600" b="1" dirty="0">
                    <a:solidFill>
                      <a:srgbClr val="D35444"/>
                    </a:solidFill>
                    <a:latin typeface="微軟正黑體" panose="020B0604030504040204" pitchFamily="34" charset="-120"/>
                    <a:ea typeface="微軟正黑體" panose="020B0604030504040204" pitchFamily="34" charset="-120"/>
                  </a:rPr>
                  <a:t>/</a:t>
                </a:r>
                <a:r>
                  <a:rPr lang="zh-TW" altLang="en-US" sz="1600" b="1" dirty="0">
                    <a:solidFill>
                      <a:srgbClr val="D35444"/>
                    </a:solidFill>
                    <a:latin typeface="微軟正黑體" panose="020B0604030504040204" pitchFamily="34" charset="-120"/>
                    <a:ea typeface="微軟正黑體" panose="020B0604030504040204" pitchFamily="34" charset="-120"/>
                  </a:rPr>
                  <a:t>惜珠</a:t>
                </a:r>
                <a:br>
                  <a:rPr lang="en-US" altLang="zh-TW" sz="1600" b="1" dirty="0">
                    <a:solidFill>
                      <a:srgbClr val="D35444"/>
                    </a:solidFill>
                    <a:latin typeface="微軟正黑體" panose="020B0604030504040204" pitchFamily="34" charset="-120"/>
                    <a:ea typeface="微軟正黑體" panose="020B0604030504040204" pitchFamily="34" charset="-120"/>
                  </a:rPr>
                </a:br>
                <a:r>
                  <a:rPr lang="zh-TW" altLang="en-US" sz="1600" b="1" dirty="0">
                    <a:solidFill>
                      <a:srgbClr val="D35444"/>
                    </a:solidFill>
                    <a:latin typeface="微軟正黑體" panose="020B0604030504040204" pitchFamily="34" charset="-120"/>
                    <a:ea typeface="微軟正黑體" panose="020B0604030504040204" pitchFamily="34" charset="-120"/>
                  </a:rPr>
                  <a:t>王秋雄赴德日獎助金</a:t>
                </a:r>
              </a:p>
            </p:txBody>
          </p:sp>
        </p:grpSp>
        <p:sp>
          <p:nvSpPr>
            <p:cNvPr id="21" name="矩形 20"/>
            <p:cNvSpPr/>
            <p:nvPr/>
          </p:nvSpPr>
          <p:spPr>
            <a:xfrm>
              <a:off x="117330" y="4151704"/>
              <a:ext cx="1044719" cy="33855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zh-TW" altLang="en-US" sz="1600" b="1" dirty="0">
                  <a:solidFill>
                    <a:srgbClr val="D35444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學生自跑</a:t>
              </a:r>
            </a:p>
          </p:txBody>
        </p:sp>
      </p:grpSp>
      <p:sp>
        <p:nvSpPr>
          <p:cNvPr id="23" name="矩形 22"/>
          <p:cNvSpPr/>
          <p:nvPr/>
        </p:nvSpPr>
        <p:spPr>
          <a:xfrm>
            <a:off x="1341366" y="3694840"/>
            <a:ext cx="1278009" cy="905735"/>
          </a:xfrm>
          <a:prstGeom prst="rect">
            <a:avLst/>
          </a:prstGeom>
          <a:noFill/>
          <a:ln w="28575">
            <a:solidFill>
              <a:srgbClr val="D3544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rgbClr val="FFC000"/>
              </a:solidFill>
            </a:endParaRPr>
          </a:p>
        </p:txBody>
      </p:sp>
      <p:cxnSp>
        <p:nvCxnSpPr>
          <p:cNvPr id="24" name="直線單箭頭接點 23"/>
          <p:cNvCxnSpPr/>
          <p:nvPr/>
        </p:nvCxnSpPr>
        <p:spPr>
          <a:xfrm flipH="1">
            <a:off x="712030" y="3838575"/>
            <a:ext cx="629336" cy="313116"/>
          </a:xfrm>
          <a:prstGeom prst="straightConnector1">
            <a:avLst/>
          </a:prstGeom>
          <a:ln>
            <a:solidFill>
              <a:srgbClr val="D35444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直線單箭頭接點 25"/>
          <p:cNvCxnSpPr/>
          <p:nvPr/>
        </p:nvCxnSpPr>
        <p:spPr>
          <a:xfrm>
            <a:off x="4893178" y="3028124"/>
            <a:ext cx="352679" cy="5019"/>
          </a:xfrm>
          <a:prstGeom prst="straightConnector1">
            <a:avLst/>
          </a:prstGeom>
          <a:ln>
            <a:solidFill>
              <a:srgbClr val="D35444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1" name="矩形 30"/>
          <p:cNvSpPr/>
          <p:nvPr/>
        </p:nvSpPr>
        <p:spPr>
          <a:xfrm>
            <a:off x="2619375" y="3694840"/>
            <a:ext cx="2273803" cy="897768"/>
          </a:xfrm>
          <a:prstGeom prst="rect">
            <a:avLst/>
          </a:prstGeom>
          <a:noFill/>
          <a:ln w="28575">
            <a:solidFill>
              <a:srgbClr val="D3544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rgbClr val="FFC000"/>
              </a:solidFill>
            </a:endParaRPr>
          </a:p>
        </p:txBody>
      </p:sp>
      <p:sp>
        <p:nvSpPr>
          <p:cNvPr id="32" name="矩形 31"/>
          <p:cNvSpPr/>
          <p:nvPr/>
        </p:nvSpPr>
        <p:spPr>
          <a:xfrm>
            <a:off x="5245856" y="3948120"/>
            <a:ext cx="2088601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TW" altLang="en-US" sz="1600" b="1" dirty="0">
                <a:solidFill>
                  <a:srgbClr val="D35444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國際處完成流程</a:t>
            </a:r>
          </a:p>
        </p:txBody>
      </p:sp>
      <p:cxnSp>
        <p:nvCxnSpPr>
          <p:cNvPr id="34" name="直線單箭頭接點 33"/>
          <p:cNvCxnSpPr/>
          <p:nvPr/>
        </p:nvCxnSpPr>
        <p:spPr>
          <a:xfrm flipV="1">
            <a:off x="4893178" y="4112000"/>
            <a:ext cx="352679" cy="163456"/>
          </a:xfrm>
          <a:prstGeom prst="straightConnector1">
            <a:avLst/>
          </a:prstGeom>
          <a:ln>
            <a:solidFill>
              <a:srgbClr val="D35444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45" name="群組 44"/>
          <p:cNvGrpSpPr/>
          <p:nvPr/>
        </p:nvGrpSpPr>
        <p:grpSpPr>
          <a:xfrm>
            <a:off x="7637132" y="949924"/>
            <a:ext cx="4124325" cy="5561699"/>
            <a:chOff x="4125119" y="1096045"/>
            <a:chExt cx="4824536" cy="5982425"/>
          </a:xfrm>
        </p:grpSpPr>
        <p:pic>
          <p:nvPicPr>
            <p:cNvPr id="46" name="圖片 45"/>
            <p:cNvPicPr>
              <a:picLocks noChangeAspect="1"/>
            </p:cNvPicPr>
            <p:nvPr/>
          </p:nvPicPr>
          <p:blipFill rotWithShape="1">
            <a:blip r:embed="rId6"/>
            <a:srcRect l="34198" t="18343" r="33422" b="10277"/>
            <a:stretch/>
          </p:blipFill>
          <p:spPr>
            <a:xfrm>
              <a:off x="4125119" y="1096045"/>
              <a:ext cx="4824536" cy="5982425"/>
            </a:xfrm>
            <a:prstGeom prst="rect">
              <a:avLst/>
            </a:prstGeom>
          </p:spPr>
        </p:pic>
        <p:sp>
          <p:nvSpPr>
            <p:cNvPr id="47" name="文字方塊 46"/>
            <p:cNvSpPr txBox="1"/>
            <p:nvPr/>
          </p:nvSpPr>
          <p:spPr>
            <a:xfrm>
              <a:off x="4701183" y="5920581"/>
              <a:ext cx="936104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TW" altLang="en-US" sz="1600" b="1" dirty="0">
                  <a:solidFill>
                    <a:srgbClr val="D35444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學生</a:t>
              </a:r>
            </a:p>
          </p:txBody>
        </p:sp>
        <p:sp>
          <p:nvSpPr>
            <p:cNvPr id="48" name="文字方塊 47"/>
            <p:cNvSpPr txBox="1"/>
            <p:nvPr/>
          </p:nvSpPr>
          <p:spPr>
            <a:xfrm>
              <a:off x="4701183" y="6499525"/>
              <a:ext cx="936104" cy="3641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TW" altLang="en-US" sz="1600" b="1" dirty="0">
                  <a:solidFill>
                    <a:srgbClr val="D35444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簽名</a:t>
              </a:r>
            </a:p>
          </p:txBody>
        </p:sp>
        <p:sp>
          <p:nvSpPr>
            <p:cNvPr id="49" name="文字方塊 48"/>
            <p:cNvSpPr txBox="1"/>
            <p:nvPr/>
          </p:nvSpPr>
          <p:spPr>
            <a:xfrm>
              <a:off x="5882104" y="6194686"/>
              <a:ext cx="1166551" cy="3641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TW" altLang="en-US" sz="1600" b="1" dirty="0">
                  <a:solidFill>
                    <a:srgbClr val="D35444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系主任章</a:t>
              </a:r>
            </a:p>
          </p:txBody>
        </p:sp>
        <p:sp>
          <p:nvSpPr>
            <p:cNvPr id="50" name="文字方塊 49"/>
            <p:cNvSpPr txBox="1"/>
            <p:nvPr/>
          </p:nvSpPr>
          <p:spPr>
            <a:xfrm>
              <a:off x="7149455" y="5991693"/>
              <a:ext cx="1656183" cy="62901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TW" altLang="en-US" sz="1600" b="1" dirty="0">
                  <a:solidFill>
                    <a:srgbClr val="D35444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免簽，</a:t>
              </a:r>
              <a:endParaRPr lang="en-US" altLang="zh-TW" sz="1600" b="1" dirty="0">
                <a:solidFill>
                  <a:srgbClr val="D35444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  <a:p>
              <a:r>
                <a:rPr lang="zh-TW" altLang="en-US" sz="1600" b="1" dirty="0">
                  <a:solidFill>
                    <a:srgbClr val="D35444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送國際處即可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689261825"/>
      </p:ext>
    </p:extLst>
  </p:cSld>
  <p:clrMapOvr>
    <a:masterClrMapping/>
  </p:clrMapOvr>
  <p:transition spd="slow">
    <p:push dir="u"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-145" y="0"/>
            <a:ext cx="12192000" cy="6858000"/>
          </a:xfrm>
          <a:prstGeom prst="rect">
            <a:avLst/>
          </a:prstGeom>
          <a:solidFill>
            <a:srgbClr val="74C4C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9" name="文本框 28"/>
          <p:cNvSpPr txBox="1"/>
          <p:nvPr/>
        </p:nvSpPr>
        <p:spPr>
          <a:xfrm>
            <a:off x="3999620" y="154603"/>
            <a:ext cx="4168436" cy="5403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defRPr sz="3600" b="1">
                <a:solidFill>
                  <a:schemeClr val="bg1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</a:defRPr>
            </a:lvl1pPr>
          </a:lstStyle>
          <a:p>
            <a:pPr algn="ctr">
              <a:lnSpc>
                <a:spcPct val="150000"/>
              </a:lnSpc>
            </a:pPr>
            <a:r>
              <a:rPr lang="zh-TW" altLang="en-US" sz="2200" b="0" dirty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雲科大學生延長修業年限申請表</a:t>
            </a:r>
          </a:p>
        </p:txBody>
      </p:sp>
      <p:grpSp>
        <p:nvGrpSpPr>
          <p:cNvPr id="13" name="组合 12"/>
          <p:cNvGrpSpPr/>
          <p:nvPr/>
        </p:nvGrpSpPr>
        <p:grpSpPr>
          <a:xfrm>
            <a:off x="0" y="157201"/>
            <a:ext cx="3947309" cy="536271"/>
            <a:chOff x="0" y="556211"/>
            <a:chExt cx="3947309" cy="536271"/>
          </a:xfrm>
        </p:grpSpPr>
        <p:cxnSp>
          <p:nvCxnSpPr>
            <p:cNvPr id="9" name="直接连接符 8"/>
            <p:cNvCxnSpPr/>
            <p:nvPr/>
          </p:nvCxnSpPr>
          <p:spPr>
            <a:xfrm>
              <a:off x="0" y="861769"/>
              <a:ext cx="3476625" cy="0"/>
            </a:xfrm>
            <a:prstGeom prst="line">
              <a:avLst/>
            </a:prstGeom>
            <a:ln>
              <a:solidFill>
                <a:schemeClr val="bg1"/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pic>
          <p:nvPicPr>
            <p:cNvPr id="3" name="图片 2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flipH="1">
              <a:off x="3334470" y="556211"/>
              <a:ext cx="612839" cy="536271"/>
            </a:xfrm>
            <a:prstGeom prst="rect">
              <a:avLst/>
            </a:prstGeom>
          </p:spPr>
        </p:pic>
      </p:grpSp>
      <p:grpSp>
        <p:nvGrpSpPr>
          <p:cNvPr id="15" name="组合 14"/>
          <p:cNvGrpSpPr/>
          <p:nvPr/>
        </p:nvGrpSpPr>
        <p:grpSpPr>
          <a:xfrm>
            <a:off x="8244401" y="154603"/>
            <a:ext cx="3947599" cy="536271"/>
            <a:chOff x="8244401" y="553613"/>
            <a:chExt cx="3947599" cy="536271"/>
          </a:xfrm>
        </p:grpSpPr>
        <p:cxnSp>
          <p:nvCxnSpPr>
            <p:cNvPr id="10" name="直接连接符 9"/>
            <p:cNvCxnSpPr/>
            <p:nvPr/>
          </p:nvCxnSpPr>
          <p:spPr>
            <a:xfrm>
              <a:off x="8688499" y="867196"/>
              <a:ext cx="3503501" cy="0"/>
            </a:xfrm>
            <a:prstGeom prst="line">
              <a:avLst/>
            </a:prstGeom>
            <a:ln>
              <a:solidFill>
                <a:schemeClr val="bg1"/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pic>
          <p:nvPicPr>
            <p:cNvPr id="33" name="图片 32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244401" y="553613"/>
              <a:ext cx="612839" cy="536271"/>
            </a:xfrm>
            <a:prstGeom prst="rect">
              <a:avLst/>
            </a:prstGeom>
          </p:spPr>
        </p:pic>
      </p:grpSp>
      <p:pic>
        <p:nvPicPr>
          <p:cNvPr id="16" name="圖片 15"/>
          <p:cNvPicPr>
            <a:picLocks noChangeAspect="1"/>
          </p:cNvPicPr>
          <p:nvPr/>
        </p:nvPicPr>
        <p:blipFill rotWithShape="1">
          <a:blip r:embed="rId4"/>
          <a:srcRect l="35794" t="17733" r="34279" b="10286"/>
          <a:stretch/>
        </p:blipFill>
        <p:spPr>
          <a:xfrm>
            <a:off x="3972120" y="967561"/>
            <a:ext cx="4247761" cy="5746971"/>
          </a:xfrm>
          <a:prstGeom prst="rect">
            <a:avLst/>
          </a:prstGeom>
        </p:spPr>
      </p:pic>
      <p:grpSp>
        <p:nvGrpSpPr>
          <p:cNvPr id="2" name="群組 1"/>
          <p:cNvGrpSpPr/>
          <p:nvPr/>
        </p:nvGrpSpPr>
        <p:grpSpPr>
          <a:xfrm>
            <a:off x="8391449" y="5814288"/>
            <a:ext cx="3800404" cy="646331"/>
            <a:chOff x="5958937" y="3443907"/>
            <a:chExt cx="3309755" cy="646331"/>
          </a:xfrm>
        </p:grpSpPr>
        <p:sp>
          <p:nvSpPr>
            <p:cNvPr id="17" name="文字方塊 16"/>
            <p:cNvSpPr txBox="1"/>
            <p:nvPr/>
          </p:nvSpPr>
          <p:spPr>
            <a:xfrm>
              <a:off x="6256322" y="3443907"/>
              <a:ext cx="3012370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TW" altLang="en-US" b="1" dirty="0">
                  <a:solidFill>
                    <a:srgbClr val="D35444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  <a:cs typeface="+mj-cs"/>
                </a:rPr>
                <a:t>延畢相關問題、規定可洽教務處註冊組</a:t>
              </a:r>
            </a:p>
          </p:txBody>
        </p:sp>
        <p:pic>
          <p:nvPicPr>
            <p:cNvPr id="18" name="图片 53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958937" y="3638414"/>
              <a:ext cx="277589" cy="257315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3919442589"/>
      </p:ext>
    </p:extLst>
  </p:cSld>
  <p:clrMapOvr>
    <a:masterClrMapping/>
  </p:clrMapOvr>
  <p:transition spd="slow">
    <p:push dir="u"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-145" y="0"/>
            <a:ext cx="12192000" cy="6858000"/>
          </a:xfrm>
          <a:prstGeom prst="rect">
            <a:avLst/>
          </a:prstGeom>
          <a:solidFill>
            <a:srgbClr val="74C4C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9" name="文本框 28"/>
          <p:cNvSpPr txBox="1"/>
          <p:nvPr/>
        </p:nvSpPr>
        <p:spPr>
          <a:xfrm>
            <a:off x="4011637" y="430518"/>
            <a:ext cx="4168436" cy="662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defRPr sz="3600" b="1">
                <a:solidFill>
                  <a:schemeClr val="bg1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</a:defRPr>
            </a:lvl1pPr>
          </a:lstStyle>
          <a:p>
            <a:pPr algn="ctr">
              <a:lnSpc>
                <a:spcPct val="150000"/>
              </a:lnSpc>
            </a:pPr>
            <a:r>
              <a:rPr lang="zh-TW" altLang="en-US" sz="2800" b="0" dirty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外交部出國登錄</a:t>
            </a:r>
          </a:p>
        </p:txBody>
      </p:sp>
      <p:grpSp>
        <p:nvGrpSpPr>
          <p:cNvPr id="13" name="组合 12"/>
          <p:cNvGrpSpPr/>
          <p:nvPr/>
        </p:nvGrpSpPr>
        <p:grpSpPr>
          <a:xfrm>
            <a:off x="0" y="556211"/>
            <a:ext cx="3947309" cy="536271"/>
            <a:chOff x="0" y="556211"/>
            <a:chExt cx="3947309" cy="536271"/>
          </a:xfrm>
        </p:grpSpPr>
        <p:cxnSp>
          <p:nvCxnSpPr>
            <p:cNvPr id="9" name="直接连接符 8"/>
            <p:cNvCxnSpPr/>
            <p:nvPr/>
          </p:nvCxnSpPr>
          <p:spPr>
            <a:xfrm>
              <a:off x="0" y="861769"/>
              <a:ext cx="3476625" cy="0"/>
            </a:xfrm>
            <a:prstGeom prst="line">
              <a:avLst/>
            </a:prstGeom>
            <a:ln>
              <a:solidFill>
                <a:schemeClr val="bg1"/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pic>
          <p:nvPicPr>
            <p:cNvPr id="3" name="图片 2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flipH="1">
              <a:off x="3334470" y="556211"/>
              <a:ext cx="612839" cy="536271"/>
            </a:xfrm>
            <a:prstGeom prst="rect">
              <a:avLst/>
            </a:prstGeom>
          </p:spPr>
        </p:pic>
      </p:grpSp>
      <p:grpSp>
        <p:nvGrpSpPr>
          <p:cNvPr id="15" name="组合 14"/>
          <p:cNvGrpSpPr/>
          <p:nvPr/>
        </p:nvGrpSpPr>
        <p:grpSpPr>
          <a:xfrm>
            <a:off x="8244401" y="553613"/>
            <a:ext cx="3947599" cy="536271"/>
            <a:chOff x="8244401" y="553613"/>
            <a:chExt cx="3947599" cy="536271"/>
          </a:xfrm>
        </p:grpSpPr>
        <p:cxnSp>
          <p:nvCxnSpPr>
            <p:cNvPr id="10" name="直接连接符 9"/>
            <p:cNvCxnSpPr/>
            <p:nvPr/>
          </p:nvCxnSpPr>
          <p:spPr>
            <a:xfrm>
              <a:off x="8688499" y="867196"/>
              <a:ext cx="3503501" cy="0"/>
            </a:xfrm>
            <a:prstGeom prst="line">
              <a:avLst/>
            </a:prstGeom>
            <a:ln>
              <a:solidFill>
                <a:schemeClr val="bg1"/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pic>
          <p:nvPicPr>
            <p:cNvPr id="33" name="图片 32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244401" y="553613"/>
              <a:ext cx="612839" cy="536271"/>
            </a:xfrm>
            <a:prstGeom prst="rect">
              <a:avLst/>
            </a:prstGeom>
          </p:spPr>
        </p:pic>
      </p:grpSp>
      <p:grpSp>
        <p:nvGrpSpPr>
          <p:cNvPr id="7" name="群組 6"/>
          <p:cNvGrpSpPr/>
          <p:nvPr/>
        </p:nvGrpSpPr>
        <p:grpSpPr>
          <a:xfrm>
            <a:off x="592468" y="1700150"/>
            <a:ext cx="10859966" cy="3691390"/>
            <a:chOff x="592468" y="2138300"/>
            <a:chExt cx="10859966" cy="3691390"/>
          </a:xfrm>
        </p:grpSpPr>
        <p:pic>
          <p:nvPicPr>
            <p:cNvPr id="19" name="圖片 18"/>
            <p:cNvPicPr>
              <a:picLocks noChangeAspect="1"/>
            </p:cNvPicPr>
            <p:nvPr/>
          </p:nvPicPr>
          <p:blipFill rotWithShape="1">
            <a:blip r:embed="rId4"/>
            <a:srcRect l="32946" t="26148" r="16457" b="4821"/>
            <a:stretch/>
          </p:blipFill>
          <p:spPr>
            <a:xfrm>
              <a:off x="6642441" y="2138300"/>
              <a:ext cx="4809993" cy="3691390"/>
            </a:xfrm>
            <a:prstGeom prst="rect">
              <a:avLst/>
            </a:prstGeom>
          </p:spPr>
        </p:pic>
        <p:grpSp>
          <p:nvGrpSpPr>
            <p:cNvPr id="6" name="群組 5"/>
            <p:cNvGrpSpPr/>
            <p:nvPr/>
          </p:nvGrpSpPr>
          <p:grpSpPr>
            <a:xfrm>
              <a:off x="592468" y="2340133"/>
              <a:ext cx="7651933" cy="3229110"/>
              <a:chOff x="592468" y="2340133"/>
              <a:chExt cx="7651933" cy="3229110"/>
            </a:xfrm>
          </p:grpSpPr>
          <p:pic>
            <p:nvPicPr>
              <p:cNvPr id="14" name="圖片 13"/>
              <p:cNvPicPr>
                <a:picLocks noChangeAspect="1"/>
              </p:cNvPicPr>
              <p:nvPr/>
            </p:nvPicPr>
            <p:blipFill rotWithShape="1">
              <a:blip r:embed="rId5"/>
              <a:srcRect l="31864" t="43574" r="20339" b="20477"/>
              <a:stretch/>
            </p:blipFill>
            <p:spPr>
              <a:xfrm>
                <a:off x="592468" y="2821576"/>
                <a:ext cx="5369294" cy="2747667"/>
              </a:xfrm>
              <a:prstGeom prst="rect">
                <a:avLst/>
              </a:prstGeom>
            </p:spPr>
          </p:pic>
          <p:sp>
            <p:nvSpPr>
              <p:cNvPr id="20" name="矩形 19"/>
              <p:cNvSpPr/>
              <p:nvPr/>
            </p:nvSpPr>
            <p:spPr>
              <a:xfrm>
                <a:off x="674616" y="4342540"/>
                <a:ext cx="2659854" cy="962885"/>
              </a:xfrm>
              <a:prstGeom prst="rect">
                <a:avLst/>
              </a:prstGeom>
              <a:noFill/>
              <a:ln w="28575">
                <a:solidFill>
                  <a:srgbClr val="D35444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TW" altLang="en-US">
                  <a:solidFill>
                    <a:srgbClr val="FFC000"/>
                  </a:solidFill>
                </a:endParaRPr>
              </a:p>
            </p:txBody>
          </p:sp>
          <p:sp>
            <p:nvSpPr>
              <p:cNvPr id="21" name="矩形 20"/>
              <p:cNvSpPr/>
              <p:nvPr/>
            </p:nvSpPr>
            <p:spPr>
              <a:xfrm>
                <a:off x="6914474" y="2340133"/>
                <a:ext cx="1329927" cy="962885"/>
              </a:xfrm>
              <a:prstGeom prst="rect">
                <a:avLst/>
              </a:prstGeom>
              <a:noFill/>
              <a:ln w="28575">
                <a:solidFill>
                  <a:srgbClr val="D35444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TW" altLang="en-US">
                  <a:solidFill>
                    <a:srgbClr val="FFC000"/>
                  </a:solidFill>
                </a:endParaRPr>
              </a:p>
            </p:txBody>
          </p:sp>
          <p:cxnSp>
            <p:nvCxnSpPr>
              <p:cNvPr id="5" name="直線單箭頭接點 4"/>
              <p:cNvCxnSpPr>
                <a:stCxn id="20" idx="3"/>
                <a:endCxn id="21" idx="1"/>
              </p:cNvCxnSpPr>
              <p:nvPr/>
            </p:nvCxnSpPr>
            <p:spPr>
              <a:xfrm flipV="1">
                <a:off x="3334470" y="2821576"/>
                <a:ext cx="3580004" cy="2002407"/>
              </a:xfrm>
              <a:prstGeom prst="straightConnector1">
                <a:avLst/>
              </a:prstGeom>
              <a:ln w="19050">
                <a:solidFill>
                  <a:srgbClr val="D35444"/>
                </a:solidFill>
                <a:tailEnd type="triangle"/>
              </a:ln>
            </p:spPr>
            <p:style>
              <a:lnRef idx="1">
                <a:schemeClr val="accent2"/>
              </a:lnRef>
              <a:fillRef idx="0">
                <a:schemeClr val="accent2"/>
              </a:fillRef>
              <a:effectRef idx="0">
                <a:schemeClr val="accent2"/>
              </a:effectRef>
              <a:fontRef idx="minor">
                <a:schemeClr val="tx1"/>
              </a:fontRef>
            </p:style>
          </p:cxnSp>
        </p:grpSp>
      </p:grpSp>
      <p:sp>
        <p:nvSpPr>
          <p:cNvPr id="22" name="標題 1"/>
          <p:cNvSpPr txBox="1">
            <a:spLocks/>
          </p:cNvSpPr>
          <p:nvPr/>
        </p:nvSpPr>
        <p:spPr>
          <a:xfrm>
            <a:off x="3038265" y="5794102"/>
            <a:ext cx="7752417" cy="887792"/>
          </a:xfrm>
          <a:prstGeom prst="rect">
            <a:avLst/>
          </a:prstGeom>
        </p:spPr>
        <p:txBody>
          <a:bodyPr/>
          <a:lstStyle>
            <a:lvl1pPr algn="l" defTabSz="914476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</a:pPr>
            <a:r>
              <a:rPr lang="zh-TW" altLang="en-US" sz="2800" dirty="0">
                <a:solidFill>
                  <a:srgbClr val="D35444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外交部網站：</a:t>
            </a:r>
            <a:r>
              <a:rPr lang="en-US" altLang="zh-TW" sz="2800" u="sng" dirty="0">
                <a:solidFill>
                  <a:srgbClr val="0000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http://www.mofa.gov.tw</a:t>
            </a:r>
            <a:endParaRPr lang="zh-TW" altLang="en-US" sz="2800" u="sng" dirty="0">
              <a:solidFill>
                <a:srgbClr val="0000FF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pic>
        <p:nvPicPr>
          <p:cNvPr id="23" name="图片 53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60676" y="5893523"/>
            <a:ext cx="277589" cy="2573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30694381"/>
      </p:ext>
    </p:extLst>
  </p:cSld>
  <p:clrMapOvr>
    <a:masterClrMapping/>
  </p:clrMapOvr>
  <p:transition spd="slow">
    <p:push dir="u"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-145" y="0"/>
            <a:ext cx="12192000" cy="6858000"/>
          </a:xfrm>
          <a:prstGeom prst="rect">
            <a:avLst/>
          </a:prstGeom>
          <a:solidFill>
            <a:srgbClr val="74C4C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13" name="组合 12"/>
          <p:cNvGrpSpPr/>
          <p:nvPr/>
        </p:nvGrpSpPr>
        <p:grpSpPr>
          <a:xfrm>
            <a:off x="0" y="315140"/>
            <a:ext cx="3947309" cy="536271"/>
            <a:chOff x="0" y="556211"/>
            <a:chExt cx="3947309" cy="536271"/>
          </a:xfrm>
        </p:grpSpPr>
        <p:cxnSp>
          <p:nvCxnSpPr>
            <p:cNvPr id="9" name="直接连接符 8"/>
            <p:cNvCxnSpPr/>
            <p:nvPr/>
          </p:nvCxnSpPr>
          <p:spPr>
            <a:xfrm>
              <a:off x="0" y="861769"/>
              <a:ext cx="3476625" cy="0"/>
            </a:xfrm>
            <a:prstGeom prst="line">
              <a:avLst/>
            </a:prstGeom>
            <a:ln>
              <a:solidFill>
                <a:schemeClr val="bg1"/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pic>
          <p:nvPicPr>
            <p:cNvPr id="3" name="图片 2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flipH="1">
              <a:off x="3334470" y="556211"/>
              <a:ext cx="612839" cy="536271"/>
            </a:xfrm>
            <a:prstGeom prst="rect">
              <a:avLst/>
            </a:prstGeom>
          </p:spPr>
        </p:pic>
      </p:grpSp>
      <p:grpSp>
        <p:nvGrpSpPr>
          <p:cNvPr id="15" name="组合 14"/>
          <p:cNvGrpSpPr/>
          <p:nvPr/>
        </p:nvGrpSpPr>
        <p:grpSpPr>
          <a:xfrm>
            <a:off x="8244401" y="312542"/>
            <a:ext cx="3947599" cy="536271"/>
            <a:chOff x="8244401" y="553613"/>
            <a:chExt cx="3947599" cy="536271"/>
          </a:xfrm>
        </p:grpSpPr>
        <p:cxnSp>
          <p:nvCxnSpPr>
            <p:cNvPr id="10" name="直接连接符 9"/>
            <p:cNvCxnSpPr/>
            <p:nvPr/>
          </p:nvCxnSpPr>
          <p:spPr>
            <a:xfrm>
              <a:off x="8688499" y="867196"/>
              <a:ext cx="3503501" cy="0"/>
            </a:xfrm>
            <a:prstGeom prst="line">
              <a:avLst/>
            </a:prstGeom>
            <a:ln>
              <a:solidFill>
                <a:schemeClr val="bg1"/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pic>
          <p:nvPicPr>
            <p:cNvPr id="33" name="图片 32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244401" y="553613"/>
              <a:ext cx="612839" cy="536271"/>
            </a:xfrm>
            <a:prstGeom prst="rect">
              <a:avLst/>
            </a:prstGeom>
          </p:spPr>
        </p:pic>
      </p:grpSp>
      <p:grpSp>
        <p:nvGrpSpPr>
          <p:cNvPr id="2" name="群組 1"/>
          <p:cNvGrpSpPr/>
          <p:nvPr/>
        </p:nvGrpSpPr>
        <p:grpSpPr>
          <a:xfrm>
            <a:off x="8477355" y="6174998"/>
            <a:ext cx="2645074" cy="461665"/>
            <a:chOff x="5978732" y="3443907"/>
            <a:chExt cx="2645074" cy="461665"/>
          </a:xfrm>
        </p:grpSpPr>
        <p:sp>
          <p:nvSpPr>
            <p:cNvPr id="17" name="文字方塊 16"/>
            <p:cNvSpPr txBox="1"/>
            <p:nvPr/>
          </p:nvSpPr>
          <p:spPr>
            <a:xfrm>
              <a:off x="6256321" y="3443907"/>
              <a:ext cx="2367485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TW" sz="2400" dirty="0">
                  <a:solidFill>
                    <a:srgbClr val="D35444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  <a:cs typeface="+mj-cs"/>
                </a:rPr>
                <a:t>E-mail</a:t>
              </a:r>
              <a:r>
                <a:rPr lang="zh-TW" altLang="en-US" sz="2400" dirty="0">
                  <a:solidFill>
                    <a:srgbClr val="D35444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  <a:cs typeface="+mj-cs"/>
                </a:rPr>
                <a:t>寄送即可</a:t>
              </a:r>
            </a:p>
          </p:txBody>
        </p:sp>
        <p:pic>
          <p:nvPicPr>
            <p:cNvPr id="18" name="图片 53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978732" y="3546083"/>
              <a:ext cx="277589" cy="257315"/>
            </a:xfrm>
            <a:prstGeom prst="rect">
              <a:avLst/>
            </a:prstGeom>
          </p:spPr>
        </p:pic>
      </p:grpSp>
      <p:sp>
        <p:nvSpPr>
          <p:cNvPr id="14" name="文本框 28"/>
          <p:cNvSpPr txBox="1"/>
          <p:nvPr/>
        </p:nvSpPr>
        <p:spPr>
          <a:xfrm>
            <a:off x="4011637" y="189447"/>
            <a:ext cx="4168436" cy="662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defRPr sz="3600" b="1">
                <a:solidFill>
                  <a:schemeClr val="bg1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</a:defRPr>
            </a:lvl1pPr>
          </a:lstStyle>
          <a:p>
            <a:pPr algn="ctr">
              <a:lnSpc>
                <a:spcPct val="150000"/>
              </a:lnSpc>
            </a:pPr>
            <a:r>
              <a:rPr lang="zh-TW" altLang="en-US" sz="2800" b="0" dirty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抵達外國通知單</a:t>
            </a:r>
          </a:p>
        </p:txBody>
      </p:sp>
      <p:grpSp>
        <p:nvGrpSpPr>
          <p:cNvPr id="19" name="群組 18"/>
          <p:cNvGrpSpPr/>
          <p:nvPr/>
        </p:nvGrpSpPr>
        <p:grpSpPr>
          <a:xfrm>
            <a:off x="3973232" y="1091326"/>
            <a:ext cx="4245537" cy="5595215"/>
            <a:chOff x="4269135" y="159941"/>
            <a:chExt cx="5256584" cy="6975082"/>
          </a:xfrm>
        </p:grpSpPr>
        <p:pic>
          <p:nvPicPr>
            <p:cNvPr id="20" name="圖片 19"/>
            <p:cNvPicPr>
              <a:picLocks noChangeAspect="1"/>
            </p:cNvPicPr>
            <p:nvPr/>
          </p:nvPicPr>
          <p:blipFill rotWithShape="1">
            <a:blip r:embed="rId5"/>
            <a:srcRect l="35261" t="22243" r="35165" b="7993"/>
            <a:stretch/>
          </p:blipFill>
          <p:spPr>
            <a:xfrm>
              <a:off x="4269135" y="159941"/>
              <a:ext cx="5256584" cy="6975082"/>
            </a:xfrm>
            <a:prstGeom prst="rect">
              <a:avLst/>
            </a:prstGeom>
          </p:spPr>
        </p:pic>
        <p:sp>
          <p:nvSpPr>
            <p:cNvPr id="21" name="文字方塊 20"/>
            <p:cNvSpPr txBox="1"/>
            <p:nvPr/>
          </p:nvSpPr>
          <p:spPr>
            <a:xfrm>
              <a:off x="6390937" y="414928"/>
              <a:ext cx="303227" cy="49011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TW" b="1" dirty="0">
                  <a:solidFill>
                    <a:srgbClr val="D35444"/>
                  </a:solidFill>
                </a:rPr>
                <a:t>V</a:t>
              </a:r>
              <a:endParaRPr lang="zh-TW" altLang="en-US" b="1" dirty="0">
                <a:solidFill>
                  <a:srgbClr val="D35444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116442786"/>
      </p:ext>
    </p:extLst>
  </p:cSld>
  <p:clrMapOvr>
    <a:masterClrMapping/>
  </p:clrMapOvr>
  <p:transition spd="slow">
    <p:push dir="u"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74C4C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28" name="组合 27"/>
          <p:cNvGrpSpPr/>
          <p:nvPr/>
        </p:nvGrpSpPr>
        <p:grpSpPr>
          <a:xfrm>
            <a:off x="0" y="304231"/>
            <a:ext cx="3968174" cy="536271"/>
            <a:chOff x="0" y="553612"/>
            <a:chExt cx="3968174" cy="536271"/>
          </a:xfrm>
        </p:grpSpPr>
        <p:cxnSp>
          <p:nvCxnSpPr>
            <p:cNvPr id="35" name="直接连接符 34"/>
            <p:cNvCxnSpPr/>
            <p:nvPr/>
          </p:nvCxnSpPr>
          <p:spPr>
            <a:xfrm>
              <a:off x="0" y="861769"/>
              <a:ext cx="3476625" cy="0"/>
            </a:xfrm>
            <a:prstGeom prst="line">
              <a:avLst/>
            </a:prstGeom>
            <a:ln>
              <a:solidFill>
                <a:schemeClr val="bg1"/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pic>
          <p:nvPicPr>
            <p:cNvPr id="36" name="图片 35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369043" y="553612"/>
              <a:ext cx="599131" cy="536271"/>
            </a:xfrm>
            <a:prstGeom prst="rect">
              <a:avLst/>
            </a:prstGeom>
          </p:spPr>
        </p:pic>
      </p:grpSp>
      <p:grpSp>
        <p:nvGrpSpPr>
          <p:cNvPr id="37" name="组合 36"/>
          <p:cNvGrpSpPr/>
          <p:nvPr/>
        </p:nvGrpSpPr>
        <p:grpSpPr>
          <a:xfrm>
            <a:off x="8236766" y="311901"/>
            <a:ext cx="3955234" cy="536271"/>
            <a:chOff x="8236766" y="561282"/>
            <a:chExt cx="3955234" cy="536271"/>
          </a:xfrm>
        </p:grpSpPr>
        <p:cxnSp>
          <p:nvCxnSpPr>
            <p:cNvPr id="38" name="直接连接符 37"/>
            <p:cNvCxnSpPr/>
            <p:nvPr/>
          </p:nvCxnSpPr>
          <p:spPr>
            <a:xfrm>
              <a:off x="8688499" y="867196"/>
              <a:ext cx="3503501" cy="0"/>
            </a:xfrm>
            <a:prstGeom prst="line">
              <a:avLst/>
            </a:prstGeom>
            <a:ln>
              <a:solidFill>
                <a:schemeClr val="bg1"/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pic>
          <p:nvPicPr>
            <p:cNvPr id="39" name="图片 38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236766" y="561282"/>
              <a:ext cx="599131" cy="536271"/>
            </a:xfrm>
            <a:prstGeom prst="rect">
              <a:avLst/>
            </a:prstGeom>
          </p:spPr>
        </p:pic>
      </p:grpSp>
      <p:pic>
        <p:nvPicPr>
          <p:cNvPr id="6" name="图片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900000">
            <a:off x="6161653" y="3912680"/>
            <a:ext cx="1124417" cy="1211443"/>
          </a:xfrm>
          <a:prstGeom prst="rect">
            <a:avLst/>
          </a:prstGeom>
        </p:spPr>
      </p:pic>
      <p:pic>
        <p:nvPicPr>
          <p:cNvPr id="40" name="图片 39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700000" flipH="1">
            <a:off x="5280417" y="5266723"/>
            <a:ext cx="1124417" cy="1211443"/>
          </a:xfrm>
          <a:prstGeom prst="rect">
            <a:avLst/>
          </a:prstGeom>
        </p:spPr>
      </p:pic>
      <p:pic>
        <p:nvPicPr>
          <p:cNvPr id="41" name="图片 40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900000">
            <a:off x="6132237" y="1387578"/>
            <a:ext cx="1124417" cy="1211443"/>
          </a:xfrm>
          <a:prstGeom prst="rect">
            <a:avLst/>
          </a:prstGeom>
        </p:spPr>
      </p:pic>
      <p:pic>
        <p:nvPicPr>
          <p:cNvPr id="42" name="图片 4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700000" flipH="1">
            <a:off x="5079582" y="2679990"/>
            <a:ext cx="1124417" cy="1211443"/>
          </a:xfrm>
          <a:prstGeom prst="rect">
            <a:avLst/>
          </a:prstGeom>
        </p:spPr>
      </p:pic>
      <p:sp>
        <p:nvSpPr>
          <p:cNvPr id="45" name="文本框 44"/>
          <p:cNvSpPr txBox="1"/>
          <p:nvPr/>
        </p:nvSpPr>
        <p:spPr>
          <a:xfrm>
            <a:off x="2568872" y="2774453"/>
            <a:ext cx="279860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defRPr sz="3600" b="1">
                <a:solidFill>
                  <a:schemeClr val="bg1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</a:defRPr>
            </a:lvl1pPr>
          </a:lstStyle>
          <a:p>
            <a:r>
              <a:rPr lang="zh-TW" altLang="en-US" sz="1600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返抵本國通知單</a:t>
            </a:r>
            <a:br>
              <a:rPr lang="en-US" altLang="zh-TW" sz="1600" b="0" dirty="0">
                <a:latin typeface="微軟正黑體" panose="020B0604030504040204" pitchFamily="34" charset="-120"/>
                <a:ea typeface="微軟正黑體" panose="020B0604030504040204" pitchFamily="34" charset="-120"/>
              </a:rPr>
            </a:br>
            <a:r>
              <a:rPr lang="zh-TW" altLang="en-US" sz="1600" b="0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至國際處填寫</a:t>
            </a:r>
            <a:endParaRPr lang="en-US" altLang="zh-TW" sz="1600" b="0" dirty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46" name="文本框 45"/>
          <p:cNvSpPr txBox="1"/>
          <p:nvPr/>
        </p:nvSpPr>
        <p:spPr>
          <a:xfrm>
            <a:off x="8139347" y="1460621"/>
            <a:ext cx="2798604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defRPr sz="3600" b="1">
                <a:solidFill>
                  <a:schemeClr val="bg1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</a:defRPr>
            </a:lvl1pPr>
          </a:lstStyle>
          <a:p>
            <a:r>
              <a:rPr lang="zh-TW" altLang="en-US" sz="1600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出國心得報告</a:t>
            </a:r>
            <a:br>
              <a:rPr lang="en-US" altLang="zh-TW" sz="1400" b="0" dirty="0">
                <a:latin typeface="微軟正黑體" panose="020B0604030504040204" pitchFamily="34" charset="-120"/>
                <a:ea typeface="微軟正黑體" panose="020B0604030504040204" pitchFamily="34" charset="-120"/>
              </a:rPr>
            </a:br>
            <a:r>
              <a:rPr lang="zh-TW" altLang="en-US" sz="1400" b="0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返國後一個月內交至國際處</a:t>
            </a:r>
            <a:endParaRPr lang="zh-CN" altLang="en-US" sz="1400" b="0" dirty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cxnSp>
        <p:nvCxnSpPr>
          <p:cNvPr id="8" name="肘形连接符 7"/>
          <p:cNvCxnSpPr/>
          <p:nvPr/>
        </p:nvCxnSpPr>
        <p:spPr>
          <a:xfrm>
            <a:off x="4390501" y="5688209"/>
            <a:ext cx="1333500" cy="520138"/>
          </a:xfrm>
          <a:prstGeom prst="bentConnector3">
            <a:avLst>
              <a:gd name="adj1" fmla="val 47857"/>
            </a:avLst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7" name="肘形连接符 46"/>
          <p:cNvCxnSpPr/>
          <p:nvPr/>
        </p:nvCxnSpPr>
        <p:spPr>
          <a:xfrm>
            <a:off x="4189667" y="3094612"/>
            <a:ext cx="1333500" cy="520138"/>
          </a:xfrm>
          <a:prstGeom prst="bentConnector3">
            <a:avLst>
              <a:gd name="adj1" fmla="val 47857"/>
            </a:avLst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8" name="肘形连接符 47"/>
          <p:cNvCxnSpPr/>
          <p:nvPr/>
        </p:nvCxnSpPr>
        <p:spPr>
          <a:xfrm flipV="1">
            <a:off x="6835262" y="4318760"/>
            <a:ext cx="1333500" cy="520138"/>
          </a:xfrm>
          <a:prstGeom prst="bentConnector3">
            <a:avLst>
              <a:gd name="adj1" fmla="val 47857"/>
            </a:avLst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9" name="肘形连接符 48"/>
          <p:cNvCxnSpPr/>
          <p:nvPr/>
        </p:nvCxnSpPr>
        <p:spPr>
          <a:xfrm flipV="1">
            <a:off x="6805847" y="1798404"/>
            <a:ext cx="1333500" cy="520138"/>
          </a:xfrm>
          <a:prstGeom prst="bentConnector3">
            <a:avLst>
              <a:gd name="adj1" fmla="val 47857"/>
            </a:avLst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文本框 28"/>
          <p:cNvSpPr txBox="1"/>
          <p:nvPr/>
        </p:nvSpPr>
        <p:spPr>
          <a:xfrm>
            <a:off x="4000326" y="139228"/>
            <a:ext cx="4168436" cy="7439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defRPr sz="3600" b="1">
                <a:solidFill>
                  <a:schemeClr val="bg1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</a:defRPr>
            </a:lvl1pPr>
          </a:lstStyle>
          <a:p>
            <a:pPr algn="ctr">
              <a:lnSpc>
                <a:spcPct val="150000"/>
              </a:lnSpc>
            </a:pPr>
            <a:r>
              <a:rPr lang="zh-TW" altLang="en-US" sz="3200" b="0" dirty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回國後</a:t>
            </a:r>
          </a:p>
        </p:txBody>
      </p:sp>
      <p:sp>
        <p:nvSpPr>
          <p:cNvPr id="23" name="文本框 44"/>
          <p:cNvSpPr txBox="1"/>
          <p:nvPr/>
        </p:nvSpPr>
        <p:spPr>
          <a:xfrm>
            <a:off x="1912246" y="4787155"/>
            <a:ext cx="2547601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defRPr sz="3600" b="1">
                <a:solidFill>
                  <a:schemeClr val="bg1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</a:defRPr>
            </a:lvl1pPr>
          </a:lstStyle>
          <a:p>
            <a:r>
              <a:rPr lang="zh-TW" altLang="en-US" sz="1600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回國銷假</a:t>
            </a:r>
            <a:br>
              <a:rPr lang="en-US" altLang="zh-TW" sz="1600" b="0" dirty="0">
                <a:latin typeface="微軟正黑體" panose="020B0604030504040204" pitchFamily="34" charset="-120"/>
                <a:ea typeface="微軟正黑體" panose="020B0604030504040204" pitchFamily="34" charset="-120"/>
              </a:rPr>
            </a:br>
            <a:r>
              <a:rPr lang="zh-TW" altLang="en-US" sz="1600" b="0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回國一個月內，連同心得報告、返抵本國通知單一同繳交，領取出境申請表方能銷假。</a:t>
            </a:r>
            <a:br>
              <a:rPr lang="en-US" altLang="zh-TW" sz="1600" b="0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</a:br>
            <a:r>
              <a:rPr lang="zh-TW" altLang="en-US" sz="1600" b="0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銷假日期填實際出入境日期。</a:t>
            </a:r>
            <a:endParaRPr lang="zh-TW" altLang="en-US" sz="1600" dirty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24" name="文本框 45"/>
          <p:cNvSpPr txBox="1"/>
          <p:nvPr/>
        </p:nvSpPr>
        <p:spPr>
          <a:xfrm>
            <a:off x="8212003" y="4024831"/>
            <a:ext cx="401178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defRPr sz="3600" b="1">
                <a:solidFill>
                  <a:schemeClr val="bg1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</a:defRPr>
            </a:lvl1pPr>
          </a:lstStyle>
          <a:p>
            <a:r>
              <a:rPr lang="zh-TW" altLang="en-US" sz="1600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學分抵免</a:t>
            </a:r>
            <a:br>
              <a:rPr lang="en-US" altLang="zh-TW" sz="1600" b="0" dirty="0">
                <a:latin typeface="微軟正黑體" panose="020B0604030504040204" pitchFamily="34" charset="-120"/>
                <a:ea typeface="微軟正黑體" panose="020B0604030504040204" pitchFamily="34" charset="-120"/>
              </a:rPr>
            </a:br>
            <a:r>
              <a:rPr lang="zh-TW" altLang="en-US" sz="1600" dirty="0">
                <a:solidFill>
                  <a:srgbClr val="D35444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請務必與系上、教務處確認抵免事宜</a:t>
            </a:r>
            <a:r>
              <a:rPr lang="en-US" altLang="zh-TW" sz="1600" dirty="0">
                <a:solidFill>
                  <a:srgbClr val="D35444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!!!!</a:t>
            </a:r>
            <a:endParaRPr lang="en-US" altLang="zh-TW" sz="1600" b="0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grpSp>
        <p:nvGrpSpPr>
          <p:cNvPr id="27" name="群組 26"/>
          <p:cNvGrpSpPr/>
          <p:nvPr/>
        </p:nvGrpSpPr>
        <p:grpSpPr>
          <a:xfrm>
            <a:off x="731693" y="1066923"/>
            <a:ext cx="1828866" cy="2434932"/>
            <a:chOff x="4759729" y="0"/>
            <a:chExt cx="5168042" cy="6857594"/>
          </a:xfrm>
        </p:grpSpPr>
        <p:pic>
          <p:nvPicPr>
            <p:cNvPr id="29" name="圖片 28"/>
            <p:cNvPicPr>
              <a:picLocks noChangeAspect="1"/>
            </p:cNvPicPr>
            <p:nvPr/>
          </p:nvPicPr>
          <p:blipFill rotWithShape="1">
            <a:blip r:embed="rId5"/>
            <a:srcRect l="35261" t="22243" r="35165" b="7993"/>
            <a:stretch/>
          </p:blipFill>
          <p:spPr>
            <a:xfrm>
              <a:off x="4759729" y="0"/>
              <a:ext cx="5168042" cy="6857594"/>
            </a:xfrm>
            <a:prstGeom prst="rect">
              <a:avLst/>
            </a:prstGeom>
          </p:spPr>
        </p:pic>
        <p:sp>
          <p:nvSpPr>
            <p:cNvPr id="30" name="文字方塊 29"/>
            <p:cNvSpPr txBox="1"/>
            <p:nvPr/>
          </p:nvSpPr>
          <p:spPr>
            <a:xfrm>
              <a:off x="6630395" y="294466"/>
              <a:ext cx="1226407" cy="76812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TW" sz="1200" b="1" dirty="0">
                  <a:solidFill>
                    <a:srgbClr val="EA5454"/>
                  </a:solidFill>
                </a:rPr>
                <a:t>V</a:t>
              </a:r>
              <a:endParaRPr lang="zh-TW" altLang="en-US" sz="1200" b="1" dirty="0">
                <a:solidFill>
                  <a:srgbClr val="EA5454"/>
                </a:solidFill>
              </a:endParaRPr>
            </a:p>
          </p:txBody>
        </p:sp>
      </p:grpSp>
      <p:grpSp>
        <p:nvGrpSpPr>
          <p:cNvPr id="33" name="群組 32"/>
          <p:cNvGrpSpPr/>
          <p:nvPr/>
        </p:nvGrpSpPr>
        <p:grpSpPr>
          <a:xfrm>
            <a:off x="105785" y="4156709"/>
            <a:ext cx="1842899" cy="2434932"/>
            <a:chOff x="4294212" y="-18288"/>
            <a:chExt cx="4848706" cy="6858000"/>
          </a:xfrm>
        </p:grpSpPr>
        <p:pic>
          <p:nvPicPr>
            <p:cNvPr id="34" name="圖片 33">
              <a:hlinkClick r:id="rId6" action="ppaction://hlinksldjump"/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294212" y="-18288"/>
              <a:ext cx="4848706" cy="6858000"/>
            </a:xfrm>
            <a:prstGeom prst="rect">
              <a:avLst/>
            </a:prstGeom>
          </p:spPr>
        </p:pic>
        <p:sp>
          <p:nvSpPr>
            <p:cNvPr id="50" name="矩形 49"/>
            <p:cNvSpPr/>
            <p:nvPr/>
          </p:nvSpPr>
          <p:spPr>
            <a:xfrm>
              <a:off x="4510235" y="4791235"/>
              <a:ext cx="4233170" cy="1597499"/>
            </a:xfrm>
            <a:prstGeom prst="rect">
              <a:avLst/>
            </a:prstGeom>
            <a:noFill/>
            <a:ln w="28575">
              <a:solidFill>
                <a:srgbClr val="FA820A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>
                <a:solidFill>
                  <a:srgbClr val="D35444"/>
                </a:solidFill>
              </a:endParaRPr>
            </a:p>
          </p:txBody>
        </p:sp>
      </p:grpSp>
      <p:pic>
        <p:nvPicPr>
          <p:cNvPr id="51" name="圖片 50">
            <a:hlinkClick r:id="rId6" action="ppaction://hlinksldjump"/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34243" y="1066923"/>
            <a:ext cx="1698676" cy="22574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0799717"/>
      </p:ext>
    </p:extLst>
  </p:cSld>
  <p:clrMapOvr>
    <a:masterClrMapping/>
  </p:clrMapOvr>
  <p:transition spd="slow">
    <p:push dir="u"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74C4C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US" altLang="zh-TW" dirty="0">
              <a:latin typeface="+mn-ea"/>
            </a:endParaRPr>
          </a:p>
        </p:txBody>
      </p:sp>
      <p:sp>
        <p:nvSpPr>
          <p:cNvPr id="29" name="文本框 28"/>
          <p:cNvSpPr txBox="1"/>
          <p:nvPr/>
        </p:nvSpPr>
        <p:spPr>
          <a:xfrm>
            <a:off x="4172554" y="474358"/>
            <a:ext cx="3859832" cy="662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defRPr sz="3600" b="1">
                <a:solidFill>
                  <a:schemeClr val="bg1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</a:defRPr>
            </a:lvl1pPr>
          </a:lstStyle>
          <a:p>
            <a:pPr algn="ctr">
              <a:lnSpc>
                <a:spcPct val="150000"/>
              </a:lnSpc>
            </a:pPr>
            <a:r>
              <a:rPr lang="zh-TW" altLang="en-US" sz="2800" b="0" dirty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學分抵免</a:t>
            </a:r>
            <a:endParaRPr lang="en-US" altLang="zh-CN" sz="2800" b="0" dirty="0">
              <a:solidFill>
                <a:schemeClr val="tx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18" name="组合 27"/>
          <p:cNvGrpSpPr/>
          <p:nvPr/>
        </p:nvGrpSpPr>
        <p:grpSpPr>
          <a:xfrm>
            <a:off x="0" y="561925"/>
            <a:ext cx="3968174" cy="536271"/>
            <a:chOff x="0" y="553612"/>
            <a:chExt cx="3968174" cy="536271"/>
          </a:xfrm>
        </p:grpSpPr>
        <p:cxnSp>
          <p:nvCxnSpPr>
            <p:cNvPr id="19" name="直接连接符 34"/>
            <p:cNvCxnSpPr/>
            <p:nvPr/>
          </p:nvCxnSpPr>
          <p:spPr>
            <a:xfrm>
              <a:off x="0" y="861769"/>
              <a:ext cx="3476625" cy="0"/>
            </a:xfrm>
            <a:prstGeom prst="line">
              <a:avLst/>
            </a:prstGeom>
            <a:ln>
              <a:solidFill>
                <a:schemeClr val="bg1"/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pic>
          <p:nvPicPr>
            <p:cNvPr id="20" name="图片 35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369043" y="553612"/>
              <a:ext cx="599131" cy="536271"/>
            </a:xfrm>
            <a:prstGeom prst="rect">
              <a:avLst/>
            </a:prstGeom>
          </p:spPr>
        </p:pic>
      </p:grpSp>
      <p:grpSp>
        <p:nvGrpSpPr>
          <p:cNvPr id="21" name="组合 36"/>
          <p:cNvGrpSpPr/>
          <p:nvPr/>
        </p:nvGrpSpPr>
        <p:grpSpPr>
          <a:xfrm>
            <a:off x="8236766" y="569595"/>
            <a:ext cx="3955234" cy="536271"/>
            <a:chOff x="8236766" y="561282"/>
            <a:chExt cx="3955234" cy="536271"/>
          </a:xfrm>
        </p:grpSpPr>
        <p:cxnSp>
          <p:nvCxnSpPr>
            <p:cNvPr id="22" name="直接连接符 37"/>
            <p:cNvCxnSpPr/>
            <p:nvPr/>
          </p:nvCxnSpPr>
          <p:spPr>
            <a:xfrm>
              <a:off x="8688499" y="867196"/>
              <a:ext cx="3503501" cy="0"/>
            </a:xfrm>
            <a:prstGeom prst="line">
              <a:avLst/>
            </a:prstGeom>
            <a:ln>
              <a:solidFill>
                <a:schemeClr val="bg1"/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pic>
          <p:nvPicPr>
            <p:cNvPr id="23" name="图片 38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236766" y="561282"/>
              <a:ext cx="599131" cy="536271"/>
            </a:xfrm>
            <a:prstGeom prst="rect">
              <a:avLst/>
            </a:prstGeom>
          </p:spPr>
        </p:pic>
      </p:grpSp>
      <p:grpSp>
        <p:nvGrpSpPr>
          <p:cNvPr id="3" name="群組 2"/>
          <p:cNvGrpSpPr/>
          <p:nvPr/>
        </p:nvGrpSpPr>
        <p:grpSpPr>
          <a:xfrm>
            <a:off x="265472" y="1333244"/>
            <a:ext cx="11889819" cy="4787259"/>
            <a:chOff x="265472" y="694385"/>
            <a:chExt cx="11889819" cy="4787259"/>
          </a:xfrm>
        </p:grpSpPr>
        <p:grpSp>
          <p:nvGrpSpPr>
            <p:cNvPr id="2" name="群組 1"/>
            <p:cNvGrpSpPr/>
            <p:nvPr/>
          </p:nvGrpSpPr>
          <p:grpSpPr>
            <a:xfrm>
              <a:off x="265472" y="694385"/>
              <a:ext cx="11889819" cy="4787259"/>
              <a:chOff x="167995" y="694385"/>
              <a:chExt cx="11889819" cy="4787259"/>
            </a:xfrm>
          </p:grpSpPr>
          <p:pic>
            <p:nvPicPr>
              <p:cNvPr id="44" name="图片 43"/>
              <p:cNvPicPr>
                <a:picLocks noChangeAspect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 rot="1800000">
                <a:off x="4064443" y="1996013"/>
                <a:ext cx="583946" cy="632477"/>
              </a:xfrm>
              <a:prstGeom prst="rect">
                <a:avLst/>
              </a:prstGeom>
            </p:spPr>
          </p:pic>
          <p:pic>
            <p:nvPicPr>
              <p:cNvPr id="45" name="图片 44"/>
              <p:cNvPicPr>
                <a:picLocks noChangeAspect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 rot="5400000">
                <a:off x="7251968" y="1993124"/>
                <a:ext cx="583946" cy="632477"/>
              </a:xfrm>
              <a:prstGeom prst="rect">
                <a:avLst/>
              </a:prstGeom>
            </p:spPr>
          </p:pic>
          <p:pic>
            <p:nvPicPr>
              <p:cNvPr id="46" name="图片 45"/>
              <p:cNvPicPr>
                <a:picLocks noChangeAspect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 rot="8100000">
                <a:off x="7251967" y="4638784"/>
                <a:ext cx="583946" cy="632477"/>
              </a:xfrm>
              <a:prstGeom prst="rect">
                <a:avLst/>
              </a:prstGeom>
            </p:spPr>
          </p:pic>
          <p:sp>
            <p:nvSpPr>
              <p:cNvPr id="49" name="文本框 48"/>
              <p:cNvSpPr txBox="1"/>
              <p:nvPr/>
            </p:nvSpPr>
            <p:spPr>
              <a:xfrm>
                <a:off x="7892813" y="694385"/>
                <a:ext cx="4165001" cy="329320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>
                <a:defPPr>
                  <a:defRPr lang="zh-CN"/>
                </a:defPPr>
                <a:lvl1pPr>
                  <a:defRPr sz="3600" b="1">
                    <a:solidFill>
                      <a:schemeClr val="bg1"/>
                    </a:solidFill>
                    <a:latin typeface="方正兰亭黑简体" panose="02000000000000000000" pitchFamily="2" charset="-122"/>
                    <a:ea typeface="方正兰亭黑简体" panose="02000000000000000000" pitchFamily="2" charset="-122"/>
                  </a:defRPr>
                </a:lvl1pPr>
              </a:lstStyle>
              <a:p>
                <a:r>
                  <a:rPr lang="zh-TW" altLang="en-US" sz="1600" b="0" dirty="0">
                    <a:solidFill>
                      <a:schemeClr val="tx1"/>
                    </a:solidFill>
                    <a:latin typeface="微軟正黑體" panose="020B0604030504040204" pitchFamily="34" charset="-120"/>
                    <a:ea typeface="微軟正黑體" panose="020B0604030504040204" pitchFamily="34" charset="-120"/>
                  </a:rPr>
                  <a:t>學分轉換原則：</a:t>
                </a:r>
              </a:p>
              <a:p>
                <a:r>
                  <a:rPr lang="en-US" altLang="zh-TW" sz="1600" b="0" dirty="0">
                    <a:solidFill>
                      <a:schemeClr val="tx1"/>
                    </a:solidFill>
                    <a:latin typeface="微軟正黑體" panose="020B0604030504040204" pitchFamily="34" charset="-120"/>
                    <a:ea typeface="微軟正黑體" panose="020B0604030504040204" pitchFamily="34" charset="-120"/>
                  </a:rPr>
                  <a:t>(</a:t>
                </a:r>
                <a:r>
                  <a:rPr lang="zh-TW" altLang="en-US" sz="1600" b="0" dirty="0">
                    <a:solidFill>
                      <a:schemeClr val="tx1"/>
                    </a:solidFill>
                    <a:latin typeface="微軟正黑體" panose="020B0604030504040204" pitchFamily="34" charset="-120"/>
                    <a:ea typeface="微軟正黑體" panose="020B0604030504040204" pitchFamily="34" charset="-120"/>
                  </a:rPr>
                  <a:t>一</a:t>
                </a:r>
                <a:r>
                  <a:rPr lang="en-US" altLang="zh-TW" sz="1600" b="0" dirty="0">
                    <a:solidFill>
                      <a:schemeClr val="tx1"/>
                    </a:solidFill>
                    <a:latin typeface="微軟正黑體" panose="020B0604030504040204" pitchFamily="34" charset="-120"/>
                    <a:ea typeface="微軟正黑體" panose="020B0604030504040204" pitchFamily="34" charset="-120"/>
                  </a:rPr>
                  <a:t>)</a:t>
                </a:r>
                <a:r>
                  <a:rPr lang="zh-TW" altLang="en-US" sz="1600" b="0" dirty="0">
                    <a:solidFill>
                      <a:schemeClr val="tx1"/>
                    </a:solidFill>
                    <a:latin typeface="微軟正黑體" panose="020B0604030504040204" pitchFamily="34" charset="-120"/>
                    <a:ea typeface="微軟正黑體" panose="020B0604030504040204" pitchFamily="34" charset="-120"/>
                  </a:rPr>
                  <a:t>學期授課滿</a:t>
                </a:r>
                <a:r>
                  <a:rPr lang="en-US" altLang="zh-TW" sz="1600" b="0" dirty="0">
                    <a:solidFill>
                      <a:schemeClr val="tx1"/>
                    </a:solidFill>
                    <a:latin typeface="微軟正黑體" panose="020B0604030504040204" pitchFamily="34" charset="-120"/>
                    <a:ea typeface="微軟正黑體" panose="020B0604030504040204" pitchFamily="34" charset="-120"/>
                  </a:rPr>
                  <a:t>18 </a:t>
                </a:r>
                <a:r>
                  <a:rPr lang="zh-TW" altLang="en-US" sz="1600" b="0" dirty="0">
                    <a:solidFill>
                      <a:schemeClr val="tx1"/>
                    </a:solidFill>
                    <a:latin typeface="微軟正黑體" panose="020B0604030504040204" pitchFamily="34" charset="-120"/>
                    <a:ea typeface="微軟正黑體" panose="020B0604030504040204" pitchFamily="34" charset="-120"/>
                  </a:rPr>
                  <a:t>小時採計</a:t>
                </a:r>
                <a:r>
                  <a:rPr lang="en-US" altLang="zh-TW" sz="1600" b="0" dirty="0">
                    <a:solidFill>
                      <a:schemeClr val="tx1"/>
                    </a:solidFill>
                    <a:latin typeface="微軟正黑體" panose="020B0604030504040204" pitchFamily="34" charset="-120"/>
                    <a:ea typeface="微軟正黑體" panose="020B0604030504040204" pitchFamily="34" charset="-120"/>
                  </a:rPr>
                  <a:t>1 </a:t>
                </a:r>
                <a:r>
                  <a:rPr lang="zh-TW" altLang="en-US" sz="1600" b="0" dirty="0">
                    <a:solidFill>
                      <a:schemeClr val="tx1"/>
                    </a:solidFill>
                    <a:latin typeface="微軟正黑體" panose="020B0604030504040204" pitchFamily="34" charset="-120"/>
                    <a:ea typeface="微軟正黑體" panose="020B0604030504040204" pitchFamily="34" charset="-120"/>
                  </a:rPr>
                  <a:t>學分。</a:t>
                </a:r>
              </a:p>
              <a:p>
                <a:r>
                  <a:rPr lang="en-US" altLang="zh-TW" sz="1600" b="0" dirty="0">
                    <a:solidFill>
                      <a:schemeClr val="tx1"/>
                    </a:solidFill>
                    <a:latin typeface="微軟正黑體" panose="020B0604030504040204" pitchFamily="34" charset="-120"/>
                    <a:ea typeface="微軟正黑體" panose="020B0604030504040204" pitchFamily="34" charset="-120"/>
                  </a:rPr>
                  <a:t>(</a:t>
                </a:r>
                <a:r>
                  <a:rPr lang="zh-TW" altLang="en-US" sz="1600" b="0" dirty="0">
                    <a:solidFill>
                      <a:schemeClr val="tx1"/>
                    </a:solidFill>
                    <a:latin typeface="微軟正黑體" panose="020B0604030504040204" pitchFamily="34" charset="-120"/>
                    <a:ea typeface="微軟正黑體" panose="020B0604030504040204" pitchFamily="34" charset="-120"/>
                  </a:rPr>
                  <a:t>二</a:t>
                </a:r>
                <a:r>
                  <a:rPr lang="en-US" altLang="zh-TW" sz="1600" b="0" dirty="0">
                    <a:solidFill>
                      <a:schemeClr val="tx1"/>
                    </a:solidFill>
                    <a:latin typeface="微軟正黑體" panose="020B0604030504040204" pitchFamily="34" charset="-120"/>
                    <a:ea typeface="微軟正黑體" panose="020B0604030504040204" pitchFamily="34" charset="-120"/>
                  </a:rPr>
                  <a:t>)</a:t>
                </a:r>
                <a:r>
                  <a:rPr lang="en-US" altLang="zh-TW" sz="1600" dirty="0">
                    <a:solidFill>
                      <a:srgbClr val="D35444"/>
                    </a:solidFill>
                    <a:latin typeface="微軟正黑體" panose="020B0604030504040204" pitchFamily="34" charset="-120"/>
                    <a:ea typeface="微軟正黑體" panose="020B0604030504040204" pitchFamily="34" charset="-120"/>
                  </a:rPr>
                  <a:t>1 </a:t>
                </a:r>
                <a:r>
                  <a:rPr lang="zh-TW" altLang="en-US" sz="1600" dirty="0">
                    <a:solidFill>
                      <a:srgbClr val="D35444"/>
                    </a:solidFill>
                    <a:latin typeface="微軟正黑體" panose="020B0604030504040204" pitchFamily="34" charset="-120"/>
                    <a:ea typeface="微軟正黑體" panose="020B0604030504040204" pitchFamily="34" charset="-120"/>
                  </a:rPr>
                  <a:t>學分</a:t>
                </a:r>
                <a:r>
                  <a:rPr lang="en-US" altLang="zh-TW" sz="1600" dirty="0">
                    <a:solidFill>
                      <a:srgbClr val="D35444"/>
                    </a:solidFill>
                    <a:latin typeface="微軟正黑體" panose="020B0604030504040204" pitchFamily="34" charset="-120"/>
                    <a:ea typeface="微軟正黑體" panose="020B0604030504040204" pitchFamily="34" charset="-120"/>
                  </a:rPr>
                  <a:t>=ECTS 2 </a:t>
                </a:r>
                <a:r>
                  <a:rPr lang="zh-TW" altLang="en-US" sz="1600" dirty="0">
                    <a:solidFill>
                      <a:srgbClr val="D35444"/>
                    </a:solidFill>
                    <a:latin typeface="微軟正黑體" panose="020B0604030504040204" pitchFamily="34" charset="-120"/>
                    <a:ea typeface="微軟正黑體" panose="020B0604030504040204" pitchFamily="34" charset="-120"/>
                  </a:rPr>
                  <a:t>學分（歐洲學分互認體系）</a:t>
                </a:r>
                <a:r>
                  <a:rPr lang="zh-TW" altLang="en-US" sz="1600" b="0" dirty="0">
                    <a:solidFill>
                      <a:schemeClr val="tx1"/>
                    </a:solidFill>
                    <a:latin typeface="微軟正黑體" panose="020B0604030504040204" pitchFamily="34" charset="-120"/>
                    <a:ea typeface="微軟正黑體" panose="020B0604030504040204" pitchFamily="34" charset="-120"/>
                  </a:rPr>
                  <a:t>。</a:t>
                </a:r>
              </a:p>
              <a:p>
                <a:r>
                  <a:rPr lang="en-US" altLang="zh-TW" sz="1600" b="0" dirty="0">
                    <a:solidFill>
                      <a:schemeClr val="tx1"/>
                    </a:solidFill>
                    <a:latin typeface="微軟正黑體" panose="020B0604030504040204" pitchFamily="34" charset="-120"/>
                    <a:ea typeface="微軟正黑體" panose="020B0604030504040204" pitchFamily="34" charset="-120"/>
                  </a:rPr>
                  <a:t>(</a:t>
                </a:r>
                <a:r>
                  <a:rPr lang="zh-TW" altLang="en-US" sz="1600" b="0" dirty="0">
                    <a:solidFill>
                      <a:schemeClr val="tx1"/>
                    </a:solidFill>
                    <a:latin typeface="微軟正黑體" panose="020B0604030504040204" pitchFamily="34" charset="-120"/>
                    <a:ea typeface="微軟正黑體" panose="020B0604030504040204" pitchFamily="34" charset="-120"/>
                  </a:rPr>
                  <a:t>三</a:t>
                </a:r>
                <a:r>
                  <a:rPr lang="en-US" altLang="zh-TW" sz="1600" b="0" dirty="0">
                    <a:solidFill>
                      <a:schemeClr val="tx1"/>
                    </a:solidFill>
                    <a:latin typeface="微軟正黑體" panose="020B0604030504040204" pitchFamily="34" charset="-120"/>
                    <a:ea typeface="微軟正黑體" panose="020B0604030504040204" pitchFamily="34" charset="-120"/>
                  </a:rPr>
                  <a:t>)</a:t>
                </a:r>
                <a:r>
                  <a:rPr lang="en-US" altLang="zh-TW" sz="1600" dirty="0">
                    <a:solidFill>
                      <a:srgbClr val="D35444"/>
                    </a:solidFill>
                    <a:latin typeface="微軟正黑體" panose="020B0604030504040204" pitchFamily="34" charset="-120"/>
                    <a:ea typeface="微軟正黑體" panose="020B0604030504040204" pitchFamily="34" charset="-120"/>
                  </a:rPr>
                  <a:t>1 </a:t>
                </a:r>
                <a:r>
                  <a:rPr lang="zh-TW" altLang="en-US" sz="1600" dirty="0">
                    <a:solidFill>
                      <a:srgbClr val="D35444"/>
                    </a:solidFill>
                    <a:latin typeface="微軟正黑體" panose="020B0604030504040204" pitchFamily="34" charset="-120"/>
                    <a:ea typeface="微軟正黑體" panose="020B0604030504040204" pitchFamily="34" charset="-120"/>
                  </a:rPr>
                  <a:t>學分</a:t>
                </a:r>
                <a:r>
                  <a:rPr lang="en-US" altLang="zh-TW" sz="1600" dirty="0">
                    <a:solidFill>
                      <a:srgbClr val="D35444"/>
                    </a:solidFill>
                    <a:latin typeface="微軟正黑體" panose="020B0604030504040204" pitchFamily="34" charset="-120"/>
                    <a:ea typeface="微軟正黑體" panose="020B0604030504040204" pitchFamily="34" charset="-120"/>
                  </a:rPr>
                  <a:t>=CATS 4 </a:t>
                </a:r>
                <a:r>
                  <a:rPr lang="zh-TW" altLang="en-US" sz="1600" dirty="0">
                    <a:solidFill>
                      <a:srgbClr val="D35444"/>
                    </a:solidFill>
                    <a:latin typeface="微軟正黑體" panose="020B0604030504040204" pitchFamily="34" charset="-120"/>
                    <a:ea typeface="微軟正黑體" panose="020B0604030504040204" pitchFamily="34" charset="-120"/>
                  </a:rPr>
                  <a:t>學分（英國學分累計及轉換制度）</a:t>
                </a:r>
                <a:r>
                  <a:rPr lang="zh-TW" altLang="en-US" sz="1600" b="0" dirty="0">
                    <a:solidFill>
                      <a:schemeClr val="tx1"/>
                    </a:solidFill>
                    <a:latin typeface="微軟正黑體" panose="020B0604030504040204" pitchFamily="34" charset="-120"/>
                    <a:ea typeface="微軟正黑體" panose="020B0604030504040204" pitchFamily="34" charset="-120"/>
                  </a:rPr>
                  <a:t>。</a:t>
                </a:r>
              </a:p>
              <a:p>
                <a:r>
                  <a:rPr lang="en-US" altLang="zh-TW" sz="1600" b="0" dirty="0">
                    <a:solidFill>
                      <a:schemeClr val="tx1"/>
                    </a:solidFill>
                    <a:latin typeface="微軟正黑體" panose="020B0604030504040204" pitchFamily="34" charset="-120"/>
                    <a:ea typeface="微軟正黑體" panose="020B0604030504040204" pitchFamily="34" charset="-120"/>
                  </a:rPr>
                  <a:t>(</a:t>
                </a:r>
                <a:r>
                  <a:rPr lang="zh-TW" altLang="en-US" sz="1600" b="0" dirty="0">
                    <a:solidFill>
                      <a:schemeClr val="tx1"/>
                    </a:solidFill>
                    <a:latin typeface="微軟正黑體" panose="020B0604030504040204" pitchFamily="34" charset="-120"/>
                    <a:ea typeface="微軟正黑體" panose="020B0604030504040204" pitchFamily="34" charset="-120"/>
                  </a:rPr>
                  <a:t>四</a:t>
                </a:r>
                <a:r>
                  <a:rPr lang="en-US" altLang="zh-TW" sz="1600" b="0" dirty="0">
                    <a:solidFill>
                      <a:schemeClr val="tx1"/>
                    </a:solidFill>
                    <a:latin typeface="微軟正黑體" panose="020B0604030504040204" pitchFamily="34" charset="-120"/>
                    <a:ea typeface="微軟正黑體" panose="020B0604030504040204" pitchFamily="34" charset="-120"/>
                  </a:rPr>
                  <a:t>)1 </a:t>
                </a:r>
                <a:r>
                  <a:rPr lang="zh-TW" altLang="en-US" sz="1600" b="0" dirty="0">
                    <a:solidFill>
                      <a:schemeClr val="tx1"/>
                    </a:solidFill>
                    <a:latin typeface="微軟正黑體" panose="020B0604030504040204" pitchFamily="34" charset="-120"/>
                    <a:ea typeface="微軟正黑體" panose="020B0604030504040204" pitchFamily="34" charset="-120"/>
                  </a:rPr>
                  <a:t>學分</a:t>
                </a:r>
                <a:r>
                  <a:rPr lang="en-US" altLang="zh-TW" sz="1600" b="0" dirty="0">
                    <a:solidFill>
                      <a:schemeClr val="tx1"/>
                    </a:solidFill>
                    <a:latin typeface="微軟正黑體" panose="020B0604030504040204" pitchFamily="34" charset="-120"/>
                    <a:ea typeface="微軟正黑體" panose="020B0604030504040204" pitchFamily="34" charset="-120"/>
                  </a:rPr>
                  <a:t>=4 </a:t>
                </a:r>
                <a:r>
                  <a:rPr lang="zh-TW" altLang="en-US" sz="1600" b="0" dirty="0">
                    <a:solidFill>
                      <a:schemeClr val="tx1"/>
                    </a:solidFill>
                    <a:latin typeface="微軟正黑體" panose="020B0604030504040204" pitchFamily="34" charset="-120"/>
                    <a:ea typeface="微軟正黑體" panose="020B0604030504040204" pitchFamily="34" charset="-120"/>
                  </a:rPr>
                  <a:t>學分（澳洲）。</a:t>
                </a:r>
              </a:p>
              <a:p>
                <a:r>
                  <a:rPr lang="en-US" altLang="zh-TW" sz="1600" b="0" dirty="0">
                    <a:solidFill>
                      <a:schemeClr val="tx1"/>
                    </a:solidFill>
                    <a:latin typeface="微軟正黑體" panose="020B0604030504040204" pitchFamily="34" charset="-120"/>
                    <a:ea typeface="微軟正黑體" panose="020B0604030504040204" pitchFamily="34" charset="-120"/>
                  </a:rPr>
                  <a:t>(</a:t>
                </a:r>
                <a:r>
                  <a:rPr lang="zh-TW" altLang="en-US" sz="1600" b="0" dirty="0">
                    <a:solidFill>
                      <a:schemeClr val="tx1"/>
                    </a:solidFill>
                    <a:latin typeface="微軟正黑體" panose="020B0604030504040204" pitchFamily="34" charset="-120"/>
                    <a:ea typeface="微軟正黑體" panose="020B0604030504040204" pitchFamily="34" charset="-120"/>
                  </a:rPr>
                  <a:t>五</a:t>
                </a:r>
                <a:r>
                  <a:rPr lang="en-US" altLang="zh-TW" sz="1600" b="0" dirty="0">
                    <a:solidFill>
                      <a:schemeClr val="tx1"/>
                    </a:solidFill>
                    <a:latin typeface="微軟正黑體" panose="020B0604030504040204" pitchFamily="34" charset="-120"/>
                    <a:ea typeface="微軟正黑體" panose="020B0604030504040204" pitchFamily="34" charset="-120"/>
                  </a:rPr>
                  <a:t>)</a:t>
                </a:r>
                <a:r>
                  <a:rPr lang="zh-TW" altLang="en-US" sz="1600" dirty="0">
                    <a:solidFill>
                      <a:srgbClr val="D35444"/>
                    </a:solidFill>
                    <a:latin typeface="微軟正黑體" panose="020B0604030504040204" pitchFamily="34" charset="-120"/>
                    <a:ea typeface="微軟正黑體" panose="020B0604030504040204" pitchFamily="34" charset="-120"/>
                  </a:rPr>
                  <a:t>本校學分與美制、日制、陸制之學分可等同換算</a:t>
                </a:r>
                <a:r>
                  <a:rPr lang="zh-TW" altLang="en-US" sz="1600" b="0" dirty="0">
                    <a:solidFill>
                      <a:schemeClr val="tx1"/>
                    </a:solidFill>
                    <a:latin typeface="微軟正黑體" panose="020B0604030504040204" pitchFamily="34" charset="-120"/>
                    <a:ea typeface="微軟正黑體" panose="020B0604030504040204" pitchFamily="34" charset="-120"/>
                  </a:rPr>
                  <a:t>。</a:t>
                </a:r>
              </a:p>
              <a:p>
                <a:r>
                  <a:rPr lang="en-US" altLang="zh-TW" sz="1600" b="0" dirty="0">
                    <a:solidFill>
                      <a:schemeClr val="tx1"/>
                    </a:solidFill>
                    <a:latin typeface="微軟正黑體" panose="020B0604030504040204" pitchFamily="34" charset="-120"/>
                    <a:ea typeface="微軟正黑體" panose="020B0604030504040204" pitchFamily="34" charset="-120"/>
                  </a:rPr>
                  <a:t>(</a:t>
                </a:r>
                <a:r>
                  <a:rPr lang="zh-TW" altLang="en-US" sz="1600" b="0" dirty="0">
                    <a:solidFill>
                      <a:schemeClr val="tx1"/>
                    </a:solidFill>
                    <a:latin typeface="微軟正黑體" panose="020B0604030504040204" pitchFamily="34" charset="-120"/>
                    <a:ea typeface="微軟正黑體" panose="020B0604030504040204" pitchFamily="34" charset="-120"/>
                  </a:rPr>
                  <a:t>六</a:t>
                </a:r>
                <a:r>
                  <a:rPr lang="en-US" altLang="zh-TW" sz="1600" b="0" dirty="0">
                    <a:solidFill>
                      <a:schemeClr val="tx1"/>
                    </a:solidFill>
                    <a:latin typeface="微軟正黑體" panose="020B0604030504040204" pitchFamily="34" charset="-120"/>
                    <a:ea typeface="微軟正黑體" panose="020B0604030504040204" pitchFamily="34" charset="-120"/>
                  </a:rPr>
                  <a:t>)</a:t>
                </a:r>
                <a:r>
                  <a:rPr lang="zh-TW" altLang="en-US" sz="1600" b="0" dirty="0">
                    <a:solidFill>
                      <a:schemeClr val="tx1"/>
                    </a:solidFill>
                    <a:latin typeface="微軟正黑體" panose="020B0604030504040204" pitchFamily="34" charset="-120"/>
                    <a:ea typeface="微軟正黑體" panose="020B0604030504040204" pitchFamily="34" charset="-120"/>
                  </a:rPr>
                  <a:t>不屬於以上學制之學分轉換，由各所、系、學位學程依學術專業認定。</a:t>
                </a:r>
                <a:endParaRPr lang="en-US" altLang="zh-TW" sz="1600" b="0" dirty="0">
                  <a:solidFill>
                    <a:schemeClr val="tx1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endParaRPr>
              </a:p>
              <a:p>
                <a:r>
                  <a:rPr lang="en-US" altLang="zh-TW" sz="1600" b="0" dirty="0">
                    <a:solidFill>
                      <a:schemeClr val="tx1"/>
                    </a:solidFill>
                    <a:latin typeface="微軟正黑體" panose="020B0604030504040204" pitchFamily="34" charset="-120"/>
                    <a:ea typeface="微軟正黑體" panose="020B0604030504040204" pitchFamily="34" charset="-120"/>
                  </a:rPr>
                  <a:t>*</a:t>
                </a:r>
                <a:r>
                  <a:rPr lang="zh-TW" altLang="en-US" sz="1600" b="0" dirty="0">
                    <a:solidFill>
                      <a:schemeClr val="tx1"/>
                    </a:solidFill>
                    <a:latin typeface="微軟正黑體" panose="020B0604030504040204" pitchFamily="34" charset="-120"/>
                    <a:ea typeface="微軟正黑體" panose="020B0604030504040204" pitchFamily="34" charset="-120"/>
                  </a:rPr>
                  <a:t>以上參考教務處</a:t>
                </a:r>
                <a:r>
                  <a:rPr lang="en-US" altLang="zh-TW" sz="1600" b="0" dirty="0">
                    <a:solidFill>
                      <a:schemeClr val="tx1"/>
                    </a:solidFill>
                    <a:latin typeface="微軟正黑體" panose="020B0604030504040204" pitchFamily="34" charset="-120"/>
                    <a:ea typeface="微軟正黑體" panose="020B0604030504040204" pitchFamily="34" charset="-120"/>
                  </a:rPr>
                  <a:t>&gt;</a:t>
                </a:r>
                <a:r>
                  <a:rPr lang="zh-TW" altLang="en-US" sz="1600" b="0" dirty="0">
                    <a:solidFill>
                      <a:schemeClr val="tx1"/>
                    </a:solidFill>
                    <a:latin typeface="微軟正黑體" panose="020B0604030504040204" pitchFamily="34" charset="-120"/>
                    <a:ea typeface="微軟正黑體" panose="020B0604030504040204" pitchFamily="34" charset="-120"/>
                  </a:rPr>
                  <a:t>教務章則</a:t>
                </a:r>
                <a:r>
                  <a:rPr lang="en-US" altLang="zh-TW" sz="1600" b="0" dirty="0">
                    <a:solidFill>
                      <a:schemeClr val="tx1"/>
                    </a:solidFill>
                    <a:latin typeface="微軟正黑體" panose="020B0604030504040204" pitchFamily="34" charset="-120"/>
                    <a:ea typeface="微軟正黑體" panose="020B0604030504040204" pitchFamily="34" charset="-120"/>
                  </a:rPr>
                  <a:t>&gt;14.</a:t>
                </a:r>
                <a:r>
                  <a:rPr lang="zh-TW" altLang="en-US" sz="1600" b="0" dirty="0">
                    <a:solidFill>
                      <a:schemeClr val="tx1"/>
                    </a:solidFill>
                    <a:latin typeface="微軟正黑體" panose="020B0604030504040204" pitchFamily="34" charset="-120"/>
                    <a:ea typeface="微軟正黑體" panose="020B0604030504040204" pitchFamily="34" charset="-120"/>
                  </a:rPr>
                  <a:t>辦理學生抵免學分要點</a:t>
                </a:r>
                <a:endParaRPr lang="en-US" altLang="zh-TW" sz="1600" b="0" dirty="0">
                  <a:solidFill>
                    <a:schemeClr val="tx1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endParaRPr>
              </a:p>
            </p:txBody>
          </p:sp>
          <p:pic>
            <p:nvPicPr>
              <p:cNvPr id="25" name="图片 77"/>
              <p:cNvPicPr>
                <a:picLocks noChangeAspect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5291765" y="2725246"/>
                <a:ext cx="1608470" cy="1407508"/>
              </a:xfrm>
              <a:prstGeom prst="rect">
                <a:avLst/>
              </a:prstGeom>
            </p:spPr>
          </p:pic>
          <p:pic>
            <p:nvPicPr>
              <p:cNvPr id="26" name="图片 45"/>
              <p:cNvPicPr>
                <a:picLocks noChangeAspect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 rot="16842767">
                <a:off x="4218466" y="4638783"/>
                <a:ext cx="583946" cy="632477"/>
              </a:xfrm>
              <a:prstGeom prst="rect">
                <a:avLst/>
              </a:prstGeom>
            </p:spPr>
          </p:pic>
          <p:sp>
            <p:nvSpPr>
              <p:cNvPr id="27" name="文本框 48"/>
              <p:cNvSpPr txBox="1"/>
              <p:nvPr/>
            </p:nvSpPr>
            <p:spPr>
              <a:xfrm>
                <a:off x="167995" y="4307875"/>
                <a:ext cx="4054319" cy="107721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>
                <a:defPPr>
                  <a:defRPr lang="zh-CN"/>
                </a:defPPr>
                <a:lvl1pPr>
                  <a:defRPr sz="3600" b="1">
                    <a:solidFill>
                      <a:schemeClr val="bg1"/>
                    </a:solidFill>
                    <a:latin typeface="方正兰亭黑简体" panose="02000000000000000000" pitchFamily="2" charset="-122"/>
                    <a:ea typeface="方正兰亭黑简体" panose="02000000000000000000" pitchFamily="2" charset="-122"/>
                  </a:defRPr>
                </a:lvl1pPr>
              </a:lstStyle>
              <a:p>
                <a:r>
                  <a:rPr lang="zh-TW" altLang="en-US" sz="1600" b="0" dirty="0">
                    <a:solidFill>
                      <a:schemeClr val="tx1"/>
                    </a:solidFill>
                    <a:latin typeface="微軟正黑體" panose="020B0604030504040204" pitchFamily="34" charset="-120"/>
                    <a:ea typeface="微軟正黑體" panose="020B0604030504040204" pitchFamily="34" charset="-120"/>
                  </a:rPr>
                  <a:t>可以用國外兩門課抵台灣的一門課，不能用一門國外的課抵兩門台灣的課。</a:t>
                </a:r>
                <a:br>
                  <a:rPr lang="en-US" altLang="zh-TW" sz="1600" b="0" dirty="0">
                    <a:solidFill>
                      <a:schemeClr val="tx1"/>
                    </a:solidFill>
                    <a:latin typeface="微軟正黑體" panose="020B0604030504040204" pitchFamily="34" charset="-120"/>
                    <a:ea typeface="微軟正黑體" panose="020B0604030504040204" pitchFamily="34" charset="-120"/>
                  </a:rPr>
                </a:br>
                <a:r>
                  <a:rPr lang="zh-TW" altLang="en-US" sz="1600" b="0" dirty="0">
                    <a:solidFill>
                      <a:schemeClr val="tx1"/>
                    </a:solidFill>
                    <a:latin typeface="微軟正黑體" panose="020B0604030504040204" pitchFamily="34" charset="-120"/>
                    <a:ea typeface="微軟正黑體" panose="020B0604030504040204" pitchFamily="34" charset="-120"/>
                  </a:rPr>
                  <a:t>若</a:t>
                </a:r>
                <a:r>
                  <a:rPr lang="en-US" altLang="zh-TW" sz="1600" dirty="0">
                    <a:solidFill>
                      <a:srgbClr val="D35444"/>
                    </a:solidFill>
                    <a:latin typeface="微軟正黑體" panose="020B0604030504040204" pitchFamily="34" charset="-120"/>
                    <a:ea typeface="微軟正黑體" panose="020B0604030504040204" pitchFamily="34" charset="-120"/>
                  </a:rPr>
                  <a:t>ECTS</a:t>
                </a:r>
                <a:r>
                  <a:rPr lang="zh-TW" altLang="en-US" sz="1600" dirty="0">
                    <a:solidFill>
                      <a:srgbClr val="D35444"/>
                    </a:solidFill>
                    <a:latin typeface="微軟正黑體" panose="020B0604030504040204" pitchFamily="34" charset="-120"/>
                    <a:ea typeface="微軟正黑體" panose="020B0604030504040204" pitchFamily="34" charset="-120"/>
                  </a:rPr>
                  <a:t>學分為</a:t>
                </a:r>
                <a:r>
                  <a:rPr lang="en-US" altLang="zh-TW" sz="1600" dirty="0">
                    <a:solidFill>
                      <a:srgbClr val="D35444"/>
                    </a:solidFill>
                    <a:latin typeface="微軟正黑體" panose="020B0604030504040204" pitchFamily="34" charset="-120"/>
                    <a:ea typeface="微軟正黑體" panose="020B0604030504040204" pitchFamily="34" charset="-120"/>
                  </a:rPr>
                  <a:t>5</a:t>
                </a:r>
                <a:r>
                  <a:rPr lang="zh-TW" altLang="en-US" sz="1600" dirty="0">
                    <a:solidFill>
                      <a:srgbClr val="D35444"/>
                    </a:solidFill>
                    <a:latin typeface="微軟正黑體" panose="020B0604030504040204" pitchFamily="34" charset="-120"/>
                    <a:ea typeface="微軟正黑體" panose="020B0604030504040204" pitchFamily="34" charset="-120"/>
                  </a:rPr>
                  <a:t>僅能抵台灣</a:t>
                </a:r>
                <a:r>
                  <a:rPr lang="en-US" altLang="zh-TW" sz="1600" dirty="0">
                    <a:solidFill>
                      <a:srgbClr val="D35444"/>
                    </a:solidFill>
                    <a:latin typeface="微軟正黑體" panose="020B0604030504040204" pitchFamily="34" charset="-120"/>
                    <a:ea typeface="微軟正黑體" panose="020B0604030504040204" pitchFamily="34" charset="-120"/>
                  </a:rPr>
                  <a:t>2</a:t>
                </a:r>
                <a:r>
                  <a:rPr lang="zh-TW" altLang="en-US" sz="1600" dirty="0">
                    <a:solidFill>
                      <a:srgbClr val="D35444"/>
                    </a:solidFill>
                    <a:latin typeface="微軟正黑體" panose="020B0604030504040204" pitchFamily="34" charset="-120"/>
                    <a:ea typeface="微軟正黑體" panose="020B0604030504040204" pitchFamily="34" charset="-120"/>
                  </a:rPr>
                  <a:t>學分的課，不能抵</a:t>
                </a:r>
                <a:r>
                  <a:rPr lang="en-US" altLang="zh-TW" sz="1600" dirty="0">
                    <a:solidFill>
                      <a:srgbClr val="D35444"/>
                    </a:solidFill>
                    <a:latin typeface="微軟正黑體" panose="020B0604030504040204" pitchFamily="34" charset="-120"/>
                    <a:ea typeface="微軟正黑體" panose="020B0604030504040204" pitchFamily="34" charset="-120"/>
                  </a:rPr>
                  <a:t>3</a:t>
                </a:r>
                <a:r>
                  <a:rPr lang="zh-TW" altLang="en-US" sz="1600" dirty="0">
                    <a:solidFill>
                      <a:srgbClr val="D35444"/>
                    </a:solidFill>
                    <a:latin typeface="微軟正黑體" panose="020B0604030504040204" pitchFamily="34" charset="-120"/>
                    <a:ea typeface="微軟正黑體" panose="020B0604030504040204" pitchFamily="34" charset="-120"/>
                  </a:rPr>
                  <a:t>學分的課</a:t>
                </a:r>
                <a:r>
                  <a:rPr lang="zh-TW" altLang="en-US" sz="1600" b="0" dirty="0">
                    <a:solidFill>
                      <a:schemeClr val="tx1"/>
                    </a:solidFill>
                    <a:latin typeface="微軟正黑體" panose="020B0604030504040204" pitchFamily="34" charset="-120"/>
                    <a:ea typeface="微軟正黑體" panose="020B0604030504040204" pitchFamily="34" charset="-120"/>
                  </a:rPr>
                  <a:t>。</a:t>
                </a:r>
                <a:endParaRPr lang="en-US" altLang="zh-TW" sz="1600" b="0" dirty="0">
                  <a:solidFill>
                    <a:schemeClr val="tx1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endParaRPr>
              </a:p>
            </p:txBody>
          </p:sp>
          <p:sp>
            <p:nvSpPr>
              <p:cNvPr id="30" name="文本框 48"/>
              <p:cNvSpPr txBox="1"/>
              <p:nvPr/>
            </p:nvSpPr>
            <p:spPr>
              <a:xfrm>
                <a:off x="7974011" y="4404426"/>
                <a:ext cx="3948546" cy="107721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>
                <a:defPPr>
                  <a:defRPr lang="zh-CN"/>
                </a:defPPr>
                <a:lvl1pPr>
                  <a:defRPr sz="3600" b="1">
                    <a:solidFill>
                      <a:schemeClr val="bg1"/>
                    </a:solidFill>
                    <a:latin typeface="方正兰亭黑简体" panose="02000000000000000000" pitchFamily="2" charset="-122"/>
                    <a:ea typeface="方正兰亭黑简体" panose="02000000000000000000" pitchFamily="2" charset="-122"/>
                  </a:defRPr>
                </a:lvl1pPr>
              </a:lstStyle>
              <a:p>
                <a:r>
                  <a:rPr lang="zh-TW" altLang="en-US" sz="1600" b="0" dirty="0">
                    <a:solidFill>
                      <a:schemeClr val="tx1"/>
                    </a:solidFill>
                    <a:latin typeface="微軟正黑體" panose="020B0604030504040204" pitchFamily="34" charset="-120"/>
                    <a:ea typeface="微軟正黑體" panose="020B0604030504040204" pitchFamily="34" charset="-120"/>
                  </a:rPr>
                  <a:t>交換期間教務系統上身份註記為交換生，不得選課。</a:t>
                </a:r>
                <a:endParaRPr lang="en-US" altLang="zh-TW" sz="1600" b="0" dirty="0">
                  <a:solidFill>
                    <a:schemeClr val="tx1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endParaRPr>
              </a:p>
              <a:p>
                <a:r>
                  <a:rPr lang="zh-TW" altLang="en-US" sz="1600" b="0" dirty="0">
                    <a:solidFill>
                      <a:schemeClr val="tx1"/>
                    </a:solidFill>
                    <a:latin typeface="微軟正黑體" panose="020B0604030504040204" pitchFamily="34" charset="-120"/>
                    <a:ea typeface="微軟正黑體" panose="020B0604030504040204" pitchFamily="34" charset="-120"/>
                  </a:rPr>
                  <a:t>交換回國後非畢業生僅能參加第二次預選</a:t>
                </a:r>
                <a:r>
                  <a:rPr lang="en-US" altLang="zh-TW" sz="1600" b="0" dirty="0">
                    <a:solidFill>
                      <a:schemeClr val="tx1"/>
                    </a:solidFill>
                    <a:latin typeface="微軟正黑體" panose="020B0604030504040204" pitchFamily="34" charset="-120"/>
                    <a:ea typeface="微軟正黑體" panose="020B0604030504040204" pitchFamily="34" charset="-120"/>
                  </a:rPr>
                  <a:t>(</a:t>
                </a:r>
                <a:r>
                  <a:rPr lang="zh-TW" altLang="en-US" sz="1600" b="0" dirty="0">
                    <a:solidFill>
                      <a:schemeClr val="tx1"/>
                    </a:solidFill>
                    <a:latin typeface="微軟正黑體" panose="020B0604030504040204" pitchFamily="34" charset="-120"/>
                    <a:ea typeface="微軟正黑體" panose="020B0604030504040204" pitchFamily="34" charset="-120"/>
                  </a:rPr>
                  <a:t>約</a:t>
                </a:r>
                <a:r>
                  <a:rPr lang="en-US" altLang="zh-TW" sz="1600" b="0" dirty="0">
                    <a:solidFill>
                      <a:schemeClr val="tx1"/>
                    </a:solidFill>
                    <a:latin typeface="微軟正黑體" panose="020B0604030504040204" pitchFamily="34" charset="-120"/>
                    <a:ea typeface="微軟正黑體" panose="020B0604030504040204" pitchFamily="34" charset="-120"/>
                  </a:rPr>
                  <a:t>2/1</a:t>
                </a:r>
                <a:r>
                  <a:rPr lang="zh-TW" altLang="en-US" sz="1600" b="0" dirty="0">
                    <a:solidFill>
                      <a:schemeClr val="tx1"/>
                    </a:solidFill>
                    <a:latin typeface="微軟正黑體" panose="020B0604030504040204" pitchFamily="34" charset="-120"/>
                    <a:ea typeface="微軟正黑體" panose="020B0604030504040204" pitchFamily="34" charset="-120"/>
                  </a:rPr>
                  <a:t>、</a:t>
                </a:r>
                <a:r>
                  <a:rPr lang="en-US" altLang="zh-TW" sz="1600" b="0" dirty="0">
                    <a:solidFill>
                      <a:schemeClr val="tx1"/>
                    </a:solidFill>
                    <a:latin typeface="微軟正黑體" panose="020B0604030504040204" pitchFamily="34" charset="-120"/>
                    <a:ea typeface="微軟正黑體" panose="020B0604030504040204" pitchFamily="34" charset="-120"/>
                  </a:rPr>
                  <a:t>8/1</a:t>
                </a:r>
                <a:r>
                  <a:rPr lang="zh-TW" altLang="en-US" sz="1600" b="0" dirty="0">
                    <a:solidFill>
                      <a:schemeClr val="tx1"/>
                    </a:solidFill>
                    <a:latin typeface="微軟正黑體" panose="020B0604030504040204" pitchFamily="34" charset="-120"/>
                    <a:ea typeface="微軟正黑體" panose="020B0604030504040204" pitchFamily="34" charset="-120"/>
                  </a:rPr>
                  <a:t>之後</a:t>
                </a:r>
                <a:r>
                  <a:rPr lang="en-US" altLang="zh-TW" sz="1600" b="0" dirty="0">
                    <a:solidFill>
                      <a:schemeClr val="tx1"/>
                    </a:solidFill>
                    <a:latin typeface="微軟正黑體" panose="020B0604030504040204" pitchFamily="34" charset="-120"/>
                    <a:ea typeface="微軟正黑體" panose="020B0604030504040204" pitchFamily="34" charset="-120"/>
                  </a:rPr>
                  <a:t>)</a:t>
                </a:r>
                <a:r>
                  <a:rPr lang="zh-TW" altLang="en-US" sz="1600" b="0" dirty="0">
                    <a:solidFill>
                      <a:schemeClr val="tx1"/>
                    </a:solidFill>
                    <a:latin typeface="微軟正黑體" panose="020B0604030504040204" pitchFamily="34" charset="-120"/>
                    <a:ea typeface="微軟正黑體" panose="020B0604030504040204" pitchFamily="34" charset="-120"/>
                  </a:rPr>
                  <a:t>。</a:t>
                </a:r>
                <a:endParaRPr lang="en-US" altLang="zh-TW" sz="1600" b="0" dirty="0">
                  <a:solidFill>
                    <a:schemeClr val="tx1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endParaRPr>
              </a:p>
            </p:txBody>
          </p:sp>
        </p:grpSp>
        <p:sp>
          <p:nvSpPr>
            <p:cNvPr id="31" name="文本框 48"/>
            <p:cNvSpPr txBox="1"/>
            <p:nvPr/>
          </p:nvSpPr>
          <p:spPr>
            <a:xfrm>
              <a:off x="265472" y="1558983"/>
              <a:ext cx="3948546" cy="141718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defRPr sz="3600" b="1">
                  <a:solidFill>
                    <a:schemeClr val="bg1"/>
                  </a:solidFill>
                  <a:latin typeface="方正兰亭黑简体" panose="02000000000000000000" pitchFamily="2" charset="-122"/>
                  <a:ea typeface="方正兰亭黑简体" panose="02000000000000000000" pitchFamily="2" charset="-122"/>
                </a:defRPr>
              </a:lvl1pPr>
            </a:lstStyle>
            <a:p>
              <a:r>
                <a:rPr lang="zh-TW" altLang="en-US" sz="1600" b="0" dirty="0">
                  <a:solidFill>
                    <a:schemeClr val="tx1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拿對方學校的課程大綱給要抵修的課程的授課老師詢問能不能抵修，回來開學後拿交換期間成績單</a:t>
              </a:r>
              <a:r>
                <a:rPr lang="en-US" altLang="zh-TW" sz="1600" b="0" dirty="0">
                  <a:solidFill>
                    <a:schemeClr val="tx1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(</a:t>
              </a:r>
              <a:r>
                <a:rPr lang="zh-TW" altLang="en-US" sz="1600" b="0" dirty="0">
                  <a:solidFill>
                    <a:schemeClr val="tx1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需國際處核章</a:t>
              </a:r>
              <a:r>
                <a:rPr lang="en-US" altLang="zh-TW" sz="1600" b="0" dirty="0">
                  <a:solidFill>
                    <a:schemeClr val="tx1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)</a:t>
              </a:r>
              <a:r>
                <a:rPr lang="zh-TW" altLang="en-US" sz="1600" b="0" dirty="0">
                  <a:solidFill>
                    <a:schemeClr val="tx1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和學分抵免單到教務處辦理抵免。</a:t>
              </a:r>
            </a:p>
            <a:p>
              <a:pPr>
                <a:lnSpc>
                  <a:spcPct val="200000"/>
                </a:lnSpc>
              </a:pPr>
              <a:endParaRPr lang="en-US" altLang="zh-TW" sz="1300" b="0" dirty="0">
                <a:solidFill>
                  <a:schemeClr val="tx1"/>
                </a:solidFill>
                <a:latin typeface="+mj-ea"/>
                <a:ea typeface="+mj-ea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860423367"/>
      </p:ext>
    </p:extLst>
  </p:cSld>
  <p:clrMapOvr>
    <a:masterClrMapping/>
  </p:clrMapOvr>
  <p:transition spd="slow">
    <p:push dir="u"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74C4C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9" name="文本框 28"/>
          <p:cNvSpPr txBox="1"/>
          <p:nvPr/>
        </p:nvSpPr>
        <p:spPr>
          <a:xfrm>
            <a:off x="4166084" y="159195"/>
            <a:ext cx="3859832" cy="662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defRPr sz="3600" b="1">
                <a:solidFill>
                  <a:schemeClr val="bg1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</a:defRPr>
            </a:lvl1pPr>
          </a:lstStyle>
          <a:p>
            <a:pPr algn="ctr">
              <a:lnSpc>
                <a:spcPct val="150000"/>
              </a:lnSpc>
            </a:pPr>
            <a:r>
              <a:rPr lang="zh-TW" altLang="en-US" sz="2800" b="0" dirty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學海飛颺</a:t>
            </a:r>
            <a:r>
              <a:rPr lang="en-US" altLang="zh-TW" sz="2800" b="0" dirty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/</a:t>
            </a:r>
            <a:r>
              <a:rPr lang="zh-TW" altLang="en-US" sz="2800" b="0" dirty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惜珠</a:t>
            </a:r>
            <a:endParaRPr lang="en-US" altLang="zh-CN" sz="2800" b="0" dirty="0">
              <a:solidFill>
                <a:schemeClr val="tx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1" name="矩形 20"/>
          <p:cNvSpPr/>
          <p:nvPr/>
        </p:nvSpPr>
        <p:spPr>
          <a:xfrm>
            <a:off x="5832691" y="1570562"/>
            <a:ext cx="64633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defTabSz="1250112">
              <a:spcAft>
                <a:spcPct val="35000"/>
              </a:spcAft>
              <a:defRPr/>
            </a:pPr>
            <a:r>
              <a:rPr lang="en-US" altLang="zh-TW" dirty="0">
                <a:solidFill>
                  <a:srgbClr val="D35444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80%</a:t>
            </a:r>
          </a:p>
        </p:txBody>
      </p:sp>
      <p:pic>
        <p:nvPicPr>
          <p:cNvPr id="22" name="图片 19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77875" y="1106050"/>
            <a:ext cx="1300613" cy="1300613"/>
          </a:xfrm>
          <a:prstGeom prst="rect">
            <a:avLst/>
          </a:prstGeom>
        </p:spPr>
      </p:pic>
      <p:sp>
        <p:nvSpPr>
          <p:cNvPr id="23" name="矩形 22"/>
          <p:cNvSpPr/>
          <p:nvPr/>
        </p:nvSpPr>
        <p:spPr>
          <a:xfrm>
            <a:off x="5841601" y="5377498"/>
            <a:ext cx="64633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defTabSz="1250112">
              <a:spcAft>
                <a:spcPct val="35000"/>
              </a:spcAft>
              <a:defRPr/>
            </a:pPr>
            <a:r>
              <a:rPr lang="en-US" altLang="zh-TW" dirty="0">
                <a:solidFill>
                  <a:srgbClr val="D35444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20%</a:t>
            </a:r>
          </a:p>
        </p:txBody>
      </p:sp>
      <p:grpSp>
        <p:nvGrpSpPr>
          <p:cNvPr id="24" name="Group 54"/>
          <p:cNvGrpSpPr/>
          <p:nvPr/>
        </p:nvGrpSpPr>
        <p:grpSpPr>
          <a:xfrm>
            <a:off x="4063255" y="1531878"/>
            <a:ext cx="1762318" cy="446702"/>
            <a:chOff x="1793078" y="1466850"/>
            <a:chExt cx="1371600" cy="347664"/>
          </a:xfrm>
        </p:grpSpPr>
        <p:sp>
          <p:nvSpPr>
            <p:cNvPr id="25" name="Round Same Side Corner Rectangle 117"/>
            <p:cNvSpPr/>
            <p:nvPr/>
          </p:nvSpPr>
          <p:spPr>
            <a:xfrm rot="16200000">
              <a:off x="2305046" y="954882"/>
              <a:ext cx="347664" cy="1371600"/>
            </a:xfrm>
            <a:prstGeom prst="round2SameRect">
              <a:avLst/>
            </a:prstGeom>
            <a:solidFill>
              <a:srgbClr val="F2954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4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6" name="Text Placeholder 3"/>
            <p:cNvSpPr txBox="1">
              <a:spLocks/>
            </p:cNvSpPr>
            <p:nvPr/>
          </p:nvSpPr>
          <p:spPr>
            <a:xfrm>
              <a:off x="1979834" y="1520911"/>
              <a:ext cx="998085" cy="239540"/>
            </a:xfrm>
            <a:prstGeom prst="rect">
              <a:avLst/>
            </a:prstGeom>
          </p:spPr>
          <p:txBody>
            <a:bodyPr wrap="none" lIns="0" tIns="0" rIns="0" bIns="0" anchor="b">
              <a:spAutoFit/>
            </a:bodyPr>
            <a:lstStyle>
              <a:lvl1pPr marL="0" indent="0" algn="ctr">
                <a:buNone/>
                <a:defRPr sz="2800" b="1" baseline="0">
                  <a:solidFill>
                    <a:schemeClr val="tx2">
                      <a:lumMod val="60000"/>
                      <a:lumOff val="40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 defTabSz="1285829" fontAlgn="auto">
                <a:spcBef>
                  <a:spcPct val="20000"/>
                </a:spcBef>
                <a:spcAft>
                  <a:spcPts val="0"/>
                </a:spcAft>
                <a:defRPr/>
              </a:pPr>
              <a:r>
                <a:rPr lang="zh-TW" altLang="en-US" sz="2000" dirty="0">
                  <a:solidFill>
                    <a:schemeClr val="bg1"/>
                  </a:solidFill>
                  <a:latin typeface="+mj-ea"/>
                  <a:ea typeface="+mj-ea"/>
                </a:rPr>
                <a:t>出國前一週</a:t>
              </a:r>
              <a:endParaRPr lang="en-US" sz="2000" dirty="0">
                <a:solidFill>
                  <a:schemeClr val="bg1"/>
                </a:solidFill>
                <a:latin typeface="+mj-ea"/>
                <a:ea typeface="+mj-ea"/>
              </a:endParaRPr>
            </a:p>
          </p:txBody>
        </p:sp>
      </p:grpSp>
      <p:pic>
        <p:nvPicPr>
          <p:cNvPr id="27" name="图片 19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33896" y="3051057"/>
            <a:ext cx="1300613" cy="1300613"/>
          </a:xfrm>
          <a:prstGeom prst="rect">
            <a:avLst/>
          </a:prstGeom>
        </p:spPr>
      </p:pic>
      <p:pic>
        <p:nvPicPr>
          <p:cNvPr id="28" name="图片 19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88429" y="4905010"/>
            <a:ext cx="1300613" cy="1300613"/>
          </a:xfrm>
          <a:prstGeom prst="rect">
            <a:avLst/>
          </a:prstGeom>
        </p:spPr>
      </p:pic>
      <p:grpSp>
        <p:nvGrpSpPr>
          <p:cNvPr id="30" name="Group 79"/>
          <p:cNvGrpSpPr/>
          <p:nvPr/>
        </p:nvGrpSpPr>
        <p:grpSpPr>
          <a:xfrm>
            <a:off x="4063253" y="5338813"/>
            <a:ext cx="1769438" cy="446702"/>
            <a:chOff x="1621860" y="1515510"/>
            <a:chExt cx="1377141" cy="347664"/>
          </a:xfrm>
        </p:grpSpPr>
        <p:sp>
          <p:nvSpPr>
            <p:cNvPr id="31" name="Round Same Side Corner Rectangle 124"/>
            <p:cNvSpPr/>
            <p:nvPr/>
          </p:nvSpPr>
          <p:spPr>
            <a:xfrm rot="16200000">
              <a:off x="2133828" y="1003542"/>
              <a:ext cx="347664" cy="1371600"/>
            </a:xfrm>
            <a:prstGeom prst="round2SameRect">
              <a:avLst/>
            </a:prstGeom>
            <a:solidFill>
              <a:srgbClr val="F2954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4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2" name="Text Placeholder 3"/>
            <p:cNvSpPr txBox="1">
              <a:spLocks/>
            </p:cNvSpPr>
            <p:nvPr/>
          </p:nvSpPr>
          <p:spPr>
            <a:xfrm>
              <a:off x="1624517" y="1566290"/>
              <a:ext cx="1374484" cy="239540"/>
            </a:xfrm>
            <a:prstGeom prst="rect">
              <a:avLst/>
            </a:prstGeom>
          </p:spPr>
          <p:txBody>
            <a:bodyPr wrap="square" lIns="0" tIns="0" rIns="0" bIns="0" anchor="b">
              <a:spAutoFit/>
            </a:bodyPr>
            <a:lstStyle>
              <a:lvl1pPr marL="0" indent="0" algn="ctr">
                <a:buNone/>
                <a:defRPr sz="2800" b="1" baseline="0">
                  <a:solidFill>
                    <a:schemeClr val="tx2">
                      <a:lumMod val="60000"/>
                      <a:lumOff val="40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 defTabSz="1285829" fontAlgn="auto">
                <a:spcBef>
                  <a:spcPct val="20000"/>
                </a:spcBef>
                <a:spcAft>
                  <a:spcPts val="0"/>
                </a:spcAft>
                <a:defRPr/>
              </a:pPr>
              <a:r>
                <a:rPr lang="zh-TW" altLang="en-US" sz="2000" dirty="0">
                  <a:solidFill>
                    <a:schemeClr val="bg1"/>
                  </a:solidFill>
                  <a:latin typeface="+mj-ea"/>
                  <a:ea typeface="+mj-ea"/>
                </a:rPr>
                <a:t>返國一個月</a:t>
              </a:r>
              <a:endParaRPr lang="en-US" sz="2000" dirty="0">
                <a:solidFill>
                  <a:schemeClr val="bg1"/>
                </a:solidFill>
                <a:latin typeface="+mj-ea"/>
                <a:ea typeface="+mj-ea"/>
              </a:endParaRPr>
            </a:p>
          </p:txBody>
        </p:sp>
      </p:grpSp>
      <p:cxnSp>
        <p:nvCxnSpPr>
          <p:cNvPr id="33" name="直接连接符 8"/>
          <p:cNvCxnSpPr>
            <a:stCxn id="22" idx="3"/>
            <a:endCxn id="27" idx="0"/>
          </p:cNvCxnSpPr>
          <p:nvPr/>
        </p:nvCxnSpPr>
        <p:spPr>
          <a:xfrm>
            <a:off x="6778488" y="1756357"/>
            <a:ext cx="505715" cy="1294700"/>
          </a:xfrm>
          <a:prstGeom prst="line">
            <a:avLst/>
          </a:prstGeom>
          <a:ln>
            <a:solidFill>
              <a:schemeClr val="bg1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直接连接符 8"/>
          <p:cNvCxnSpPr>
            <a:endCxn id="28" idx="3"/>
          </p:cNvCxnSpPr>
          <p:nvPr/>
        </p:nvCxnSpPr>
        <p:spPr>
          <a:xfrm flipH="1">
            <a:off x="6789042" y="4355996"/>
            <a:ext cx="499610" cy="1199321"/>
          </a:xfrm>
          <a:prstGeom prst="line">
            <a:avLst/>
          </a:prstGeom>
          <a:ln>
            <a:solidFill>
              <a:schemeClr val="bg1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35" name="Group 93"/>
          <p:cNvGrpSpPr/>
          <p:nvPr/>
        </p:nvGrpSpPr>
        <p:grpSpPr>
          <a:xfrm flipH="1">
            <a:off x="5283607" y="3472100"/>
            <a:ext cx="1762321" cy="446701"/>
            <a:chOff x="1793077" y="1463668"/>
            <a:chExt cx="1371600" cy="347664"/>
          </a:xfrm>
        </p:grpSpPr>
        <p:sp>
          <p:nvSpPr>
            <p:cNvPr id="36" name="Round Same Side Corner Rectangle 94"/>
            <p:cNvSpPr/>
            <p:nvPr/>
          </p:nvSpPr>
          <p:spPr>
            <a:xfrm rot="16200000">
              <a:off x="2305045" y="951700"/>
              <a:ext cx="347664" cy="1371600"/>
            </a:xfrm>
            <a:prstGeom prst="round2SameRect">
              <a:avLst/>
            </a:prstGeom>
            <a:solidFill>
              <a:srgbClr val="F2954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4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2" name="Text Placeholder 3"/>
            <p:cNvSpPr txBox="1">
              <a:spLocks/>
            </p:cNvSpPr>
            <p:nvPr/>
          </p:nvSpPr>
          <p:spPr>
            <a:xfrm>
              <a:off x="1993009" y="1515244"/>
              <a:ext cx="985607" cy="239541"/>
            </a:xfrm>
            <a:prstGeom prst="rect">
              <a:avLst/>
            </a:prstGeom>
          </p:spPr>
          <p:txBody>
            <a:bodyPr wrap="none" lIns="0" tIns="0" rIns="0" bIns="0" anchor="b">
              <a:spAutoFit/>
            </a:bodyPr>
            <a:lstStyle>
              <a:lvl1pPr marL="0" indent="0" algn="ctr">
                <a:buNone/>
                <a:defRPr sz="2800" b="1" baseline="0">
                  <a:solidFill>
                    <a:schemeClr val="tx2">
                      <a:lumMod val="60000"/>
                      <a:lumOff val="40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 defTabSz="1285829" fontAlgn="auto">
                <a:spcBef>
                  <a:spcPct val="20000"/>
                </a:spcBef>
                <a:spcAft>
                  <a:spcPts val="0"/>
                </a:spcAft>
                <a:defRPr/>
              </a:pPr>
              <a:r>
                <a:rPr lang="zh-TW" altLang="en-US" sz="2000" dirty="0">
                  <a:solidFill>
                    <a:schemeClr val="bg1"/>
                  </a:solidFill>
                  <a:latin typeface="+mj-ea"/>
                  <a:ea typeface="+mj-ea"/>
                </a:rPr>
                <a:t>抵達後</a:t>
              </a:r>
              <a:r>
                <a:rPr lang="en-US" altLang="zh-TW" sz="2000" dirty="0">
                  <a:solidFill>
                    <a:schemeClr val="bg1"/>
                  </a:solidFill>
                  <a:latin typeface="+mj-ea"/>
                  <a:ea typeface="+mj-ea"/>
                </a:rPr>
                <a:t>30</a:t>
              </a:r>
              <a:r>
                <a:rPr lang="zh-TW" altLang="en-US" sz="2000" dirty="0">
                  <a:solidFill>
                    <a:schemeClr val="bg1"/>
                  </a:solidFill>
                  <a:latin typeface="+mj-ea"/>
                  <a:ea typeface="+mj-ea"/>
                </a:rPr>
                <a:t>天</a:t>
              </a:r>
              <a:endParaRPr lang="en-US" sz="2000" dirty="0">
                <a:solidFill>
                  <a:schemeClr val="bg1"/>
                </a:solidFill>
                <a:latin typeface="+mj-ea"/>
                <a:ea typeface="+mj-ea"/>
              </a:endParaRPr>
            </a:p>
          </p:txBody>
        </p:sp>
      </p:grpSp>
      <p:sp>
        <p:nvSpPr>
          <p:cNvPr id="43" name="矩形 42"/>
          <p:cNvSpPr/>
          <p:nvPr/>
        </p:nvSpPr>
        <p:spPr>
          <a:xfrm>
            <a:off x="-448135" y="988527"/>
            <a:ext cx="5531520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219200" indent="-381000">
              <a:lnSpc>
                <a:spcPts val="1800"/>
              </a:lnSpc>
              <a:spcAft>
                <a:spcPts val="0"/>
              </a:spcAft>
            </a:pPr>
            <a:r>
              <a:rPr lang="en-US" altLang="zh-TW" sz="14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1.</a:t>
            </a:r>
            <a:r>
              <a:rPr lang="zh-TW" altLang="en-US" sz="14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行政契約一式三份</a:t>
            </a:r>
            <a:endParaRPr lang="en-US" altLang="zh-TW" sz="1400" b="1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1219200" indent="-381000">
              <a:lnSpc>
                <a:spcPts val="1800"/>
              </a:lnSpc>
              <a:spcAft>
                <a:spcPts val="0"/>
              </a:spcAft>
            </a:pPr>
            <a:r>
              <a:rPr lang="en-US" altLang="zh-TW" sz="14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2.</a:t>
            </a:r>
            <a:r>
              <a:rPr lang="zh-TW" altLang="zh-TW" sz="14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已開票之電子機票影本</a:t>
            </a:r>
            <a:endParaRPr lang="en-US" altLang="zh-TW" sz="1400" b="1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1219200" indent="-381000">
              <a:lnSpc>
                <a:spcPts val="1800"/>
              </a:lnSpc>
              <a:spcAft>
                <a:spcPts val="0"/>
              </a:spcAft>
            </a:pPr>
            <a:r>
              <a:rPr lang="en-US" altLang="zh-TW" sz="14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3.</a:t>
            </a:r>
            <a:r>
              <a:rPr lang="zh-TW" altLang="zh-TW" sz="14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機票購票證明或旅行社代收轉付收據</a:t>
            </a:r>
          </a:p>
          <a:p>
            <a:pPr marL="1219200" indent="-381000">
              <a:lnSpc>
                <a:spcPts val="1800"/>
              </a:lnSpc>
              <a:spcAft>
                <a:spcPts val="0"/>
              </a:spcAft>
            </a:pPr>
            <a:r>
              <a:rPr lang="en-US" altLang="zh-TW" sz="14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4.</a:t>
            </a:r>
            <a:r>
              <a:rPr lang="zh-TW" altLang="zh-TW" sz="14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護照影本</a:t>
            </a:r>
          </a:p>
          <a:p>
            <a:pPr marL="1219200" indent="-381000">
              <a:lnSpc>
                <a:spcPts val="1800"/>
              </a:lnSpc>
              <a:spcAft>
                <a:spcPts val="0"/>
              </a:spcAft>
            </a:pPr>
            <a:r>
              <a:rPr lang="en-US" altLang="zh-TW" sz="14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5.</a:t>
            </a:r>
            <a:r>
              <a:rPr lang="zh-TW" altLang="zh-TW" sz="14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簽證影本</a:t>
            </a:r>
          </a:p>
          <a:p>
            <a:pPr indent="838200">
              <a:lnSpc>
                <a:spcPts val="1800"/>
              </a:lnSpc>
              <a:spcAft>
                <a:spcPts val="0"/>
              </a:spcAft>
              <a:tabLst>
                <a:tab pos="1143000" algn="l"/>
              </a:tabLst>
            </a:pPr>
            <a:r>
              <a:rPr lang="en-US" altLang="zh-TW" sz="14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6.</a:t>
            </a:r>
            <a:r>
              <a:rPr lang="zh-TW" altLang="zh-TW" sz="14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對方學校之入學許可影本</a:t>
            </a:r>
          </a:p>
          <a:p>
            <a:pPr indent="838200">
              <a:lnSpc>
                <a:spcPts val="1800"/>
              </a:lnSpc>
              <a:spcAft>
                <a:spcPts val="0"/>
              </a:spcAft>
              <a:tabLst>
                <a:tab pos="1143000" algn="l"/>
              </a:tabLst>
            </a:pPr>
            <a:r>
              <a:rPr lang="en-US" altLang="zh-TW" sz="14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7.</a:t>
            </a:r>
            <a:r>
              <a:rPr lang="zh-TW" altLang="zh-TW" sz="14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存摺封面影本</a:t>
            </a:r>
            <a:r>
              <a:rPr lang="en-US" altLang="zh-TW" sz="14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 (</a:t>
            </a:r>
            <a:r>
              <a:rPr lang="zh-TW" altLang="zh-TW" sz="14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以核撥獎助費用</a:t>
            </a:r>
            <a:r>
              <a:rPr lang="en-US" altLang="zh-TW" sz="14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)</a:t>
            </a:r>
            <a:endParaRPr lang="zh-TW" altLang="zh-TW" sz="1400" b="1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indent="838200">
              <a:lnSpc>
                <a:spcPts val="1800"/>
              </a:lnSpc>
              <a:spcAft>
                <a:spcPts val="0"/>
              </a:spcAft>
              <a:tabLst>
                <a:tab pos="1143000" algn="l"/>
              </a:tabLst>
            </a:pPr>
            <a:r>
              <a:rPr lang="en-US" altLang="zh-TW" sz="14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8.</a:t>
            </a:r>
            <a:r>
              <a:rPr lang="zh-TW" altLang="zh-TW" sz="14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獎助費收據乙紙</a:t>
            </a:r>
          </a:p>
        </p:txBody>
      </p:sp>
      <p:sp>
        <p:nvSpPr>
          <p:cNvPr id="45" name="矩形 44"/>
          <p:cNvSpPr/>
          <p:nvPr/>
        </p:nvSpPr>
        <p:spPr>
          <a:xfrm>
            <a:off x="7088546" y="3036066"/>
            <a:ext cx="5143088" cy="12464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219200" indent="-381000">
              <a:lnSpc>
                <a:spcPts val="1800"/>
              </a:lnSpc>
              <a:spcAft>
                <a:spcPts val="0"/>
              </a:spcAft>
            </a:pPr>
            <a:r>
              <a:rPr lang="en-US" altLang="zh-TW" sz="14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1.</a:t>
            </a:r>
            <a:r>
              <a:rPr lang="zh-TW" altLang="en-US" sz="14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登機證存根</a:t>
            </a:r>
          </a:p>
          <a:p>
            <a:pPr marL="1219200" indent="-381000">
              <a:lnSpc>
                <a:spcPts val="1800"/>
              </a:lnSpc>
              <a:spcAft>
                <a:spcPts val="0"/>
              </a:spcAft>
            </a:pPr>
            <a:r>
              <a:rPr lang="en-US" altLang="zh-TW" sz="14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2.</a:t>
            </a:r>
            <a:r>
              <a:rPr lang="zh-TW" altLang="en-US" sz="14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硏修學校之學生證影本或校方註冊文件之影本</a:t>
            </a:r>
          </a:p>
          <a:p>
            <a:pPr marL="1219200" indent="-381000">
              <a:lnSpc>
                <a:spcPts val="1800"/>
              </a:lnSpc>
              <a:spcAft>
                <a:spcPts val="0"/>
              </a:spcAft>
            </a:pPr>
            <a:r>
              <a:rPr lang="en-US" altLang="zh-TW" sz="14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3.</a:t>
            </a:r>
            <a:r>
              <a:rPr lang="zh-TW" altLang="en-US" sz="14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硏修學校之學費繳費收據（需學費者方需繳交）</a:t>
            </a:r>
          </a:p>
          <a:p>
            <a:pPr marL="1219200" indent="-381000">
              <a:lnSpc>
                <a:spcPts val="1800"/>
              </a:lnSpc>
              <a:spcAft>
                <a:spcPts val="0"/>
              </a:spcAft>
            </a:pPr>
            <a:r>
              <a:rPr lang="en-US" altLang="zh-TW" sz="14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4.</a:t>
            </a:r>
            <a:r>
              <a:rPr lang="zh-TW" altLang="en-US" sz="14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護照之入出境證章頁影本</a:t>
            </a:r>
          </a:p>
          <a:p>
            <a:pPr marL="1219200" indent="-381000">
              <a:lnSpc>
                <a:spcPts val="1800"/>
              </a:lnSpc>
              <a:spcAft>
                <a:spcPts val="0"/>
              </a:spcAft>
            </a:pPr>
            <a:r>
              <a:rPr lang="en-US" altLang="zh-TW" sz="14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5.</a:t>
            </a:r>
            <a:r>
              <a:rPr lang="zh-TW" altLang="en-US" sz="14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國立雲林科技大學選送學生出國研修抵達外國通單</a:t>
            </a:r>
          </a:p>
        </p:txBody>
      </p:sp>
      <p:sp>
        <p:nvSpPr>
          <p:cNvPr id="46" name="矩形 45"/>
          <p:cNvSpPr/>
          <p:nvPr/>
        </p:nvSpPr>
        <p:spPr>
          <a:xfrm>
            <a:off x="-641566" y="4166290"/>
            <a:ext cx="5141891" cy="263149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219200" indent="-381000">
              <a:lnSpc>
                <a:spcPts val="1800"/>
              </a:lnSpc>
              <a:spcAft>
                <a:spcPts val="0"/>
              </a:spcAft>
            </a:pPr>
            <a:r>
              <a:rPr lang="en-US" altLang="zh-TW" sz="14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1.</a:t>
            </a:r>
            <a:r>
              <a:rPr lang="zh-TW" altLang="en-US" sz="14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去程與回程登機證存根</a:t>
            </a:r>
          </a:p>
          <a:p>
            <a:pPr marL="1219200" indent="-381000">
              <a:lnSpc>
                <a:spcPts val="1800"/>
              </a:lnSpc>
              <a:spcAft>
                <a:spcPts val="0"/>
              </a:spcAft>
            </a:pPr>
            <a:r>
              <a:rPr lang="en-US" altLang="zh-TW" sz="14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2.</a:t>
            </a:r>
            <a:r>
              <a:rPr lang="zh-TW" altLang="en-US" sz="14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硏修學校之學生證影本或研修學校開立之交換證明</a:t>
            </a:r>
          </a:p>
          <a:p>
            <a:pPr marL="1219200" indent="-381000">
              <a:lnSpc>
                <a:spcPts val="1800"/>
              </a:lnSpc>
              <a:spcAft>
                <a:spcPts val="0"/>
              </a:spcAft>
            </a:pPr>
            <a:r>
              <a:rPr lang="en-US" altLang="zh-TW" sz="14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3.</a:t>
            </a:r>
            <a:r>
              <a:rPr lang="zh-TW" altLang="en-US" sz="14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本校學費繳費收據</a:t>
            </a:r>
          </a:p>
          <a:p>
            <a:pPr marL="1219200" indent="-381000">
              <a:lnSpc>
                <a:spcPts val="1800"/>
              </a:lnSpc>
              <a:spcAft>
                <a:spcPts val="0"/>
              </a:spcAft>
            </a:pPr>
            <a:r>
              <a:rPr lang="en-US" altLang="zh-TW" sz="14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4.</a:t>
            </a:r>
            <a:r>
              <a:rPr lang="zh-TW" altLang="en-US" sz="14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硏修學校之學費繳費收據（需學費者方需繳交）</a:t>
            </a:r>
          </a:p>
          <a:p>
            <a:pPr marL="1219200" indent="-381000">
              <a:lnSpc>
                <a:spcPts val="1800"/>
              </a:lnSpc>
              <a:spcAft>
                <a:spcPts val="0"/>
              </a:spcAft>
            </a:pPr>
            <a:r>
              <a:rPr lang="en-US" altLang="zh-TW" sz="14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5.</a:t>
            </a:r>
            <a:r>
              <a:rPr lang="zh-TW" altLang="en-US" sz="14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修讀學分之成績等證明</a:t>
            </a:r>
            <a:endParaRPr lang="en-US" altLang="zh-TW" sz="1400" b="1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1219200" indent="-381000">
              <a:lnSpc>
                <a:spcPts val="1800"/>
              </a:lnSpc>
              <a:spcAft>
                <a:spcPts val="0"/>
              </a:spcAft>
            </a:pPr>
            <a:r>
              <a:rPr lang="zh-TW" altLang="en-US" sz="14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（可先提供修讀課程暨學分表及簽名）</a:t>
            </a:r>
          </a:p>
          <a:p>
            <a:pPr marL="1219200" indent="-381000">
              <a:lnSpc>
                <a:spcPts val="1800"/>
              </a:lnSpc>
              <a:spcAft>
                <a:spcPts val="0"/>
              </a:spcAft>
            </a:pPr>
            <a:r>
              <a:rPr lang="en-US" altLang="zh-TW" sz="14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6.</a:t>
            </a:r>
            <a:r>
              <a:rPr lang="zh-TW" altLang="en-US" sz="14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護照之入出境證章頁影本</a:t>
            </a:r>
          </a:p>
          <a:p>
            <a:pPr marL="1219200" indent="-381000">
              <a:lnSpc>
                <a:spcPts val="1800"/>
              </a:lnSpc>
              <a:spcAft>
                <a:spcPts val="0"/>
              </a:spcAft>
            </a:pPr>
            <a:r>
              <a:rPr lang="en-US" altLang="zh-TW" sz="14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7.</a:t>
            </a:r>
            <a:r>
              <a:rPr lang="zh-TW" altLang="en-US" sz="14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國立雲林科技大學選送學生出國研修返抵本國通知單</a:t>
            </a:r>
          </a:p>
          <a:p>
            <a:pPr marL="1219200" indent="-381000">
              <a:lnSpc>
                <a:spcPts val="1800"/>
              </a:lnSpc>
              <a:spcAft>
                <a:spcPts val="0"/>
              </a:spcAft>
            </a:pPr>
            <a:r>
              <a:rPr lang="en-US" altLang="zh-TW" sz="14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8.</a:t>
            </a:r>
            <a:r>
              <a:rPr lang="zh-TW" altLang="en-US" sz="14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獎助費收據乙紙</a:t>
            </a:r>
          </a:p>
          <a:p>
            <a:pPr marL="1219200" indent="-381000">
              <a:lnSpc>
                <a:spcPts val="1800"/>
              </a:lnSpc>
              <a:spcAft>
                <a:spcPts val="0"/>
              </a:spcAft>
            </a:pPr>
            <a:r>
              <a:rPr lang="en-US" altLang="zh-TW" sz="14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9.</a:t>
            </a:r>
            <a:r>
              <a:rPr lang="zh-TW" altLang="en-US" sz="14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詳細赴國外研習報告書紙本</a:t>
            </a:r>
            <a:r>
              <a:rPr lang="en-US" altLang="zh-TW" sz="14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2</a:t>
            </a:r>
            <a:r>
              <a:rPr lang="zh-TW" altLang="en-US" sz="14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份及電子檔</a:t>
            </a:r>
            <a:r>
              <a:rPr lang="en-US" altLang="zh-TW" sz="14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1</a:t>
            </a:r>
            <a:r>
              <a:rPr lang="zh-TW" altLang="en-US" sz="14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份 </a:t>
            </a:r>
          </a:p>
        </p:txBody>
      </p:sp>
      <p:grpSp>
        <p:nvGrpSpPr>
          <p:cNvPr id="47" name="组合 7"/>
          <p:cNvGrpSpPr/>
          <p:nvPr/>
        </p:nvGrpSpPr>
        <p:grpSpPr>
          <a:xfrm>
            <a:off x="0" y="265832"/>
            <a:ext cx="3947887" cy="544357"/>
            <a:chOff x="0" y="589591"/>
            <a:chExt cx="3947887" cy="544357"/>
          </a:xfrm>
        </p:grpSpPr>
        <p:pic>
          <p:nvPicPr>
            <p:cNvPr id="48" name="图片 4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334470" y="589591"/>
              <a:ext cx="613417" cy="544357"/>
            </a:xfrm>
            <a:prstGeom prst="rect">
              <a:avLst/>
            </a:prstGeom>
          </p:spPr>
        </p:pic>
        <p:cxnSp>
          <p:nvCxnSpPr>
            <p:cNvPr id="49" name="直接连接符 8"/>
            <p:cNvCxnSpPr>
              <a:endCxn id="48" idx="1"/>
            </p:cNvCxnSpPr>
            <p:nvPr/>
          </p:nvCxnSpPr>
          <p:spPr>
            <a:xfrm>
              <a:off x="0" y="861769"/>
              <a:ext cx="3334470" cy="1"/>
            </a:xfrm>
            <a:prstGeom prst="line">
              <a:avLst/>
            </a:prstGeom>
            <a:ln>
              <a:solidFill>
                <a:schemeClr val="bg1"/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50" name="组合 35"/>
          <p:cNvGrpSpPr/>
          <p:nvPr/>
        </p:nvGrpSpPr>
        <p:grpSpPr>
          <a:xfrm>
            <a:off x="8244113" y="265832"/>
            <a:ext cx="3947887" cy="544357"/>
            <a:chOff x="8244113" y="589591"/>
            <a:chExt cx="3947887" cy="544357"/>
          </a:xfrm>
        </p:grpSpPr>
        <p:pic>
          <p:nvPicPr>
            <p:cNvPr id="51" name="图片 5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0800000">
              <a:off x="8244113" y="589591"/>
              <a:ext cx="613417" cy="544357"/>
            </a:xfrm>
            <a:prstGeom prst="rect">
              <a:avLst/>
            </a:prstGeom>
          </p:spPr>
        </p:pic>
        <p:cxnSp>
          <p:nvCxnSpPr>
            <p:cNvPr id="52" name="直接连接符 9"/>
            <p:cNvCxnSpPr/>
            <p:nvPr/>
          </p:nvCxnSpPr>
          <p:spPr>
            <a:xfrm>
              <a:off x="8857530" y="867195"/>
              <a:ext cx="3334470" cy="1"/>
            </a:xfrm>
            <a:prstGeom prst="line">
              <a:avLst/>
            </a:prstGeom>
            <a:ln>
              <a:solidFill>
                <a:schemeClr val="bg1"/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3663535366"/>
      </p:ext>
    </p:extLst>
  </p:cSld>
  <p:clrMapOvr>
    <a:masterClrMapping/>
  </p:clrMapOvr>
  <p:transition spd="slow">
    <p:push dir="u"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74C4C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7" name="矩形 16"/>
          <p:cNvSpPr/>
          <p:nvPr/>
        </p:nvSpPr>
        <p:spPr>
          <a:xfrm>
            <a:off x="2142931" y="4506686"/>
            <a:ext cx="3107553" cy="1577016"/>
          </a:xfrm>
          <a:prstGeom prst="rect">
            <a:avLst/>
          </a:prstGeom>
          <a:solidFill>
            <a:srgbClr val="74C4C2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2" name="矩形 21"/>
          <p:cNvSpPr/>
          <p:nvPr/>
        </p:nvSpPr>
        <p:spPr>
          <a:xfrm>
            <a:off x="6929220" y="4506685"/>
            <a:ext cx="3120969" cy="1577016"/>
          </a:xfrm>
          <a:prstGeom prst="rect">
            <a:avLst/>
          </a:prstGeom>
          <a:solidFill>
            <a:srgbClr val="74C4C2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18" name="图片 1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800000">
            <a:off x="6067622" y="5766516"/>
            <a:ext cx="448434" cy="483441"/>
          </a:xfrm>
          <a:prstGeom prst="rect">
            <a:avLst/>
          </a:prstGeom>
        </p:spPr>
      </p:pic>
      <p:pic>
        <p:nvPicPr>
          <p:cNvPr id="26" name="图片 2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800000">
            <a:off x="6067622" y="4476988"/>
            <a:ext cx="448434" cy="483441"/>
          </a:xfrm>
          <a:prstGeom prst="rect">
            <a:avLst/>
          </a:prstGeom>
        </p:spPr>
      </p:pic>
      <p:pic>
        <p:nvPicPr>
          <p:cNvPr id="27" name="图片 2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800000" flipH="1">
            <a:off x="5707096" y="5119876"/>
            <a:ext cx="448434" cy="483441"/>
          </a:xfrm>
          <a:prstGeom prst="rect">
            <a:avLst/>
          </a:prstGeom>
        </p:spPr>
      </p:pic>
      <p:pic>
        <p:nvPicPr>
          <p:cNvPr id="30" name="图片 2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800000">
            <a:off x="6067622" y="3187459"/>
            <a:ext cx="448434" cy="483441"/>
          </a:xfrm>
          <a:prstGeom prst="rect">
            <a:avLst/>
          </a:prstGeom>
        </p:spPr>
      </p:pic>
      <p:pic>
        <p:nvPicPr>
          <p:cNvPr id="31" name="图片 30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800000" flipH="1">
            <a:off x="5707096" y="3830347"/>
            <a:ext cx="448434" cy="483441"/>
          </a:xfrm>
          <a:prstGeom prst="rect">
            <a:avLst/>
          </a:prstGeom>
        </p:spPr>
      </p:pic>
      <p:pic>
        <p:nvPicPr>
          <p:cNvPr id="32" name="图片 3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800000">
            <a:off x="6067622" y="1899806"/>
            <a:ext cx="448434" cy="483441"/>
          </a:xfrm>
          <a:prstGeom prst="rect">
            <a:avLst/>
          </a:prstGeom>
        </p:spPr>
      </p:pic>
      <p:pic>
        <p:nvPicPr>
          <p:cNvPr id="34" name="图片 3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800000" flipH="1">
            <a:off x="5707096" y="2542694"/>
            <a:ext cx="448434" cy="483441"/>
          </a:xfrm>
          <a:prstGeom prst="rect">
            <a:avLst/>
          </a:prstGeom>
        </p:spPr>
      </p:pic>
      <p:pic>
        <p:nvPicPr>
          <p:cNvPr id="28" name="图片 3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800000">
            <a:off x="6022134" y="554837"/>
            <a:ext cx="448434" cy="483441"/>
          </a:xfrm>
          <a:prstGeom prst="rect">
            <a:avLst/>
          </a:prstGeom>
        </p:spPr>
      </p:pic>
      <p:pic>
        <p:nvPicPr>
          <p:cNvPr id="33" name="图片 3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800000" flipH="1">
            <a:off x="5661608" y="1201478"/>
            <a:ext cx="448434" cy="483441"/>
          </a:xfrm>
          <a:prstGeom prst="rect">
            <a:avLst/>
          </a:prstGeom>
        </p:spPr>
      </p:pic>
      <p:grpSp>
        <p:nvGrpSpPr>
          <p:cNvPr id="35" name="群組 34"/>
          <p:cNvGrpSpPr/>
          <p:nvPr/>
        </p:nvGrpSpPr>
        <p:grpSpPr>
          <a:xfrm>
            <a:off x="723940" y="437190"/>
            <a:ext cx="10786278" cy="5979418"/>
            <a:chOff x="723940" y="437190"/>
            <a:chExt cx="10786278" cy="5979418"/>
          </a:xfrm>
        </p:grpSpPr>
        <p:pic>
          <p:nvPicPr>
            <p:cNvPr id="36" name="圖片 35"/>
            <p:cNvPicPr>
              <a:picLocks noChangeAspect="1"/>
            </p:cNvPicPr>
            <p:nvPr/>
          </p:nvPicPr>
          <p:blipFill rotWithShape="1">
            <a:blip r:embed="rId4"/>
            <a:srcRect l="18415" t="21358" r="50280" b="7089"/>
            <a:stretch/>
          </p:blipFill>
          <p:spPr>
            <a:xfrm>
              <a:off x="723940" y="437190"/>
              <a:ext cx="4551497" cy="5979418"/>
            </a:xfrm>
            <a:prstGeom prst="rect">
              <a:avLst/>
            </a:prstGeom>
          </p:spPr>
        </p:pic>
        <p:sp>
          <p:nvSpPr>
            <p:cNvPr id="37" name="矩形 36"/>
            <p:cNvSpPr/>
            <p:nvPr/>
          </p:nvSpPr>
          <p:spPr>
            <a:xfrm>
              <a:off x="1330680" y="437190"/>
              <a:ext cx="888818" cy="314196"/>
            </a:xfrm>
            <a:prstGeom prst="rect">
              <a:avLst/>
            </a:prstGeom>
            <a:noFill/>
            <a:ln w="28575">
              <a:solidFill>
                <a:srgbClr val="D35444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cxnSp>
          <p:nvCxnSpPr>
            <p:cNvPr id="40" name="直線單箭頭接點 39"/>
            <p:cNvCxnSpPr>
              <a:endCxn id="41" idx="1"/>
            </p:cNvCxnSpPr>
            <p:nvPr/>
          </p:nvCxnSpPr>
          <p:spPr>
            <a:xfrm>
              <a:off x="1704109" y="1785087"/>
              <a:ext cx="1732009" cy="352301"/>
            </a:xfrm>
            <a:prstGeom prst="straightConnector1">
              <a:avLst/>
            </a:prstGeom>
            <a:ln>
              <a:solidFill>
                <a:srgbClr val="D35444"/>
              </a:solidFill>
              <a:tailEnd type="triangle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sp>
          <p:nvSpPr>
            <p:cNvPr id="41" name="文字方塊 40"/>
            <p:cNvSpPr txBox="1"/>
            <p:nvPr/>
          </p:nvSpPr>
          <p:spPr>
            <a:xfrm>
              <a:off x="3436118" y="1968111"/>
              <a:ext cx="1410693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TW" altLang="en-US" sz="1600" b="1" dirty="0">
                  <a:solidFill>
                    <a:srgbClr val="D35444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半年或一年</a:t>
              </a:r>
              <a:endParaRPr lang="en-US" altLang="zh-TW" sz="1600" b="1" dirty="0">
                <a:solidFill>
                  <a:srgbClr val="D35444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sp>
          <p:nvSpPr>
            <p:cNvPr id="42" name="文字方塊 41"/>
            <p:cNvSpPr txBox="1"/>
            <p:nvPr/>
          </p:nvSpPr>
          <p:spPr>
            <a:xfrm>
              <a:off x="2730771" y="1336222"/>
              <a:ext cx="1410693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TW" altLang="en-US" sz="1600" b="1" dirty="0">
                  <a:solidFill>
                    <a:srgbClr val="D35444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交換學校校名</a:t>
              </a:r>
              <a:endParaRPr lang="en-US" altLang="zh-TW" sz="1600" b="1" dirty="0">
                <a:solidFill>
                  <a:srgbClr val="D35444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cxnSp>
          <p:nvCxnSpPr>
            <p:cNvPr id="43" name="直線單箭頭接點 42"/>
            <p:cNvCxnSpPr>
              <a:endCxn id="44" idx="1"/>
            </p:cNvCxnSpPr>
            <p:nvPr/>
          </p:nvCxnSpPr>
          <p:spPr>
            <a:xfrm>
              <a:off x="2067445" y="2650720"/>
              <a:ext cx="1112340" cy="340776"/>
            </a:xfrm>
            <a:prstGeom prst="straightConnector1">
              <a:avLst/>
            </a:prstGeom>
            <a:ln>
              <a:solidFill>
                <a:srgbClr val="D35444"/>
              </a:solidFill>
              <a:tailEnd type="triangle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sp>
          <p:nvSpPr>
            <p:cNvPr id="44" name="文字方塊 43"/>
            <p:cNvSpPr txBox="1"/>
            <p:nvPr/>
          </p:nvSpPr>
          <p:spPr>
            <a:xfrm>
              <a:off x="3179785" y="2822219"/>
              <a:ext cx="1410693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TW" altLang="en-US" sz="1600" b="1" dirty="0">
                  <a:solidFill>
                    <a:srgbClr val="D35444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獲補助金額</a:t>
              </a:r>
              <a:endParaRPr lang="en-US" altLang="zh-TW" sz="1600" b="1" dirty="0">
                <a:solidFill>
                  <a:srgbClr val="D35444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pic>
          <p:nvPicPr>
            <p:cNvPr id="45" name="圖片 44"/>
            <p:cNvPicPr>
              <a:picLocks noChangeAspect="1"/>
            </p:cNvPicPr>
            <p:nvPr/>
          </p:nvPicPr>
          <p:blipFill rotWithShape="1">
            <a:blip r:embed="rId5"/>
            <a:srcRect l="50578" t="17799" r="16130" b="11633"/>
            <a:stretch/>
          </p:blipFill>
          <p:spPr>
            <a:xfrm>
              <a:off x="6947715" y="437191"/>
              <a:ext cx="4562503" cy="5979417"/>
            </a:xfrm>
            <a:prstGeom prst="rect">
              <a:avLst/>
            </a:prstGeom>
          </p:spPr>
        </p:pic>
        <p:sp>
          <p:nvSpPr>
            <p:cNvPr id="47" name="文字方塊 46"/>
            <p:cNvSpPr txBox="1"/>
            <p:nvPr/>
          </p:nvSpPr>
          <p:spPr>
            <a:xfrm>
              <a:off x="8913130" y="4991495"/>
              <a:ext cx="864096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TW" altLang="en-US" sz="1600" b="1" dirty="0">
                  <a:solidFill>
                    <a:srgbClr val="D35444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親簽</a:t>
              </a:r>
              <a:endParaRPr lang="en-US" altLang="zh-TW" sz="1600" b="1" dirty="0">
                <a:solidFill>
                  <a:srgbClr val="D35444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</p:grpSp>
      <p:sp>
        <p:nvSpPr>
          <p:cNvPr id="48" name="矩形 47"/>
          <p:cNvSpPr/>
          <p:nvPr/>
        </p:nvSpPr>
        <p:spPr>
          <a:xfrm>
            <a:off x="1182307" y="1584908"/>
            <a:ext cx="579991" cy="179736"/>
          </a:xfrm>
          <a:prstGeom prst="rect">
            <a:avLst/>
          </a:prstGeom>
          <a:noFill/>
          <a:ln w="28575">
            <a:solidFill>
              <a:srgbClr val="D3544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49" name="矩形 48"/>
          <p:cNvSpPr/>
          <p:nvPr/>
        </p:nvSpPr>
        <p:spPr>
          <a:xfrm>
            <a:off x="1456297" y="2485588"/>
            <a:ext cx="614828" cy="182797"/>
          </a:xfrm>
          <a:prstGeom prst="rect">
            <a:avLst/>
          </a:prstGeom>
          <a:noFill/>
          <a:ln w="28575">
            <a:solidFill>
              <a:srgbClr val="D3544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50" name="矩形 49"/>
          <p:cNvSpPr/>
          <p:nvPr/>
        </p:nvSpPr>
        <p:spPr>
          <a:xfrm>
            <a:off x="7589520" y="2511286"/>
            <a:ext cx="3316777" cy="3905322"/>
          </a:xfrm>
          <a:prstGeom prst="rect">
            <a:avLst/>
          </a:prstGeom>
          <a:noFill/>
          <a:ln w="28575">
            <a:solidFill>
              <a:srgbClr val="D3544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252208507"/>
      </p:ext>
    </p:extLst>
  </p:cSld>
  <p:clrMapOvr>
    <a:masterClrMapping/>
  </p:clrMapOvr>
  <p:transition spd="slow">
    <p:push dir="u"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矩形 11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74C4C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7" name="圖片 6">
            <a:hlinkClick r:id="rId2" action="ppaction://hlinksldjump"/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21660" y="66485"/>
            <a:ext cx="7105814" cy="6743477"/>
          </a:xfrm>
          <a:prstGeom prst="rect">
            <a:avLst/>
          </a:prstGeom>
        </p:spPr>
      </p:pic>
      <p:sp>
        <p:nvSpPr>
          <p:cNvPr id="13" name="文字方塊 12"/>
          <p:cNvSpPr txBox="1"/>
          <p:nvPr/>
        </p:nvSpPr>
        <p:spPr>
          <a:xfrm>
            <a:off x="2664631" y="1107156"/>
            <a:ext cx="162202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1600" b="1" dirty="0">
                <a:solidFill>
                  <a:srgbClr val="D35444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獲補助金額</a:t>
            </a:r>
            <a:r>
              <a:rPr lang="en-US" altLang="zh-TW" sz="1600" b="1" dirty="0">
                <a:solidFill>
                  <a:srgbClr val="D35444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80%</a:t>
            </a:r>
            <a:r>
              <a:rPr lang="zh-TW" altLang="en-US" sz="1600" b="1" dirty="0">
                <a:solidFill>
                  <a:srgbClr val="D35444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大寫</a:t>
            </a:r>
            <a:endParaRPr lang="en-US" altLang="zh-TW" sz="1600" b="1" dirty="0">
              <a:solidFill>
                <a:srgbClr val="D35444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15" name="文字方塊 14"/>
          <p:cNvSpPr txBox="1"/>
          <p:nvPr/>
        </p:nvSpPr>
        <p:spPr>
          <a:xfrm>
            <a:off x="7712284" y="1107156"/>
            <a:ext cx="205816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1600" b="1" dirty="0">
                <a:solidFill>
                  <a:srgbClr val="D35444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交換期間，例</a:t>
            </a:r>
            <a:r>
              <a:rPr lang="en-US" altLang="zh-TW" sz="1600" b="1" dirty="0">
                <a:solidFill>
                  <a:srgbClr val="D35444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:2020/2~2020/7</a:t>
            </a:r>
          </a:p>
        </p:txBody>
      </p:sp>
      <p:sp>
        <p:nvSpPr>
          <p:cNvPr id="16" name="文字方塊 15"/>
          <p:cNvSpPr txBox="1"/>
          <p:nvPr/>
        </p:nvSpPr>
        <p:spPr>
          <a:xfrm>
            <a:off x="7539123" y="2370896"/>
            <a:ext cx="92375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1600" b="1" dirty="0">
                <a:solidFill>
                  <a:srgbClr val="D35444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親簽</a:t>
            </a:r>
            <a:endParaRPr lang="en-US" altLang="zh-TW" sz="1600" b="1" dirty="0">
              <a:solidFill>
                <a:srgbClr val="D35444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17" name="文字方塊 16"/>
          <p:cNvSpPr txBox="1"/>
          <p:nvPr/>
        </p:nvSpPr>
        <p:spPr>
          <a:xfrm>
            <a:off x="4450325" y="2911969"/>
            <a:ext cx="3117423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1600" b="1" dirty="0">
                <a:solidFill>
                  <a:srgbClr val="D35444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獲補助金額</a:t>
            </a:r>
            <a:r>
              <a:rPr lang="en-US" altLang="zh-TW" sz="1600" b="1" dirty="0">
                <a:solidFill>
                  <a:srgbClr val="D35444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80%</a:t>
            </a:r>
            <a:r>
              <a:rPr lang="zh-TW" altLang="en-US" sz="1600" b="1" dirty="0">
                <a:solidFill>
                  <a:srgbClr val="D35444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數字小寫</a:t>
            </a:r>
            <a:endParaRPr lang="en-US" altLang="zh-TW" sz="1600" b="1" dirty="0">
              <a:solidFill>
                <a:srgbClr val="D35444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18" name="矩形 17"/>
          <p:cNvSpPr/>
          <p:nvPr/>
        </p:nvSpPr>
        <p:spPr>
          <a:xfrm>
            <a:off x="732636" y="323714"/>
            <a:ext cx="1415772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TW" altLang="en-US" sz="3200" dirty="0">
                <a:solidFill>
                  <a:schemeClr val="bg1"/>
                </a:solidFill>
                <a:latin typeface="+mj-lt"/>
                <a:ea typeface="微软雅黑" panose="020B0503020204020204" pitchFamily="34" charset="-122"/>
              </a:rPr>
              <a:t>出國前</a:t>
            </a:r>
          </a:p>
        </p:txBody>
      </p:sp>
      <p:sp>
        <p:nvSpPr>
          <p:cNvPr id="19" name="矩形 18"/>
          <p:cNvSpPr/>
          <p:nvPr/>
        </p:nvSpPr>
        <p:spPr>
          <a:xfrm>
            <a:off x="4181303" y="1200876"/>
            <a:ext cx="3357820" cy="409996"/>
          </a:xfrm>
          <a:prstGeom prst="rect">
            <a:avLst/>
          </a:prstGeom>
          <a:noFill/>
          <a:ln w="28575">
            <a:solidFill>
              <a:srgbClr val="D3544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20" name="矩形 19"/>
          <p:cNvSpPr/>
          <p:nvPr/>
        </p:nvSpPr>
        <p:spPr>
          <a:xfrm>
            <a:off x="6935587" y="1677357"/>
            <a:ext cx="1884217" cy="409996"/>
          </a:xfrm>
          <a:prstGeom prst="rect">
            <a:avLst/>
          </a:prstGeom>
          <a:noFill/>
          <a:ln w="28575">
            <a:solidFill>
              <a:srgbClr val="D3544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1862671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74C4C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9" name="文本框 28"/>
          <p:cNvSpPr txBox="1"/>
          <p:nvPr/>
        </p:nvSpPr>
        <p:spPr>
          <a:xfrm>
            <a:off x="4166084" y="159195"/>
            <a:ext cx="3859832" cy="662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defRPr sz="3600" b="1">
                <a:solidFill>
                  <a:schemeClr val="bg1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</a:defRPr>
            </a:lvl1pPr>
          </a:lstStyle>
          <a:p>
            <a:pPr algn="ctr">
              <a:lnSpc>
                <a:spcPct val="150000"/>
              </a:lnSpc>
            </a:pPr>
            <a:r>
              <a:rPr lang="zh-TW" altLang="en-US" sz="2800" b="0" dirty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王秋雄</a:t>
            </a:r>
            <a:endParaRPr lang="en-US" altLang="zh-CN" sz="2800" b="0" dirty="0">
              <a:solidFill>
                <a:schemeClr val="tx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1" name="矩形 20"/>
          <p:cNvSpPr/>
          <p:nvPr/>
        </p:nvSpPr>
        <p:spPr>
          <a:xfrm>
            <a:off x="5832691" y="1570562"/>
            <a:ext cx="64633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defTabSz="1250112">
              <a:spcAft>
                <a:spcPct val="35000"/>
              </a:spcAft>
              <a:defRPr/>
            </a:pPr>
            <a:r>
              <a:rPr lang="en-US" altLang="zh-TW" dirty="0">
                <a:solidFill>
                  <a:srgbClr val="D35444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80%</a:t>
            </a:r>
          </a:p>
        </p:txBody>
      </p:sp>
      <p:pic>
        <p:nvPicPr>
          <p:cNvPr id="22" name="图片 19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77875" y="1106050"/>
            <a:ext cx="1300613" cy="1300613"/>
          </a:xfrm>
          <a:prstGeom prst="rect">
            <a:avLst/>
          </a:prstGeom>
        </p:spPr>
      </p:pic>
      <p:sp>
        <p:nvSpPr>
          <p:cNvPr id="23" name="矩形 22"/>
          <p:cNvSpPr/>
          <p:nvPr/>
        </p:nvSpPr>
        <p:spPr>
          <a:xfrm>
            <a:off x="5841601" y="5377498"/>
            <a:ext cx="64633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defTabSz="1250112">
              <a:spcAft>
                <a:spcPct val="35000"/>
              </a:spcAft>
              <a:defRPr/>
            </a:pPr>
            <a:r>
              <a:rPr lang="en-US" altLang="zh-TW" dirty="0">
                <a:solidFill>
                  <a:srgbClr val="D35444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20%</a:t>
            </a:r>
          </a:p>
        </p:txBody>
      </p:sp>
      <p:grpSp>
        <p:nvGrpSpPr>
          <p:cNvPr id="24" name="Group 54"/>
          <p:cNvGrpSpPr/>
          <p:nvPr/>
        </p:nvGrpSpPr>
        <p:grpSpPr>
          <a:xfrm>
            <a:off x="4063255" y="1531878"/>
            <a:ext cx="1762318" cy="446702"/>
            <a:chOff x="1793078" y="1466850"/>
            <a:chExt cx="1371600" cy="347664"/>
          </a:xfrm>
        </p:grpSpPr>
        <p:sp>
          <p:nvSpPr>
            <p:cNvPr id="25" name="Round Same Side Corner Rectangle 117"/>
            <p:cNvSpPr/>
            <p:nvPr/>
          </p:nvSpPr>
          <p:spPr>
            <a:xfrm rot="16200000">
              <a:off x="2305046" y="954882"/>
              <a:ext cx="347664" cy="1371600"/>
            </a:xfrm>
            <a:prstGeom prst="round2SameRect">
              <a:avLst/>
            </a:prstGeom>
            <a:solidFill>
              <a:srgbClr val="F2954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4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6" name="Text Placeholder 3"/>
            <p:cNvSpPr txBox="1">
              <a:spLocks/>
            </p:cNvSpPr>
            <p:nvPr/>
          </p:nvSpPr>
          <p:spPr>
            <a:xfrm>
              <a:off x="1979834" y="1520911"/>
              <a:ext cx="998085" cy="239540"/>
            </a:xfrm>
            <a:prstGeom prst="rect">
              <a:avLst/>
            </a:prstGeom>
          </p:spPr>
          <p:txBody>
            <a:bodyPr wrap="none" lIns="0" tIns="0" rIns="0" bIns="0" anchor="b">
              <a:spAutoFit/>
            </a:bodyPr>
            <a:lstStyle>
              <a:lvl1pPr marL="0" indent="0" algn="ctr">
                <a:buNone/>
                <a:defRPr sz="2800" b="1" baseline="0">
                  <a:solidFill>
                    <a:schemeClr val="tx2">
                      <a:lumMod val="60000"/>
                      <a:lumOff val="40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 defTabSz="1285829" fontAlgn="auto">
                <a:spcBef>
                  <a:spcPct val="20000"/>
                </a:spcBef>
                <a:spcAft>
                  <a:spcPts val="0"/>
                </a:spcAft>
                <a:defRPr/>
              </a:pPr>
              <a:r>
                <a:rPr lang="zh-TW" altLang="en-US" sz="2000" dirty="0">
                  <a:solidFill>
                    <a:schemeClr val="bg1"/>
                  </a:solidFill>
                  <a:latin typeface="+mj-ea"/>
                  <a:ea typeface="+mj-ea"/>
                </a:rPr>
                <a:t>出國前一週</a:t>
              </a:r>
              <a:endParaRPr lang="en-US" sz="2000" dirty="0">
                <a:solidFill>
                  <a:schemeClr val="bg1"/>
                </a:solidFill>
                <a:latin typeface="+mj-ea"/>
                <a:ea typeface="+mj-ea"/>
              </a:endParaRPr>
            </a:p>
          </p:txBody>
        </p:sp>
      </p:grpSp>
      <p:pic>
        <p:nvPicPr>
          <p:cNvPr id="27" name="图片 19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33896" y="3051057"/>
            <a:ext cx="1300613" cy="1300613"/>
          </a:xfrm>
          <a:prstGeom prst="rect">
            <a:avLst/>
          </a:prstGeom>
        </p:spPr>
      </p:pic>
      <p:pic>
        <p:nvPicPr>
          <p:cNvPr id="28" name="图片 19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88429" y="4905010"/>
            <a:ext cx="1300613" cy="1300613"/>
          </a:xfrm>
          <a:prstGeom prst="rect">
            <a:avLst/>
          </a:prstGeom>
        </p:spPr>
      </p:pic>
      <p:grpSp>
        <p:nvGrpSpPr>
          <p:cNvPr id="30" name="Group 79"/>
          <p:cNvGrpSpPr/>
          <p:nvPr/>
        </p:nvGrpSpPr>
        <p:grpSpPr>
          <a:xfrm>
            <a:off x="4063253" y="5338813"/>
            <a:ext cx="1769438" cy="446702"/>
            <a:chOff x="1621860" y="1515510"/>
            <a:chExt cx="1377141" cy="347664"/>
          </a:xfrm>
        </p:grpSpPr>
        <p:sp>
          <p:nvSpPr>
            <p:cNvPr id="31" name="Round Same Side Corner Rectangle 124"/>
            <p:cNvSpPr/>
            <p:nvPr/>
          </p:nvSpPr>
          <p:spPr>
            <a:xfrm rot="16200000">
              <a:off x="2133828" y="1003542"/>
              <a:ext cx="347664" cy="1371600"/>
            </a:xfrm>
            <a:prstGeom prst="round2SameRect">
              <a:avLst/>
            </a:prstGeom>
            <a:solidFill>
              <a:srgbClr val="F2954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4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2" name="Text Placeholder 3"/>
            <p:cNvSpPr txBox="1">
              <a:spLocks/>
            </p:cNvSpPr>
            <p:nvPr/>
          </p:nvSpPr>
          <p:spPr>
            <a:xfrm>
              <a:off x="1624517" y="1566290"/>
              <a:ext cx="1374484" cy="239540"/>
            </a:xfrm>
            <a:prstGeom prst="rect">
              <a:avLst/>
            </a:prstGeom>
          </p:spPr>
          <p:txBody>
            <a:bodyPr wrap="square" lIns="0" tIns="0" rIns="0" bIns="0" anchor="b">
              <a:spAutoFit/>
            </a:bodyPr>
            <a:lstStyle>
              <a:lvl1pPr marL="0" indent="0" algn="ctr">
                <a:buNone/>
                <a:defRPr sz="2800" b="1" baseline="0">
                  <a:solidFill>
                    <a:schemeClr val="tx2">
                      <a:lumMod val="60000"/>
                      <a:lumOff val="40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 defTabSz="1285829" fontAlgn="auto">
                <a:spcBef>
                  <a:spcPct val="20000"/>
                </a:spcBef>
                <a:spcAft>
                  <a:spcPts val="0"/>
                </a:spcAft>
                <a:defRPr/>
              </a:pPr>
              <a:r>
                <a:rPr lang="zh-TW" altLang="en-US" sz="2000" dirty="0">
                  <a:solidFill>
                    <a:schemeClr val="bg1"/>
                  </a:solidFill>
                  <a:latin typeface="+mj-ea"/>
                  <a:ea typeface="+mj-ea"/>
                </a:rPr>
                <a:t>返國一個月</a:t>
              </a:r>
              <a:endParaRPr lang="en-US" sz="2000" dirty="0">
                <a:solidFill>
                  <a:schemeClr val="bg1"/>
                </a:solidFill>
                <a:latin typeface="+mj-ea"/>
                <a:ea typeface="+mj-ea"/>
              </a:endParaRPr>
            </a:p>
          </p:txBody>
        </p:sp>
      </p:grpSp>
      <p:cxnSp>
        <p:nvCxnSpPr>
          <p:cNvPr id="33" name="直接连接符 8"/>
          <p:cNvCxnSpPr>
            <a:stCxn id="22" idx="3"/>
            <a:endCxn id="27" idx="0"/>
          </p:cNvCxnSpPr>
          <p:nvPr/>
        </p:nvCxnSpPr>
        <p:spPr>
          <a:xfrm>
            <a:off x="6778488" y="1756357"/>
            <a:ext cx="505715" cy="1294700"/>
          </a:xfrm>
          <a:prstGeom prst="line">
            <a:avLst/>
          </a:prstGeom>
          <a:ln>
            <a:solidFill>
              <a:schemeClr val="bg1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直接连接符 8"/>
          <p:cNvCxnSpPr>
            <a:endCxn id="28" idx="3"/>
          </p:cNvCxnSpPr>
          <p:nvPr/>
        </p:nvCxnSpPr>
        <p:spPr>
          <a:xfrm flipH="1">
            <a:off x="6789042" y="4355996"/>
            <a:ext cx="499610" cy="1199321"/>
          </a:xfrm>
          <a:prstGeom prst="line">
            <a:avLst/>
          </a:prstGeom>
          <a:ln>
            <a:solidFill>
              <a:schemeClr val="bg1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35" name="Group 93"/>
          <p:cNvGrpSpPr/>
          <p:nvPr/>
        </p:nvGrpSpPr>
        <p:grpSpPr>
          <a:xfrm flipH="1">
            <a:off x="5283607" y="3472100"/>
            <a:ext cx="1762321" cy="446701"/>
            <a:chOff x="1793077" y="1463668"/>
            <a:chExt cx="1371600" cy="347664"/>
          </a:xfrm>
        </p:grpSpPr>
        <p:sp>
          <p:nvSpPr>
            <p:cNvPr id="36" name="Round Same Side Corner Rectangle 94"/>
            <p:cNvSpPr/>
            <p:nvPr/>
          </p:nvSpPr>
          <p:spPr>
            <a:xfrm rot="16200000">
              <a:off x="2305045" y="951700"/>
              <a:ext cx="347664" cy="1371600"/>
            </a:xfrm>
            <a:prstGeom prst="round2SameRect">
              <a:avLst/>
            </a:prstGeom>
            <a:solidFill>
              <a:srgbClr val="F2954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4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2" name="Text Placeholder 3"/>
            <p:cNvSpPr txBox="1">
              <a:spLocks/>
            </p:cNvSpPr>
            <p:nvPr/>
          </p:nvSpPr>
          <p:spPr>
            <a:xfrm>
              <a:off x="1993009" y="1515244"/>
              <a:ext cx="985607" cy="239541"/>
            </a:xfrm>
            <a:prstGeom prst="rect">
              <a:avLst/>
            </a:prstGeom>
          </p:spPr>
          <p:txBody>
            <a:bodyPr wrap="none" lIns="0" tIns="0" rIns="0" bIns="0" anchor="b">
              <a:spAutoFit/>
            </a:bodyPr>
            <a:lstStyle>
              <a:lvl1pPr marL="0" indent="0" algn="ctr">
                <a:buNone/>
                <a:defRPr sz="2800" b="1" baseline="0">
                  <a:solidFill>
                    <a:schemeClr val="tx2">
                      <a:lumMod val="60000"/>
                      <a:lumOff val="40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 defTabSz="1285829" fontAlgn="auto">
                <a:spcBef>
                  <a:spcPct val="20000"/>
                </a:spcBef>
                <a:spcAft>
                  <a:spcPts val="0"/>
                </a:spcAft>
                <a:defRPr/>
              </a:pPr>
              <a:r>
                <a:rPr lang="zh-TW" altLang="en-US" sz="2000" dirty="0">
                  <a:solidFill>
                    <a:schemeClr val="bg1"/>
                  </a:solidFill>
                  <a:latin typeface="+mj-ea"/>
                  <a:ea typeface="+mj-ea"/>
                </a:rPr>
                <a:t>抵達後</a:t>
              </a:r>
              <a:r>
                <a:rPr lang="en-US" altLang="zh-TW" sz="2000" dirty="0">
                  <a:solidFill>
                    <a:schemeClr val="bg1"/>
                  </a:solidFill>
                  <a:latin typeface="+mj-ea"/>
                  <a:ea typeface="+mj-ea"/>
                </a:rPr>
                <a:t>30</a:t>
              </a:r>
              <a:r>
                <a:rPr lang="zh-TW" altLang="en-US" sz="2000" dirty="0">
                  <a:solidFill>
                    <a:schemeClr val="bg1"/>
                  </a:solidFill>
                  <a:latin typeface="+mj-ea"/>
                  <a:ea typeface="+mj-ea"/>
                </a:rPr>
                <a:t>天</a:t>
              </a:r>
              <a:endParaRPr lang="en-US" sz="2000" dirty="0">
                <a:solidFill>
                  <a:schemeClr val="bg1"/>
                </a:solidFill>
                <a:latin typeface="+mj-ea"/>
                <a:ea typeface="+mj-ea"/>
              </a:endParaRPr>
            </a:p>
          </p:txBody>
        </p:sp>
      </p:grpSp>
      <p:sp>
        <p:nvSpPr>
          <p:cNvPr id="43" name="矩形 42"/>
          <p:cNvSpPr/>
          <p:nvPr/>
        </p:nvSpPr>
        <p:spPr>
          <a:xfrm>
            <a:off x="-349135" y="1112065"/>
            <a:ext cx="5531520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219200" indent="-381000">
              <a:lnSpc>
                <a:spcPts val="1800"/>
              </a:lnSpc>
              <a:spcAft>
                <a:spcPts val="0"/>
              </a:spcAft>
            </a:pPr>
            <a:r>
              <a:rPr lang="en-US" altLang="zh-TW" sz="14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(1)	</a:t>
            </a:r>
            <a:r>
              <a:rPr lang="zh-TW" altLang="en-US" sz="14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已開票之電子機票影本</a:t>
            </a:r>
          </a:p>
          <a:p>
            <a:pPr marL="1219200" indent="-381000">
              <a:lnSpc>
                <a:spcPts val="1800"/>
              </a:lnSpc>
              <a:spcAft>
                <a:spcPts val="0"/>
              </a:spcAft>
            </a:pPr>
            <a:r>
              <a:rPr lang="en-US" altLang="zh-TW" sz="14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(2)	</a:t>
            </a:r>
            <a:r>
              <a:rPr lang="zh-TW" altLang="en-US" sz="14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機票購票證明或旅行社代收轉付收據</a:t>
            </a:r>
          </a:p>
          <a:p>
            <a:pPr marL="1219200" indent="-381000">
              <a:lnSpc>
                <a:spcPts val="1800"/>
              </a:lnSpc>
              <a:spcAft>
                <a:spcPts val="0"/>
              </a:spcAft>
            </a:pPr>
            <a:r>
              <a:rPr lang="en-US" altLang="zh-TW" sz="14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(3)	</a:t>
            </a:r>
            <a:r>
              <a:rPr lang="zh-TW" altLang="en-US" sz="14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契約一式三份</a:t>
            </a:r>
          </a:p>
          <a:p>
            <a:pPr marL="1219200" indent="-381000">
              <a:lnSpc>
                <a:spcPts val="1800"/>
              </a:lnSpc>
              <a:spcAft>
                <a:spcPts val="0"/>
              </a:spcAft>
            </a:pPr>
            <a:r>
              <a:rPr lang="en-US" altLang="zh-TW" sz="14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(4)	</a:t>
            </a:r>
            <a:r>
              <a:rPr lang="zh-TW" altLang="en-US" sz="14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護照影本</a:t>
            </a:r>
          </a:p>
          <a:p>
            <a:pPr marL="1219200" indent="-381000">
              <a:lnSpc>
                <a:spcPts val="1800"/>
              </a:lnSpc>
              <a:spcAft>
                <a:spcPts val="0"/>
              </a:spcAft>
            </a:pPr>
            <a:r>
              <a:rPr lang="en-US" altLang="zh-TW" sz="14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(5)	</a:t>
            </a:r>
            <a:r>
              <a:rPr lang="zh-TW" altLang="en-US" sz="14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簽證影本</a:t>
            </a:r>
          </a:p>
          <a:p>
            <a:pPr marL="1219200" indent="-381000">
              <a:lnSpc>
                <a:spcPts val="1800"/>
              </a:lnSpc>
              <a:spcAft>
                <a:spcPts val="0"/>
              </a:spcAft>
            </a:pPr>
            <a:r>
              <a:rPr lang="en-US" altLang="zh-TW" sz="14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(6)	</a:t>
            </a:r>
            <a:r>
              <a:rPr lang="zh-TW" altLang="en-US" sz="14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對方學校之入學許可影本</a:t>
            </a:r>
          </a:p>
          <a:p>
            <a:pPr marL="1219200" indent="-381000">
              <a:lnSpc>
                <a:spcPts val="1800"/>
              </a:lnSpc>
              <a:spcAft>
                <a:spcPts val="0"/>
              </a:spcAft>
            </a:pPr>
            <a:r>
              <a:rPr lang="en-US" altLang="zh-TW" sz="14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(7)	</a:t>
            </a:r>
            <a:r>
              <a:rPr lang="zh-TW" altLang="en-US" sz="14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存摺封面影本</a:t>
            </a:r>
          </a:p>
          <a:p>
            <a:pPr marL="1219200" indent="-381000">
              <a:lnSpc>
                <a:spcPts val="1800"/>
              </a:lnSpc>
              <a:spcAft>
                <a:spcPts val="0"/>
              </a:spcAft>
            </a:pPr>
            <a:r>
              <a:rPr lang="en-US" altLang="zh-TW" sz="14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(8)	</a:t>
            </a:r>
            <a:r>
              <a:rPr lang="zh-TW" altLang="en-US" sz="14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獎助費領據乙紙</a:t>
            </a:r>
          </a:p>
        </p:txBody>
      </p:sp>
      <p:sp>
        <p:nvSpPr>
          <p:cNvPr id="45" name="矩形 44"/>
          <p:cNvSpPr/>
          <p:nvPr/>
        </p:nvSpPr>
        <p:spPr>
          <a:xfrm>
            <a:off x="7028105" y="3153329"/>
            <a:ext cx="5143088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219200" indent="-381000">
              <a:lnSpc>
                <a:spcPts val="1800"/>
              </a:lnSpc>
              <a:spcAft>
                <a:spcPts val="0"/>
              </a:spcAft>
            </a:pPr>
            <a:r>
              <a:rPr lang="en-US" altLang="zh-TW" sz="14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(1)</a:t>
            </a:r>
            <a:r>
              <a:rPr lang="zh-TW" altLang="en-US" sz="14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修習課程表</a:t>
            </a:r>
            <a:endParaRPr lang="en-US" altLang="zh-TW" sz="1400" b="1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1219200" indent="-381000">
              <a:lnSpc>
                <a:spcPts val="1800"/>
              </a:lnSpc>
              <a:spcAft>
                <a:spcPts val="0"/>
              </a:spcAft>
            </a:pPr>
            <a:r>
              <a:rPr lang="zh-TW" altLang="en-US" sz="14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（如：</a:t>
            </a:r>
            <a:r>
              <a:rPr lang="en-US" altLang="zh-TW" sz="14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Learning</a:t>
            </a:r>
            <a:r>
              <a:rPr lang="zh-TW" altLang="en-US" sz="14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 </a:t>
            </a:r>
            <a:r>
              <a:rPr lang="en-US" altLang="zh-TW" sz="14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Agreement</a:t>
            </a:r>
            <a:r>
              <a:rPr lang="zh-TW" altLang="en-US" sz="14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，需對方承辦人員簽章）</a:t>
            </a:r>
          </a:p>
          <a:p>
            <a:pPr marL="1219200" indent="-381000">
              <a:lnSpc>
                <a:spcPts val="1800"/>
              </a:lnSpc>
              <a:spcAft>
                <a:spcPts val="0"/>
              </a:spcAft>
            </a:pPr>
            <a:r>
              <a:rPr lang="en-US" altLang="zh-TW" sz="14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(2)</a:t>
            </a:r>
            <a:r>
              <a:rPr lang="zh-TW" altLang="en-US" sz="14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硏習學校之學生證影本或校方之註冊文件影本</a:t>
            </a:r>
          </a:p>
          <a:p>
            <a:pPr marL="1219200" indent="-381000">
              <a:lnSpc>
                <a:spcPts val="1800"/>
              </a:lnSpc>
              <a:spcAft>
                <a:spcPts val="0"/>
              </a:spcAft>
            </a:pPr>
            <a:r>
              <a:rPr lang="en-US" altLang="zh-TW" sz="14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(3)</a:t>
            </a:r>
            <a:r>
              <a:rPr lang="zh-TW" altLang="en-US" sz="14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學費繳費收據正本（如有）</a:t>
            </a:r>
          </a:p>
        </p:txBody>
      </p:sp>
      <p:sp>
        <p:nvSpPr>
          <p:cNvPr id="46" name="矩形 45"/>
          <p:cNvSpPr/>
          <p:nvPr/>
        </p:nvSpPr>
        <p:spPr>
          <a:xfrm>
            <a:off x="-349135" y="4857756"/>
            <a:ext cx="4923953" cy="17081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219200" indent="-381000">
              <a:lnSpc>
                <a:spcPts val="1800"/>
              </a:lnSpc>
              <a:spcAft>
                <a:spcPts val="0"/>
              </a:spcAft>
            </a:pPr>
            <a:r>
              <a:rPr lang="en-US" altLang="zh-TW" sz="14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(1)</a:t>
            </a:r>
            <a:r>
              <a:rPr lang="zh-TW" altLang="en-US" sz="14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登機證存根</a:t>
            </a:r>
          </a:p>
          <a:p>
            <a:pPr marL="1219200" indent="-381000">
              <a:lnSpc>
                <a:spcPts val="1800"/>
              </a:lnSpc>
              <a:spcAft>
                <a:spcPts val="0"/>
              </a:spcAft>
            </a:pPr>
            <a:r>
              <a:rPr lang="en-US" altLang="zh-TW" sz="14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(2)</a:t>
            </a:r>
            <a:r>
              <a:rPr lang="zh-TW" altLang="en-US" sz="14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護照之入出境證章影本</a:t>
            </a:r>
          </a:p>
          <a:p>
            <a:pPr marL="1219200" indent="-381000">
              <a:lnSpc>
                <a:spcPts val="1800"/>
              </a:lnSpc>
              <a:spcAft>
                <a:spcPts val="0"/>
              </a:spcAft>
            </a:pPr>
            <a:r>
              <a:rPr lang="en-US" altLang="zh-TW" sz="14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(3)</a:t>
            </a:r>
            <a:r>
              <a:rPr lang="zh-TW" altLang="en-US" sz="14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學期成績單</a:t>
            </a:r>
          </a:p>
          <a:p>
            <a:pPr marL="1219200" indent="-381000">
              <a:lnSpc>
                <a:spcPts val="1800"/>
              </a:lnSpc>
              <a:spcAft>
                <a:spcPts val="0"/>
              </a:spcAft>
            </a:pPr>
            <a:r>
              <a:rPr lang="en-US" altLang="zh-TW" sz="14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(4)</a:t>
            </a:r>
            <a:r>
              <a:rPr lang="zh-TW" altLang="en-US" sz="14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研究成果報告</a:t>
            </a:r>
            <a:endParaRPr lang="en-US" altLang="zh-TW" sz="1400" b="1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1219200" indent="-381000">
              <a:lnSpc>
                <a:spcPts val="1800"/>
              </a:lnSpc>
              <a:spcAft>
                <a:spcPts val="0"/>
              </a:spcAft>
            </a:pPr>
            <a:r>
              <a:rPr lang="zh-TW" altLang="en-US" sz="14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（僅進行研究者繳交，並須有對方學校老師簽章）</a:t>
            </a:r>
          </a:p>
          <a:p>
            <a:pPr marL="1219200" indent="-381000">
              <a:lnSpc>
                <a:spcPts val="1800"/>
              </a:lnSpc>
              <a:spcAft>
                <a:spcPts val="0"/>
              </a:spcAft>
            </a:pPr>
            <a:r>
              <a:rPr lang="en-US" altLang="zh-TW" sz="14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(5)</a:t>
            </a:r>
            <a:r>
              <a:rPr lang="zh-TW" altLang="en-US" sz="14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心得報告</a:t>
            </a:r>
            <a:endParaRPr lang="en-US" altLang="zh-TW" sz="1400" b="1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1219200" indent="-381000">
              <a:lnSpc>
                <a:spcPts val="1800"/>
              </a:lnSpc>
              <a:spcAft>
                <a:spcPts val="0"/>
              </a:spcAft>
            </a:pPr>
            <a:r>
              <a:rPr lang="zh-TW" altLang="en-US" sz="14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（文字內容需至少 </a:t>
            </a:r>
            <a:r>
              <a:rPr lang="en-US" altLang="zh-TW" sz="14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5 </a:t>
            </a:r>
            <a:r>
              <a:rPr lang="zh-TW" altLang="en-US" sz="14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頁，不含照片之頁數）</a:t>
            </a:r>
          </a:p>
        </p:txBody>
      </p:sp>
      <p:grpSp>
        <p:nvGrpSpPr>
          <p:cNvPr id="47" name="组合 7"/>
          <p:cNvGrpSpPr/>
          <p:nvPr/>
        </p:nvGrpSpPr>
        <p:grpSpPr>
          <a:xfrm>
            <a:off x="0" y="265832"/>
            <a:ext cx="3947887" cy="544357"/>
            <a:chOff x="0" y="589591"/>
            <a:chExt cx="3947887" cy="544357"/>
          </a:xfrm>
        </p:grpSpPr>
        <p:pic>
          <p:nvPicPr>
            <p:cNvPr id="48" name="图片 4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334470" y="589591"/>
              <a:ext cx="613417" cy="544357"/>
            </a:xfrm>
            <a:prstGeom prst="rect">
              <a:avLst/>
            </a:prstGeom>
          </p:spPr>
        </p:pic>
        <p:cxnSp>
          <p:nvCxnSpPr>
            <p:cNvPr id="49" name="直接连接符 8"/>
            <p:cNvCxnSpPr>
              <a:endCxn id="48" idx="1"/>
            </p:cNvCxnSpPr>
            <p:nvPr/>
          </p:nvCxnSpPr>
          <p:spPr>
            <a:xfrm>
              <a:off x="0" y="861769"/>
              <a:ext cx="3334470" cy="1"/>
            </a:xfrm>
            <a:prstGeom prst="line">
              <a:avLst/>
            </a:prstGeom>
            <a:ln>
              <a:solidFill>
                <a:schemeClr val="bg1"/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50" name="组合 35"/>
          <p:cNvGrpSpPr/>
          <p:nvPr/>
        </p:nvGrpSpPr>
        <p:grpSpPr>
          <a:xfrm>
            <a:off x="8244113" y="265832"/>
            <a:ext cx="3947887" cy="544357"/>
            <a:chOff x="8244113" y="589591"/>
            <a:chExt cx="3947887" cy="544357"/>
          </a:xfrm>
        </p:grpSpPr>
        <p:pic>
          <p:nvPicPr>
            <p:cNvPr id="51" name="图片 5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0800000">
              <a:off x="8244113" y="589591"/>
              <a:ext cx="613417" cy="544357"/>
            </a:xfrm>
            <a:prstGeom prst="rect">
              <a:avLst/>
            </a:prstGeom>
          </p:spPr>
        </p:pic>
        <p:cxnSp>
          <p:nvCxnSpPr>
            <p:cNvPr id="52" name="直接连接符 9"/>
            <p:cNvCxnSpPr/>
            <p:nvPr/>
          </p:nvCxnSpPr>
          <p:spPr>
            <a:xfrm>
              <a:off x="8857530" y="867195"/>
              <a:ext cx="3334470" cy="1"/>
            </a:xfrm>
            <a:prstGeom prst="line">
              <a:avLst/>
            </a:prstGeom>
            <a:ln>
              <a:solidFill>
                <a:schemeClr val="bg1"/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4029185658"/>
      </p:ext>
    </p:extLst>
  </p:cSld>
  <p:clrMapOvr>
    <a:masterClrMapping/>
  </p:clrMapOvr>
  <p:transition spd="slow">
    <p:push dir="u"/>
  </p:transition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74C4C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7" name="矩形 16"/>
          <p:cNvSpPr/>
          <p:nvPr/>
        </p:nvSpPr>
        <p:spPr>
          <a:xfrm>
            <a:off x="2142931" y="4506686"/>
            <a:ext cx="3107553" cy="1577016"/>
          </a:xfrm>
          <a:prstGeom prst="rect">
            <a:avLst/>
          </a:prstGeom>
          <a:solidFill>
            <a:srgbClr val="74C4C2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2" name="矩形 21"/>
          <p:cNvSpPr/>
          <p:nvPr/>
        </p:nvSpPr>
        <p:spPr>
          <a:xfrm>
            <a:off x="6929220" y="4506685"/>
            <a:ext cx="3120969" cy="1577016"/>
          </a:xfrm>
          <a:prstGeom prst="rect">
            <a:avLst/>
          </a:prstGeom>
          <a:solidFill>
            <a:srgbClr val="74C4C2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18" name="图片 1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800000">
            <a:off x="6067622" y="5766516"/>
            <a:ext cx="448434" cy="483441"/>
          </a:xfrm>
          <a:prstGeom prst="rect">
            <a:avLst/>
          </a:prstGeom>
        </p:spPr>
      </p:pic>
      <p:pic>
        <p:nvPicPr>
          <p:cNvPr id="26" name="图片 2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800000">
            <a:off x="6067622" y="4476988"/>
            <a:ext cx="448434" cy="483441"/>
          </a:xfrm>
          <a:prstGeom prst="rect">
            <a:avLst/>
          </a:prstGeom>
        </p:spPr>
      </p:pic>
      <p:pic>
        <p:nvPicPr>
          <p:cNvPr id="27" name="图片 2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800000" flipH="1">
            <a:off x="5707096" y="5119876"/>
            <a:ext cx="448434" cy="483441"/>
          </a:xfrm>
          <a:prstGeom prst="rect">
            <a:avLst/>
          </a:prstGeom>
        </p:spPr>
      </p:pic>
      <p:pic>
        <p:nvPicPr>
          <p:cNvPr id="30" name="图片 2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800000">
            <a:off x="6067622" y="3187459"/>
            <a:ext cx="448434" cy="483441"/>
          </a:xfrm>
          <a:prstGeom prst="rect">
            <a:avLst/>
          </a:prstGeom>
        </p:spPr>
      </p:pic>
      <p:pic>
        <p:nvPicPr>
          <p:cNvPr id="31" name="图片 30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800000" flipH="1">
            <a:off x="5707096" y="3830347"/>
            <a:ext cx="448434" cy="483441"/>
          </a:xfrm>
          <a:prstGeom prst="rect">
            <a:avLst/>
          </a:prstGeom>
        </p:spPr>
      </p:pic>
      <p:pic>
        <p:nvPicPr>
          <p:cNvPr id="32" name="图片 3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800000">
            <a:off x="6067622" y="1899806"/>
            <a:ext cx="448434" cy="483441"/>
          </a:xfrm>
          <a:prstGeom prst="rect">
            <a:avLst/>
          </a:prstGeom>
        </p:spPr>
      </p:pic>
      <p:pic>
        <p:nvPicPr>
          <p:cNvPr id="34" name="图片 3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800000" flipH="1">
            <a:off x="5707096" y="2542694"/>
            <a:ext cx="448434" cy="483441"/>
          </a:xfrm>
          <a:prstGeom prst="rect">
            <a:avLst/>
          </a:prstGeom>
        </p:spPr>
      </p:pic>
      <p:pic>
        <p:nvPicPr>
          <p:cNvPr id="28" name="图片 3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800000">
            <a:off x="6022134" y="554837"/>
            <a:ext cx="448434" cy="483441"/>
          </a:xfrm>
          <a:prstGeom prst="rect">
            <a:avLst/>
          </a:prstGeom>
        </p:spPr>
      </p:pic>
      <p:pic>
        <p:nvPicPr>
          <p:cNvPr id="33" name="图片 3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800000" flipH="1">
            <a:off x="5661608" y="1201478"/>
            <a:ext cx="448434" cy="483441"/>
          </a:xfrm>
          <a:prstGeom prst="rect">
            <a:avLst/>
          </a:prstGeom>
        </p:spPr>
      </p:pic>
      <p:pic>
        <p:nvPicPr>
          <p:cNvPr id="29" name="圖片 28"/>
          <p:cNvPicPr>
            <a:picLocks noChangeAspect="1"/>
          </p:cNvPicPr>
          <p:nvPr/>
        </p:nvPicPr>
        <p:blipFill rotWithShape="1">
          <a:blip r:embed="rId4"/>
          <a:srcRect l="28864" t="13671" r="41671" b="11498"/>
          <a:stretch/>
        </p:blipFill>
        <p:spPr>
          <a:xfrm>
            <a:off x="931473" y="268465"/>
            <a:ext cx="4276156" cy="6061217"/>
          </a:xfrm>
          <a:prstGeom prst="rect">
            <a:avLst/>
          </a:prstGeom>
        </p:spPr>
      </p:pic>
      <p:pic>
        <p:nvPicPr>
          <p:cNvPr id="38" name="圖片 37"/>
          <p:cNvPicPr>
            <a:picLocks noChangeAspect="1"/>
          </p:cNvPicPr>
          <p:nvPr/>
        </p:nvPicPr>
        <p:blipFill rotWithShape="1">
          <a:blip r:embed="rId5"/>
          <a:srcRect l="26833" t="19576" r="39917" b="6795"/>
          <a:stretch/>
        </p:blipFill>
        <p:spPr>
          <a:xfrm>
            <a:off x="7330561" y="268465"/>
            <a:ext cx="4267338" cy="6061217"/>
          </a:xfrm>
          <a:prstGeom prst="rect">
            <a:avLst/>
          </a:prstGeom>
        </p:spPr>
      </p:pic>
      <p:sp>
        <p:nvSpPr>
          <p:cNvPr id="39" name="矩形 38"/>
          <p:cNvSpPr/>
          <p:nvPr/>
        </p:nvSpPr>
        <p:spPr>
          <a:xfrm>
            <a:off x="1306998" y="475111"/>
            <a:ext cx="835933" cy="273033"/>
          </a:xfrm>
          <a:prstGeom prst="rect">
            <a:avLst/>
          </a:prstGeom>
          <a:noFill/>
          <a:ln w="28575">
            <a:solidFill>
              <a:srgbClr val="D3544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46" name="文字方塊 45"/>
          <p:cNvSpPr txBox="1"/>
          <p:nvPr/>
        </p:nvSpPr>
        <p:spPr>
          <a:xfrm>
            <a:off x="2031608" y="1232305"/>
            <a:ext cx="1410693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1200" b="1" dirty="0">
                <a:solidFill>
                  <a:srgbClr val="D35444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交換學校校名</a:t>
            </a:r>
            <a:endParaRPr lang="en-US" altLang="zh-TW" sz="1200" b="1" dirty="0">
              <a:solidFill>
                <a:srgbClr val="D35444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51" name="矩形 50"/>
          <p:cNvSpPr/>
          <p:nvPr/>
        </p:nvSpPr>
        <p:spPr>
          <a:xfrm>
            <a:off x="3513622" y="1306681"/>
            <a:ext cx="835933" cy="202623"/>
          </a:xfrm>
          <a:prstGeom prst="rect">
            <a:avLst/>
          </a:prstGeom>
          <a:noFill/>
          <a:ln w="28575">
            <a:solidFill>
              <a:srgbClr val="D3544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cxnSp>
        <p:nvCxnSpPr>
          <p:cNvPr id="52" name="直線單箭頭接點 51"/>
          <p:cNvCxnSpPr>
            <a:endCxn id="53" idx="1"/>
          </p:cNvCxnSpPr>
          <p:nvPr/>
        </p:nvCxnSpPr>
        <p:spPr>
          <a:xfrm>
            <a:off x="3658370" y="1509304"/>
            <a:ext cx="46018" cy="169277"/>
          </a:xfrm>
          <a:prstGeom prst="straightConnector1">
            <a:avLst/>
          </a:prstGeom>
          <a:ln>
            <a:solidFill>
              <a:srgbClr val="D35444"/>
            </a:solidFill>
            <a:tailEnd type="triangle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sp>
        <p:nvSpPr>
          <p:cNvPr id="53" name="文字方塊 52"/>
          <p:cNvSpPr txBox="1"/>
          <p:nvPr/>
        </p:nvSpPr>
        <p:spPr>
          <a:xfrm>
            <a:off x="3704388" y="1509304"/>
            <a:ext cx="1333189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1600" b="1" dirty="0">
                <a:solidFill>
                  <a:srgbClr val="D35444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半年或一年</a:t>
            </a:r>
            <a:endParaRPr lang="en-US" altLang="zh-TW" sz="1600" b="1" dirty="0">
              <a:solidFill>
                <a:srgbClr val="D35444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54" name="矩形 53"/>
          <p:cNvSpPr/>
          <p:nvPr/>
        </p:nvSpPr>
        <p:spPr>
          <a:xfrm>
            <a:off x="2031608" y="2325098"/>
            <a:ext cx="1060727" cy="202623"/>
          </a:xfrm>
          <a:prstGeom prst="rect">
            <a:avLst/>
          </a:prstGeom>
          <a:noFill/>
          <a:ln w="28575">
            <a:solidFill>
              <a:srgbClr val="D3544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cxnSp>
        <p:nvCxnSpPr>
          <p:cNvPr id="57" name="直線單箭頭接點 56"/>
          <p:cNvCxnSpPr>
            <a:endCxn id="58" idx="1"/>
          </p:cNvCxnSpPr>
          <p:nvPr/>
        </p:nvCxnSpPr>
        <p:spPr>
          <a:xfrm>
            <a:off x="2777303" y="2547520"/>
            <a:ext cx="403100" cy="397864"/>
          </a:xfrm>
          <a:prstGeom prst="straightConnector1">
            <a:avLst/>
          </a:prstGeom>
          <a:ln>
            <a:solidFill>
              <a:srgbClr val="D35444"/>
            </a:solidFill>
            <a:tailEnd type="triangle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sp>
        <p:nvSpPr>
          <p:cNvPr id="58" name="文字方塊 57"/>
          <p:cNvSpPr txBox="1"/>
          <p:nvPr/>
        </p:nvSpPr>
        <p:spPr>
          <a:xfrm>
            <a:off x="3180403" y="2776107"/>
            <a:ext cx="1410693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1600" b="1" dirty="0">
                <a:solidFill>
                  <a:srgbClr val="D35444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獲補助金額</a:t>
            </a:r>
            <a:endParaRPr lang="en-US" altLang="zh-TW" sz="1600" b="1" dirty="0">
              <a:solidFill>
                <a:srgbClr val="D35444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59" name="矩形 58"/>
          <p:cNvSpPr/>
          <p:nvPr/>
        </p:nvSpPr>
        <p:spPr>
          <a:xfrm>
            <a:off x="7648015" y="1241269"/>
            <a:ext cx="3424538" cy="4993275"/>
          </a:xfrm>
          <a:prstGeom prst="rect">
            <a:avLst/>
          </a:prstGeom>
          <a:noFill/>
          <a:ln w="28575">
            <a:solidFill>
              <a:srgbClr val="D3544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60" name="文字方塊 59"/>
          <p:cNvSpPr txBox="1"/>
          <p:nvPr/>
        </p:nvSpPr>
        <p:spPr>
          <a:xfrm>
            <a:off x="9186093" y="4304906"/>
            <a:ext cx="86409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1600" b="1" dirty="0">
                <a:solidFill>
                  <a:srgbClr val="D35444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親簽</a:t>
            </a:r>
            <a:endParaRPr lang="en-US" altLang="zh-TW" sz="1600" b="1" dirty="0">
              <a:solidFill>
                <a:srgbClr val="D35444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32658370"/>
      </p:ext>
    </p:extLst>
  </p:cSld>
  <p:clrMapOvr>
    <a:masterClrMapping/>
  </p:clrMapOvr>
  <p:transition spd="slow">
    <p:push dir="u"/>
  </p:transition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矩形 11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74C4C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11" name="圖片 10">
            <a:hlinkClick r:id="rId2" action="ppaction://hlinksldjump"/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21660" y="66485"/>
            <a:ext cx="7105814" cy="6743477"/>
          </a:xfrm>
          <a:prstGeom prst="rect">
            <a:avLst/>
          </a:prstGeom>
        </p:spPr>
      </p:pic>
      <p:sp>
        <p:nvSpPr>
          <p:cNvPr id="13" name="文字方塊 12"/>
          <p:cNvSpPr txBox="1"/>
          <p:nvPr/>
        </p:nvSpPr>
        <p:spPr>
          <a:xfrm>
            <a:off x="2981943" y="1092582"/>
            <a:ext cx="162202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1600" b="1" dirty="0">
                <a:solidFill>
                  <a:srgbClr val="D35444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獲補助金額</a:t>
            </a:r>
            <a:r>
              <a:rPr lang="en-US" altLang="zh-TW" sz="1600" b="1" dirty="0">
                <a:solidFill>
                  <a:srgbClr val="D35444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80%</a:t>
            </a:r>
            <a:r>
              <a:rPr lang="zh-TW" altLang="en-US" sz="1600" b="1" dirty="0">
                <a:solidFill>
                  <a:srgbClr val="D35444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大寫</a:t>
            </a:r>
            <a:endParaRPr lang="en-US" altLang="zh-TW" sz="1600" b="1" dirty="0">
              <a:solidFill>
                <a:srgbClr val="D35444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15" name="文字方塊 14"/>
          <p:cNvSpPr txBox="1"/>
          <p:nvPr/>
        </p:nvSpPr>
        <p:spPr>
          <a:xfrm>
            <a:off x="7712284" y="1107156"/>
            <a:ext cx="201519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1600" b="1" dirty="0">
                <a:solidFill>
                  <a:srgbClr val="D35444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交換期間，例</a:t>
            </a:r>
            <a:r>
              <a:rPr lang="en-US" altLang="zh-TW" sz="1600" b="1" dirty="0">
                <a:solidFill>
                  <a:srgbClr val="D35444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:2020/2~2020/7</a:t>
            </a:r>
          </a:p>
        </p:txBody>
      </p:sp>
      <p:sp>
        <p:nvSpPr>
          <p:cNvPr id="16" name="文字方塊 15"/>
          <p:cNvSpPr txBox="1"/>
          <p:nvPr/>
        </p:nvSpPr>
        <p:spPr>
          <a:xfrm>
            <a:off x="7567748" y="2365166"/>
            <a:ext cx="92375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1600" b="1" dirty="0">
                <a:solidFill>
                  <a:srgbClr val="D35444"/>
                </a:solidFill>
              </a:rPr>
              <a:t>親簽</a:t>
            </a:r>
            <a:endParaRPr lang="en-US" altLang="zh-TW" sz="1600" b="1" dirty="0">
              <a:solidFill>
                <a:srgbClr val="D35444"/>
              </a:solidFill>
            </a:endParaRPr>
          </a:p>
        </p:txBody>
      </p:sp>
      <p:sp>
        <p:nvSpPr>
          <p:cNvPr id="17" name="文字方塊 16"/>
          <p:cNvSpPr txBox="1"/>
          <p:nvPr/>
        </p:nvSpPr>
        <p:spPr>
          <a:xfrm>
            <a:off x="4450325" y="2911969"/>
            <a:ext cx="3117423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1600" b="1" dirty="0">
                <a:solidFill>
                  <a:srgbClr val="D35444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獲補助金額</a:t>
            </a:r>
            <a:r>
              <a:rPr lang="en-US" altLang="zh-TW" sz="1600" b="1" dirty="0">
                <a:solidFill>
                  <a:srgbClr val="D35444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80%</a:t>
            </a:r>
            <a:r>
              <a:rPr lang="zh-TW" altLang="en-US" sz="1600" b="1" dirty="0">
                <a:solidFill>
                  <a:srgbClr val="D35444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數字小寫</a:t>
            </a:r>
            <a:endParaRPr lang="en-US" altLang="zh-TW" sz="1600" b="1" dirty="0">
              <a:solidFill>
                <a:srgbClr val="D35444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18" name="矩形 17"/>
          <p:cNvSpPr/>
          <p:nvPr/>
        </p:nvSpPr>
        <p:spPr>
          <a:xfrm>
            <a:off x="732636" y="323714"/>
            <a:ext cx="1415772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TW" altLang="en-US" sz="3200" dirty="0">
                <a:solidFill>
                  <a:schemeClr val="bg1"/>
                </a:solidFill>
                <a:latin typeface="+mj-lt"/>
                <a:ea typeface="微软雅黑" panose="020B0503020204020204" pitchFamily="34" charset="-122"/>
              </a:rPr>
              <a:t>出國前</a:t>
            </a:r>
          </a:p>
        </p:txBody>
      </p:sp>
      <p:sp>
        <p:nvSpPr>
          <p:cNvPr id="19" name="矩形 18"/>
          <p:cNvSpPr/>
          <p:nvPr/>
        </p:nvSpPr>
        <p:spPr>
          <a:xfrm>
            <a:off x="4181303" y="1200876"/>
            <a:ext cx="3357820" cy="409996"/>
          </a:xfrm>
          <a:prstGeom prst="rect">
            <a:avLst/>
          </a:prstGeom>
          <a:noFill/>
          <a:ln w="28575">
            <a:solidFill>
              <a:srgbClr val="D3544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20" name="矩形 19"/>
          <p:cNvSpPr/>
          <p:nvPr/>
        </p:nvSpPr>
        <p:spPr>
          <a:xfrm>
            <a:off x="6935587" y="1677357"/>
            <a:ext cx="1884217" cy="409996"/>
          </a:xfrm>
          <a:prstGeom prst="rect">
            <a:avLst/>
          </a:prstGeom>
          <a:noFill/>
          <a:ln w="28575">
            <a:solidFill>
              <a:srgbClr val="D3544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768270499"/>
      </p:ext>
    </p:extLst>
  </p:cSld>
  <p:clrMapOvr>
    <a:masterClrMapping/>
  </p:clrMapOvr>
  <p:transition spd="slow">
    <p:push dir="u"/>
  </p:transition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-1" y="0"/>
            <a:ext cx="12192000" cy="6858000"/>
          </a:xfrm>
          <a:prstGeom prst="rect">
            <a:avLst/>
          </a:prstGeom>
          <a:solidFill>
            <a:srgbClr val="74C4C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13" name="组合 12"/>
          <p:cNvGrpSpPr/>
          <p:nvPr/>
        </p:nvGrpSpPr>
        <p:grpSpPr>
          <a:xfrm>
            <a:off x="0" y="298517"/>
            <a:ext cx="3947309" cy="536271"/>
            <a:chOff x="0" y="556211"/>
            <a:chExt cx="3947309" cy="536271"/>
          </a:xfrm>
        </p:grpSpPr>
        <p:cxnSp>
          <p:nvCxnSpPr>
            <p:cNvPr id="9" name="直接连接符 8"/>
            <p:cNvCxnSpPr/>
            <p:nvPr/>
          </p:nvCxnSpPr>
          <p:spPr>
            <a:xfrm>
              <a:off x="0" y="861769"/>
              <a:ext cx="3476625" cy="0"/>
            </a:xfrm>
            <a:prstGeom prst="line">
              <a:avLst/>
            </a:prstGeom>
            <a:ln>
              <a:solidFill>
                <a:schemeClr val="bg1"/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pic>
          <p:nvPicPr>
            <p:cNvPr id="3" name="图片 2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flipH="1">
              <a:off x="3334470" y="556211"/>
              <a:ext cx="612839" cy="536271"/>
            </a:xfrm>
            <a:prstGeom prst="rect">
              <a:avLst/>
            </a:prstGeom>
          </p:spPr>
        </p:pic>
      </p:grpSp>
      <p:grpSp>
        <p:nvGrpSpPr>
          <p:cNvPr id="15" name="组合 14"/>
          <p:cNvGrpSpPr/>
          <p:nvPr/>
        </p:nvGrpSpPr>
        <p:grpSpPr>
          <a:xfrm>
            <a:off x="8244401" y="295919"/>
            <a:ext cx="3947599" cy="536271"/>
            <a:chOff x="8244401" y="553613"/>
            <a:chExt cx="3947599" cy="536271"/>
          </a:xfrm>
        </p:grpSpPr>
        <p:cxnSp>
          <p:nvCxnSpPr>
            <p:cNvPr id="10" name="直接连接符 9"/>
            <p:cNvCxnSpPr/>
            <p:nvPr/>
          </p:nvCxnSpPr>
          <p:spPr>
            <a:xfrm>
              <a:off x="8688499" y="867196"/>
              <a:ext cx="3503501" cy="0"/>
            </a:xfrm>
            <a:prstGeom prst="line">
              <a:avLst/>
            </a:prstGeom>
            <a:ln>
              <a:solidFill>
                <a:schemeClr val="bg1"/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pic>
          <p:nvPicPr>
            <p:cNvPr id="33" name="图片 32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244401" y="553613"/>
              <a:ext cx="612839" cy="536271"/>
            </a:xfrm>
            <a:prstGeom prst="rect">
              <a:avLst/>
            </a:prstGeom>
          </p:spPr>
        </p:pic>
      </p:grpSp>
      <p:pic>
        <p:nvPicPr>
          <p:cNvPr id="2" name="图片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86402" y="1863550"/>
            <a:ext cx="1648068" cy="4994450"/>
          </a:xfrm>
          <a:prstGeom prst="rect">
            <a:avLst/>
          </a:prstGeom>
        </p:spPr>
      </p:pic>
      <p:pic>
        <p:nvPicPr>
          <p:cNvPr id="6" name="图片 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800000">
            <a:off x="3670184" y="1395485"/>
            <a:ext cx="418277" cy="553595"/>
          </a:xfrm>
          <a:prstGeom prst="rect">
            <a:avLst/>
          </a:prstGeom>
        </p:spPr>
      </p:pic>
      <p:sp>
        <p:nvSpPr>
          <p:cNvPr id="26" name="文本框 25"/>
          <p:cNvSpPr txBox="1"/>
          <p:nvPr/>
        </p:nvSpPr>
        <p:spPr>
          <a:xfrm>
            <a:off x="4269473" y="1277902"/>
            <a:ext cx="3728274" cy="7857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defRPr sz="3600" b="1">
                <a:solidFill>
                  <a:schemeClr val="bg1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</a:defRPr>
            </a:lvl1pPr>
          </a:lstStyle>
          <a:p>
            <a:pPr>
              <a:lnSpc>
                <a:spcPct val="150000"/>
              </a:lnSpc>
            </a:pPr>
            <a:r>
              <a:rPr lang="zh-TW" altLang="en-US" sz="1600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加入交換生</a:t>
            </a:r>
            <a:r>
              <a:rPr lang="en-US" altLang="zh-TW" sz="1600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LINE</a:t>
            </a:r>
            <a:r>
              <a:rPr lang="zh-TW" altLang="en-US" sz="1600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群組</a:t>
            </a:r>
            <a:br>
              <a:rPr lang="en-US" altLang="zh-TW" sz="1600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</a:br>
            <a:r>
              <a:rPr lang="en-US" altLang="zh-TW" sz="1600" b="0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-</a:t>
            </a:r>
            <a:r>
              <a:rPr lang="zh-TW" altLang="en-US" sz="1600" b="0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重要公告會發布在群組。</a:t>
            </a:r>
            <a:endParaRPr lang="zh-CN" altLang="en-US" sz="1600" b="0" dirty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pic>
        <p:nvPicPr>
          <p:cNvPr id="27" name="图片 2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800000">
            <a:off x="4060335" y="2696621"/>
            <a:ext cx="418277" cy="553595"/>
          </a:xfrm>
          <a:prstGeom prst="rect">
            <a:avLst/>
          </a:prstGeom>
        </p:spPr>
      </p:pic>
      <p:pic>
        <p:nvPicPr>
          <p:cNvPr id="31" name="图片 30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800000">
            <a:off x="4736997" y="5490391"/>
            <a:ext cx="418277" cy="553595"/>
          </a:xfrm>
          <a:prstGeom prst="rect">
            <a:avLst/>
          </a:prstGeom>
        </p:spPr>
      </p:pic>
      <p:sp>
        <p:nvSpPr>
          <p:cNvPr id="17" name="矩形 16"/>
          <p:cNvSpPr/>
          <p:nvPr/>
        </p:nvSpPr>
        <p:spPr>
          <a:xfrm>
            <a:off x="4003119" y="348060"/>
            <a:ext cx="4185761" cy="492443"/>
          </a:xfrm>
          <a:prstGeom prst="rect">
            <a:avLst/>
          </a:prstGeom>
          <a:effectLst/>
        </p:spPr>
        <p:txBody>
          <a:bodyPr vert="horz" wrap="none">
            <a:spAutoFit/>
          </a:bodyPr>
          <a:lstStyle/>
          <a:p>
            <a:r>
              <a:rPr lang="zh-TW" altLang="en-US" sz="2600" dirty="0">
                <a:latin typeface="Agency FB" panose="020B0503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因應特殊疾病應配合之事項</a:t>
            </a:r>
            <a:endParaRPr lang="en-US" altLang="zh-CN" sz="2600" dirty="0">
              <a:latin typeface="Agency FB" panose="020B050302020202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pic>
        <p:nvPicPr>
          <p:cNvPr id="5" name="圖片 4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79765" y="1128109"/>
            <a:ext cx="2025833" cy="2025833"/>
          </a:xfrm>
          <a:prstGeom prst="rect">
            <a:avLst/>
          </a:prstGeom>
        </p:spPr>
      </p:pic>
      <p:sp>
        <p:nvSpPr>
          <p:cNvPr id="19" name="文本框 25"/>
          <p:cNvSpPr txBox="1"/>
          <p:nvPr/>
        </p:nvSpPr>
        <p:spPr>
          <a:xfrm>
            <a:off x="4694881" y="2594821"/>
            <a:ext cx="6343172" cy="26323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defRPr sz="3600" b="1">
                <a:solidFill>
                  <a:schemeClr val="bg1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</a:defRPr>
            </a:lvl1pPr>
          </a:lstStyle>
          <a:p>
            <a:pPr>
              <a:lnSpc>
                <a:spcPct val="150000"/>
              </a:lnSpc>
            </a:pPr>
            <a:r>
              <a:rPr lang="zh-TW" altLang="en-US" sz="1600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因疫情嚴重導致必須中斷交換回台</a:t>
            </a:r>
            <a:br>
              <a:rPr lang="en-US" altLang="zh-TW" sz="1600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</a:br>
            <a:r>
              <a:rPr lang="en-US" altLang="zh-TW" sz="1600" b="0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-</a:t>
            </a:r>
            <a:r>
              <a:rPr lang="zh-TW" altLang="en-US" sz="1600" b="0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與國際處保持聯絡告知自身規劃。</a:t>
            </a:r>
            <a:br>
              <a:rPr lang="en-US" altLang="zh-TW" sz="1600" b="0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</a:br>
            <a:r>
              <a:rPr lang="en-US" altLang="zh-TW" sz="1600" b="0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-</a:t>
            </a:r>
            <a:r>
              <a:rPr lang="zh-TW" altLang="en-US" sz="1600" b="0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若對方學校有提供遠距課程，可與對方學校承辦人確認是否同意回台後繼續透過遠距課程</a:t>
            </a:r>
            <a:br>
              <a:rPr lang="en-US" altLang="zh-TW" sz="1600" b="0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</a:br>
            <a:r>
              <a:rPr lang="zh-TW" altLang="en-US" sz="1600" b="0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 完成交換、取得成績單。</a:t>
            </a:r>
            <a:br>
              <a:rPr lang="en-US" altLang="zh-TW" sz="1600" b="0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</a:br>
            <a:r>
              <a:rPr lang="en-US" altLang="zh-TW" sz="1600" b="0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-</a:t>
            </a:r>
            <a:r>
              <a:rPr lang="zh-TW" altLang="en-US" sz="1600" b="0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告知國際處回程航班</a:t>
            </a:r>
            <a:r>
              <a:rPr lang="en-US" altLang="zh-TW" sz="1600" b="0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(</a:t>
            </a:r>
            <a:r>
              <a:rPr lang="zh-TW" altLang="en-US" sz="1600" b="0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提供電子機票</a:t>
            </a:r>
            <a:r>
              <a:rPr lang="en-US" altLang="zh-TW" sz="1600" b="0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)</a:t>
            </a:r>
            <a:r>
              <a:rPr lang="zh-TW" altLang="en-US" sz="1600" b="0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。</a:t>
            </a:r>
            <a:endParaRPr lang="en-US" altLang="zh-TW" sz="1600" b="0" dirty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>
              <a:lnSpc>
                <a:spcPct val="150000"/>
              </a:lnSpc>
            </a:pPr>
            <a:r>
              <a:rPr lang="en-US" altLang="zh-TW" sz="1600" b="0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-</a:t>
            </a:r>
            <a:r>
              <a:rPr lang="zh-TW" altLang="en-US" sz="1600" b="0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自外國出境、入境台灣隨時報備。</a:t>
            </a:r>
            <a:endParaRPr lang="en-US" altLang="zh-TW" sz="1600" b="0" dirty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20" name="文本框 25"/>
          <p:cNvSpPr txBox="1"/>
          <p:nvPr/>
        </p:nvSpPr>
        <p:spPr>
          <a:xfrm>
            <a:off x="5290593" y="5364604"/>
            <a:ext cx="6079374" cy="11550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defRPr sz="3600" b="1">
                <a:solidFill>
                  <a:schemeClr val="bg1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</a:defRPr>
            </a:lvl1pPr>
          </a:lstStyle>
          <a:p>
            <a:pPr>
              <a:lnSpc>
                <a:spcPct val="150000"/>
              </a:lnSpc>
            </a:pPr>
            <a:r>
              <a:rPr lang="zh-TW" altLang="en-US" sz="1600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在外隨時小心防疫、回報健康狀況</a:t>
            </a:r>
            <a:br>
              <a:rPr lang="en-US" altLang="zh-TW" sz="1600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</a:br>
            <a:r>
              <a:rPr lang="en-US" altLang="zh-TW" sz="1600" b="0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-</a:t>
            </a:r>
            <a:r>
              <a:rPr lang="zh-TW" altLang="en-US" sz="1600" b="0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確實做好防疫工作，身體若有異狀也請聯繫國際處尋求協助。</a:t>
            </a:r>
            <a:br>
              <a:rPr lang="en-US" altLang="zh-TW" sz="1600" b="0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</a:br>
            <a:r>
              <a:rPr lang="en-US" altLang="zh-TW" sz="1600" b="0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-</a:t>
            </a:r>
            <a:r>
              <a:rPr lang="zh-TW" altLang="en-US" sz="1600" b="0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國際處將不定期發訊息關心在外交換生身體狀況，煩請協助回覆。</a:t>
            </a:r>
            <a:endParaRPr lang="zh-CN" altLang="en-US" sz="1600" b="0" dirty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397619389"/>
      </p:ext>
    </p:extLst>
  </p:cSld>
  <p:clrMapOvr>
    <a:masterClrMapping/>
  </p:clrMapOvr>
  <p:transition spd="slow">
    <p:push dir="u"/>
  </p:transition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74C4C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7" name="矩形 36"/>
          <p:cNvSpPr/>
          <p:nvPr/>
        </p:nvSpPr>
        <p:spPr>
          <a:xfrm>
            <a:off x="2004366" y="1896113"/>
            <a:ext cx="2334961" cy="1144009"/>
          </a:xfrm>
          <a:prstGeom prst="rect">
            <a:avLst/>
          </a:prstGeom>
          <a:solidFill>
            <a:schemeClr val="accent4">
              <a:lumMod val="20000"/>
              <a:lumOff val="80000"/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菱形 10"/>
          <p:cNvSpPr/>
          <p:nvPr/>
        </p:nvSpPr>
        <p:spPr>
          <a:xfrm>
            <a:off x="5168790" y="1483749"/>
            <a:ext cx="2212573" cy="2074025"/>
          </a:xfrm>
          <a:prstGeom prst="diamond">
            <a:avLst/>
          </a:prstGeom>
          <a:solidFill>
            <a:srgbClr val="E3E9C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39" name="文本框 25"/>
          <p:cNvSpPr txBox="1"/>
          <p:nvPr/>
        </p:nvSpPr>
        <p:spPr>
          <a:xfrm>
            <a:off x="5240475" y="1954681"/>
            <a:ext cx="2069197" cy="10222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defRPr sz="3600" b="1">
                <a:solidFill>
                  <a:schemeClr val="bg1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</a:defRPr>
            </a:lvl1pPr>
          </a:lstStyle>
          <a:p>
            <a:pPr algn="ctr">
              <a:lnSpc>
                <a:spcPct val="150000"/>
              </a:lnSpc>
            </a:pPr>
            <a:r>
              <a:rPr lang="zh-TW" altLang="en-US" sz="1400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完成申請</a:t>
            </a:r>
            <a:br>
              <a:rPr lang="en-US" altLang="zh-TW" sz="1400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</a:br>
            <a:r>
              <a:rPr lang="en-US" altLang="zh-TW" sz="1400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(</a:t>
            </a:r>
            <a:r>
              <a:rPr lang="zh-TW" altLang="en-US" sz="1400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已取得入學通知書</a:t>
            </a:r>
            <a:r>
              <a:rPr lang="en-US" altLang="zh-TW" sz="1400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)</a:t>
            </a:r>
          </a:p>
          <a:p>
            <a:pPr algn="ctr">
              <a:lnSpc>
                <a:spcPct val="150000"/>
              </a:lnSpc>
            </a:pPr>
            <a:r>
              <a:rPr lang="zh-TW" altLang="en-US" sz="1400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決定是否啟程</a:t>
            </a:r>
            <a:endParaRPr lang="zh-CN" altLang="en-US" sz="1400" dirty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cxnSp>
        <p:nvCxnSpPr>
          <p:cNvPr id="42" name="直線單箭頭接點 41"/>
          <p:cNvCxnSpPr/>
          <p:nvPr/>
        </p:nvCxnSpPr>
        <p:spPr>
          <a:xfrm flipH="1">
            <a:off x="6275074" y="3557774"/>
            <a:ext cx="1" cy="635922"/>
          </a:xfrm>
          <a:prstGeom prst="straightConnector1">
            <a:avLst/>
          </a:prstGeom>
          <a:ln w="9525" cap="flat" cmpd="sng" algn="ctr">
            <a:solidFill>
              <a:schemeClr val="accent4"/>
            </a:solidFill>
            <a:prstDash val="solid"/>
            <a:round/>
            <a:headEnd type="none" w="med" len="med"/>
            <a:tailEnd type="arrow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tx1"/>
          </a:fontRef>
        </p:style>
      </p:cxnSp>
      <p:cxnSp>
        <p:nvCxnSpPr>
          <p:cNvPr id="43" name="直線單箭頭接點 42"/>
          <p:cNvCxnSpPr/>
          <p:nvPr/>
        </p:nvCxnSpPr>
        <p:spPr>
          <a:xfrm flipH="1">
            <a:off x="4338149" y="2520330"/>
            <a:ext cx="828394" cy="0"/>
          </a:xfrm>
          <a:prstGeom prst="straightConnector1">
            <a:avLst/>
          </a:prstGeom>
          <a:ln w="9525" cap="flat" cmpd="sng" algn="ctr">
            <a:solidFill>
              <a:schemeClr val="accent4"/>
            </a:solidFill>
            <a:prstDash val="solid"/>
            <a:round/>
            <a:headEnd type="none" w="med" len="med"/>
            <a:tailEnd type="arrow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tx1"/>
          </a:fontRef>
        </p:style>
      </p:cxnSp>
      <p:cxnSp>
        <p:nvCxnSpPr>
          <p:cNvPr id="47" name="直線單箭頭接點 46"/>
          <p:cNvCxnSpPr/>
          <p:nvPr/>
        </p:nvCxnSpPr>
        <p:spPr>
          <a:xfrm flipH="1">
            <a:off x="6275076" y="832357"/>
            <a:ext cx="1" cy="635922"/>
          </a:xfrm>
          <a:prstGeom prst="straightConnector1">
            <a:avLst/>
          </a:prstGeom>
          <a:ln w="9525" cap="flat" cmpd="sng" algn="ctr">
            <a:solidFill>
              <a:schemeClr val="accent4"/>
            </a:solidFill>
            <a:prstDash val="solid"/>
            <a:round/>
            <a:headEnd type="none" w="med" len="med"/>
            <a:tailEnd type="arrow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tx1"/>
          </a:fontRef>
        </p:style>
      </p:cxnSp>
      <p:sp>
        <p:nvSpPr>
          <p:cNvPr id="48" name="文本框 25"/>
          <p:cNvSpPr txBox="1"/>
          <p:nvPr/>
        </p:nvSpPr>
        <p:spPr>
          <a:xfrm>
            <a:off x="1996049" y="1920576"/>
            <a:ext cx="2424596" cy="10618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defRPr sz="3600" b="1">
                <a:solidFill>
                  <a:schemeClr val="bg1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</a:defRPr>
            </a:lvl1pPr>
          </a:lstStyle>
          <a:p>
            <a:pPr>
              <a:lnSpc>
                <a:spcPct val="150000"/>
              </a:lnSpc>
            </a:pPr>
            <a:r>
              <a:rPr lang="zh-TW" altLang="en-US" sz="1400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訂機票、辦簽證</a:t>
            </a:r>
            <a:r>
              <a:rPr lang="en-US" altLang="zh-TW" sz="1400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…</a:t>
            </a:r>
            <a:r>
              <a:rPr lang="zh-TW" altLang="en-US" sz="1400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依照正常流程準備出國。</a:t>
            </a:r>
            <a:endParaRPr lang="en-US" altLang="zh-TW" sz="1400" dirty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>
              <a:lnSpc>
                <a:spcPct val="150000"/>
              </a:lnSpc>
            </a:pPr>
            <a:r>
              <a:rPr lang="zh-TW" altLang="en-US" sz="1400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繳交</a:t>
            </a:r>
            <a:r>
              <a:rPr lang="en-US" altLang="zh-TW" sz="1400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“</a:t>
            </a:r>
            <a:r>
              <a:rPr lang="zh-TW" altLang="en-US" sz="1400" dirty="0">
                <a:solidFill>
                  <a:srgbClr val="C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交換切結書</a:t>
            </a:r>
            <a:r>
              <a:rPr lang="en-US" altLang="zh-TW" sz="1400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”</a:t>
            </a:r>
            <a:r>
              <a:rPr lang="zh-TW" altLang="en-US" sz="1400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正本。</a:t>
            </a:r>
            <a:endParaRPr lang="zh-CN" altLang="en-US" sz="1400" dirty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49" name="文本框 25"/>
          <p:cNvSpPr txBox="1"/>
          <p:nvPr/>
        </p:nvSpPr>
        <p:spPr>
          <a:xfrm>
            <a:off x="4600438" y="2058256"/>
            <a:ext cx="371438" cy="4163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defRPr sz="3600" b="1">
                <a:solidFill>
                  <a:schemeClr val="bg1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</a:defRPr>
            </a:lvl1pPr>
          </a:lstStyle>
          <a:p>
            <a:pPr algn="ctr">
              <a:lnSpc>
                <a:spcPct val="150000"/>
              </a:lnSpc>
            </a:pPr>
            <a:r>
              <a:rPr lang="zh-TW" altLang="en-US" sz="1600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是</a:t>
            </a:r>
            <a:endParaRPr lang="zh-CN" altLang="en-US" sz="1600" dirty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pic>
        <p:nvPicPr>
          <p:cNvPr id="50" name="图片 29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891414" y="2156116"/>
            <a:ext cx="819830" cy="727532"/>
          </a:xfrm>
          <a:prstGeom prst="rect">
            <a:avLst/>
          </a:prstGeom>
        </p:spPr>
      </p:pic>
      <p:cxnSp>
        <p:nvCxnSpPr>
          <p:cNvPr id="51" name="直接连接符 48"/>
          <p:cNvCxnSpPr/>
          <p:nvPr/>
        </p:nvCxnSpPr>
        <p:spPr>
          <a:xfrm flipH="1">
            <a:off x="1629414" y="2519882"/>
            <a:ext cx="365512" cy="39"/>
          </a:xfrm>
          <a:prstGeom prst="line">
            <a:avLst/>
          </a:prstGeom>
          <a:ln>
            <a:solidFill>
              <a:schemeClr val="bg1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3" name="文本框 25"/>
          <p:cNvSpPr txBox="1"/>
          <p:nvPr/>
        </p:nvSpPr>
        <p:spPr>
          <a:xfrm>
            <a:off x="6299587" y="3630979"/>
            <a:ext cx="371438" cy="41569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defRPr sz="3600" b="1">
                <a:solidFill>
                  <a:schemeClr val="bg1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</a:defRPr>
            </a:lvl1pPr>
          </a:lstStyle>
          <a:p>
            <a:pPr algn="ctr">
              <a:lnSpc>
                <a:spcPct val="150000"/>
              </a:lnSpc>
            </a:pPr>
            <a:r>
              <a:rPr lang="zh-TW" altLang="en-US" sz="1600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否</a:t>
            </a:r>
            <a:endParaRPr lang="zh-CN" altLang="en-US" sz="1600" dirty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54" name="菱形 53"/>
          <p:cNvSpPr/>
          <p:nvPr/>
        </p:nvSpPr>
        <p:spPr>
          <a:xfrm>
            <a:off x="5165329" y="4199004"/>
            <a:ext cx="2212573" cy="2074025"/>
          </a:xfrm>
          <a:prstGeom prst="diamond">
            <a:avLst/>
          </a:prstGeom>
          <a:solidFill>
            <a:srgbClr val="E3E9C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55" name="文本框 25"/>
          <p:cNvSpPr txBox="1"/>
          <p:nvPr/>
        </p:nvSpPr>
        <p:spPr>
          <a:xfrm>
            <a:off x="5249204" y="5025785"/>
            <a:ext cx="2069197" cy="37587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defRPr sz="3600" b="1">
                <a:solidFill>
                  <a:schemeClr val="bg1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</a:defRPr>
            </a:lvl1pPr>
          </a:lstStyle>
          <a:p>
            <a:pPr algn="ctr">
              <a:lnSpc>
                <a:spcPct val="150000"/>
              </a:lnSpc>
            </a:pPr>
            <a:r>
              <a:rPr lang="zh-TW" altLang="en-US" sz="1400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延期交換</a:t>
            </a:r>
            <a:r>
              <a:rPr lang="en-US" altLang="zh-TW" sz="1400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?</a:t>
            </a:r>
            <a:endParaRPr lang="zh-CN" altLang="en-US" sz="1400" dirty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cxnSp>
        <p:nvCxnSpPr>
          <p:cNvPr id="56" name="直線單箭頭接點 55"/>
          <p:cNvCxnSpPr/>
          <p:nvPr/>
        </p:nvCxnSpPr>
        <p:spPr>
          <a:xfrm>
            <a:off x="7354981" y="5234494"/>
            <a:ext cx="653240" cy="0"/>
          </a:xfrm>
          <a:prstGeom prst="straightConnector1">
            <a:avLst/>
          </a:prstGeom>
          <a:ln w="9525" cap="flat" cmpd="sng" algn="ctr">
            <a:solidFill>
              <a:schemeClr val="accent4"/>
            </a:solidFill>
            <a:prstDash val="solid"/>
            <a:round/>
            <a:headEnd type="none" w="med" len="med"/>
            <a:tailEnd type="arrow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tx1"/>
          </a:fontRef>
        </p:style>
      </p:cxnSp>
      <p:sp>
        <p:nvSpPr>
          <p:cNvPr id="57" name="文本框 25"/>
          <p:cNvSpPr txBox="1"/>
          <p:nvPr/>
        </p:nvSpPr>
        <p:spPr>
          <a:xfrm>
            <a:off x="7451062" y="4772398"/>
            <a:ext cx="371438" cy="41569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defRPr sz="3600" b="1">
                <a:solidFill>
                  <a:schemeClr val="bg1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</a:defRPr>
            </a:lvl1pPr>
          </a:lstStyle>
          <a:p>
            <a:pPr algn="ctr">
              <a:lnSpc>
                <a:spcPct val="150000"/>
              </a:lnSpc>
            </a:pPr>
            <a:r>
              <a:rPr lang="zh-TW" altLang="en-US" sz="1600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否</a:t>
            </a:r>
            <a:endParaRPr lang="zh-CN" altLang="en-US" sz="1600" dirty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58" name="矩形 57"/>
          <p:cNvSpPr/>
          <p:nvPr/>
        </p:nvSpPr>
        <p:spPr>
          <a:xfrm>
            <a:off x="8014336" y="4662058"/>
            <a:ext cx="2675831" cy="1144009"/>
          </a:xfrm>
          <a:prstGeom prst="rect">
            <a:avLst/>
          </a:prstGeom>
          <a:solidFill>
            <a:schemeClr val="accent4">
              <a:lumMod val="20000"/>
              <a:lumOff val="80000"/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9" name="文本框 25"/>
          <p:cNvSpPr txBox="1"/>
          <p:nvPr/>
        </p:nvSpPr>
        <p:spPr>
          <a:xfrm>
            <a:off x="8034601" y="4702715"/>
            <a:ext cx="2655565" cy="10618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defRPr sz="3600" b="1">
                <a:solidFill>
                  <a:schemeClr val="bg1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</a:defRPr>
            </a:lvl1pPr>
          </a:lstStyle>
          <a:p>
            <a:pPr>
              <a:lnSpc>
                <a:spcPct val="150000"/>
              </a:lnSpc>
            </a:pPr>
            <a:r>
              <a:rPr lang="zh-TW" altLang="en-US" sz="1400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放棄交換。</a:t>
            </a:r>
            <a:endParaRPr lang="en-US" altLang="zh-TW" sz="1400" dirty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>
              <a:lnSpc>
                <a:spcPct val="150000"/>
              </a:lnSpc>
            </a:pPr>
            <a:r>
              <a:rPr lang="zh-TW" altLang="en-US" sz="1400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繳交</a:t>
            </a:r>
            <a:r>
              <a:rPr lang="en-US" altLang="zh-TW" sz="1400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“</a:t>
            </a:r>
            <a:r>
              <a:rPr lang="zh-TW" altLang="en-US" sz="1400" dirty="0">
                <a:solidFill>
                  <a:srgbClr val="C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交換生選送放棄聲明書</a:t>
            </a:r>
            <a:r>
              <a:rPr lang="en-US" altLang="zh-TW" sz="1400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”</a:t>
            </a:r>
            <a:r>
              <a:rPr lang="zh-TW" altLang="en-US" sz="1400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正本。</a:t>
            </a:r>
            <a:endParaRPr lang="zh-CN" altLang="en-US" sz="1400" dirty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cxnSp>
        <p:nvCxnSpPr>
          <p:cNvPr id="63" name="直線單箭頭接點 62"/>
          <p:cNvCxnSpPr/>
          <p:nvPr/>
        </p:nvCxnSpPr>
        <p:spPr>
          <a:xfrm>
            <a:off x="6271615" y="6287786"/>
            <a:ext cx="0" cy="576797"/>
          </a:xfrm>
          <a:prstGeom prst="straightConnector1">
            <a:avLst/>
          </a:prstGeom>
          <a:ln w="9525" cap="flat" cmpd="sng" algn="ctr">
            <a:solidFill>
              <a:schemeClr val="accent4"/>
            </a:solidFill>
            <a:prstDash val="solid"/>
            <a:round/>
            <a:headEnd type="none" w="med" len="med"/>
            <a:tailEnd type="arrow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tx1"/>
          </a:fontRef>
        </p:style>
      </p:cxnSp>
      <p:sp>
        <p:nvSpPr>
          <p:cNvPr id="66" name="文本框 25"/>
          <p:cNvSpPr txBox="1"/>
          <p:nvPr/>
        </p:nvSpPr>
        <p:spPr>
          <a:xfrm>
            <a:off x="6283802" y="6289975"/>
            <a:ext cx="371438" cy="41569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defRPr sz="3600" b="1">
                <a:solidFill>
                  <a:schemeClr val="bg1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</a:defRPr>
            </a:lvl1pPr>
          </a:lstStyle>
          <a:p>
            <a:pPr algn="ctr">
              <a:lnSpc>
                <a:spcPct val="150000"/>
              </a:lnSpc>
            </a:pPr>
            <a:r>
              <a:rPr lang="zh-TW" altLang="en-US" sz="1600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是</a:t>
            </a:r>
            <a:endParaRPr lang="zh-CN" altLang="en-US" sz="1600" dirty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68" name="流程圖: 結束點 67"/>
          <p:cNvSpPr/>
          <p:nvPr/>
        </p:nvSpPr>
        <p:spPr>
          <a:xfrm>
            <a:off x="5249204" y="247386"/>
            <a:ext cx="2060468" cy="581890"/>
          </a:xfrm>
          <a:prstGeom prst="flowChartTerminator">
            <a:avLst/>
          </a:prstGeom>
          <a:solidFill>
            <a:srgbClr val="E3E9C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38" name="文本框 25"/>
          <p:cNvSpPr txBox="1"/>
          <p:nvPr/>
        </p:nvSpPr>
        <p:spPr>
          <a:xfrm>
            <a:off x="5331735" y="256894"/>
            <a:ext cx="1930679" cy="497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defRPr sz="3600" b="1">
                <a:solidFill>
                  <a:schemeClr val="bg1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</a:defRPr>
            </a:lvl1pPr>
          </a:lstStyle>
          <a:p>
            <a:pPr>
              <a:lnSpc>
                <a:spcPct val="150000"/>
              </a:lnSpc>
            </a:pPr>
            <a:r>
              <a:rPr lang="en-US" altLang="zh-TW" sz="2000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109-1</a:t>
            </a:r>
            <a:r>
              <a:rPr lang="zh-TW" altLang="en-US" sz="2000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出國交換</a:t>
            </a:r>
            <a:endParaRPr lang="zh-CN" altLang="en-US" sz="2000" dirty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1473985424"/>
      </p:ext>
    </p:extLst>
  </p:cSld>
  <p:clrMapOvr>
    <a:masterClrMapping/>
  </p:clrMapOvr>
  <p:transition spd="slow">
    <p:push dir="u"/>
  </p:transition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74C4C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42" name="直線單箭頭接點 41"/>
          <p:cNvCxnSpPr/>
          <p:nvPr/>
        </p:nvCxnSpPr>
        <p:spPr>
          <a:xfrm flipH="1">
            <a:off x="6265400" y="3678413"/>
            <a:ext cx="1" cy="635922"/>
          </a:xfrm>
          <a:prstGeom prst="straightConnector1">
            <a:avLst/>
          </a:prstGeom>
          <a:ln w="9525" cap="flat" cmpd="sng" algn="ctr">
            <a:solidFill>
              <a:schemeClr val="accent4"/>
            </a:solidFill>
            <a:prstDash val="solid"/>
            <a:round/>
            <a:headEnd type="none" w="med" len="med"/>
            <a:tailEnd type="arrow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tx1"/>
          </a:fontRef>
        </p:style>
      </p:cxnSp>
      <p:cxnSp>
        <p:nvCxnSpPr>
          <p:cNvPr id="47" name="直線單箭頭接點 46"/>
          <p:cNvCxnSpPr/>
          <p:nvPr/>
        </p:nvCxnSpPr>
        <p:spPr>
          <a:xfrm flipH="1">
            <a:off x="6275076" y="2436716"/>
            <a:ext cx="1" cy="635922"/>
          </a:xfrm>
          <a:prstGeom prst="straightConnector1">
            <a:avLst/>
          </a:prstGeom>
          <a:ln w="9525" cap="flat" cmpd="sng" algn="ctr">
            <a:solidFill>
              <a:schemeClr val="accent4"/>
            </a:solidFill>
            <a:prstDash val="solid"/>
            <a:round/>
            <a:headEnd type="none" w="med" len="med"/>
            <a:tailEnd type="arrow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tx1"/>
          </a:fontRef>
        </p:style>
      </p:cxnSp>
      <p:sp>
        <p:nvSpPr>
          <p:cNvPr id="53" name="文本框 25"/>
          <p:cNvSpPr txBox="1"/>
          <p:nvPr/>
        </p:nvSpPr>
        <p:spPr>
          <a:xfrm>
            <a:off x="6314363" y="3709614"/>
            <a:ext cx="371438" cy="41569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defRPr sz="3600" b="1">
                <a:solidFill>
                  <a:schemeClr val="bg1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</a:defRPr>
            </a:lvl1pPr>
          </a:lstStyle>
          <a:p>
            <a:pPr algn="ctr">
              <a:lnSpc>
                <a:spcPct val="150000"/>
              </a:lnSpc>
            </a:pPr>
            <a:r>
              <a:rPr lang="zh-TW" altLang="en-US" sz="1600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是</a:t>
            </a:r>
            <a:endParaRPr lang="en-US" altLang="zh-CN" sz="1600" dirty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54" name="菱形 53"/>
          <p:cNvSpPr/>
          <p:nvPr/>
        </p:nvSpPr>
        <p:spPr>
          <a:xfrm>
            <a:off x="5165329" y="1605446"/>
            <a:ext cx="2212573" cy="2074025"/>
          </a:xfrm>
          <a:prstGeom prst="diamond">
            <a:avLst/>
          </a:prstGeom>
          <a:solidFill>
            <a:srgbClr val="E3E9C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cxnSp>
        <p:nvCxnSpPr>
          <p:cNvPr id="56" name="直線單箭頭接點 55"/>
          <p:cNvCxnSpPr/>
          <p:nvPr/>
        </p:nvCxnSpPr>
        <p:spPr>
          <a:xfrm>
            <a:off x="7377902" y="2632612"/>
            <a:ext cx="653240" cy="0"/>
          </a:xfrm>
          <a:prstGeom prst="straightConnector1">
            <a:avLst/>
          </a:prstGeom>
          <a:ln w="9525" cap="flat" cmpd="sng" algn="ctr">
            <a:solidFill>
              <a:schemeClr val="accent4"/>
            </a:solidFill>
            <a:prstDash val="solid"/>
            <a:round/>
            <a:headEnd type="none" w="med" len="med"/>
            <a:tailEnd type="arrow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tx1"/>
          </a:fontRef>
        </p:style>
      </p:cxnSp>
      <p:sp>
        <p:nvSpPr>
          <p:cNvPr id="57" name="文本框 25"/>
          <p:cNvSpPr txBox="1"/>
          <p:nvPr/>
        </p:nvSpPr>
        <p:spPr>
          <a:xfrm>
            <a:off x="7429400" y="2178830"/>
            <a:ext cx="371438" cy="41569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defRPr sz="3600" b="1">
                <a:solidFill>
                  <a:schemeClr val="bg1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</a:defRPr>
            </a:lvl1pPr>
          </a:lstStyle>
          <a:p>
            <a:pPr algn="ctr">
              <a:lnSpc>
                <a:spcPct val="150000"/>
              </a:lnSpc>
            </a:pPr>
            <a:r>
              <a:rPr lang="zh-TW" altLang="en-US" sz="1600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否</a:t>
            </a:r>
            <a:endParaRPr lang="zh-CN" altLang="en-US" sz="1600" dirty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58" name="矩形 57"/>
          <p:cNvSpPr/>
          <p:nvPr/>
        </p:nvSpPr>
        <p:spPr>
          <a:xfrm>
            <a:off x="8044379" y="2061040"/>
            <a:ext cx="2675831" cy="1144009"/>
          </a:xfrm>
          <a:prstGeom prst="rect">
            <a:avLst/>
          </a:prstGeom>
          <a:solidFill>
            <a:schemeClr val="accent4">
              <a:lumMod val="20000"/>
              <a:lumOff val="80000"/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9" name="文本框 25"/>
          <p:cNvSpPr txBox="1"/>
          <p:nvPr/>
        </p:nvSpPr>
        <p:spPr>
          <a:xfrm>
            <a:off x="8082640" y="2149584"/>
            <a:ext cx="2655565" cy="12268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defRPr sz="3600" b="1">
                <a:solidFill>
                  <a:schemeClr val="bg1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</a:defRPr>
            </a:lvl1pPr>
          </a:lstStyle>
          <a:p>
            <a:r>
              <a:rPr lang="zh-TW" altLang="en-US" sz="1400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按照學校時程規定，完成</a:t>
            </a:r>
            <a:r>
              <a:rPr lang="en-US" altLang="zh-TW" sz="1400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109-1</a:t>
            </a:r>
            <a:r>
              <a:rPr lang="zh-TW" altLang="en-US" sz="1400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學期選課。</a:t>
            </a:r>
            <a:br>
              <a:rPr lang="en-US" altLang="zh-TW" sz="1400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</a:br>
            <a:r>
              <a:rPr lang="zh-TW" altLang="en-US" sz="1400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於</a:t>
            </a:r>
            <a:r>
              <a:rPr lang="en-US" altLang="zh-TW" sz="1400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109-1</a:t>
            </a:r>
            <a:r>
              <a:rPr lang="zh-TW" altLang="en-US" sz="1400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期間重新配合姊妹校申請</a:t>
            </a:r>
            <a:r>
              <a:rPr lang="en-US" altLang="zh-TW" sz="1400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109-2</a:t>
            </a:r>
            <a:r>
              <a:rPr lang="zh-TW" altLang="en-US" sz="1400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交換。</a:t>
            </a:r>
            <a:endParaRPr lang="zh-CN" altLang="en-US" sz="1400" dirty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>
              <a:lnSpc>
                <a:spcPct val="150000"/>
              </a:lnSpc>
            </a:pPr>
            <a:endParaRPr lang="zh-CN" altLang="en-US" sz="1400" b="0" dirty="0">
              <a:solidFill>
                <a:schemeClr val="tx1"/>
              </a:solidFill>
              <a:latin typeface="+mj-ea"/>
              <a:ea typeface="+mj-ea"/>
            </a:endParaRPr>
          </a:p>
        </p:txBody>
      </p:sp>
      <p:sp>
        <p:nvSpPr>
          <p:cNvPr id="24" name="文本框 25"/>
          <p:cNvSpPr txBox="1"/>
          <p:nvPr/>
        </p:nvSpPr>
        <p:spPr>
          <a:xfrm>
            <a:off x="5252934" y="2389947"/>
            <a:ext cx="2069197" cy="37587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defRPr sz="3600" b="1">
                <a:solidFill>
                  <a:schemeClr val="bg1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</a:defRPr>
            </a:lvl1pPr>
          </a:lstStyle>
          <a:p>
            <a:pPr algn="ctr">
              <a:lnSpc>
                <a:spcPct val="150000"/>
              </a:lnSpc>
            </a:pPr>
            <a:r>
              <a:rPr lang="zh-TW" altLang="en-US" sz="1400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應屆畢業生</a:t>
            </a:r>
            <a:endParaRPr lang="zh-CN" altLang="en-US" sz="1400" dirty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25" name="矩形 24"/>
          <p:cNvSpPr/>
          <p:nvPr/>
        </p:nvSpPr>
        <p:spPr>
          <a:xfrm>
            <a:off x="4976447" y="4314335"/>
            <a:ext cx="2675831" cy="1144009"/>
          </a:xfrm>
          <a:prstGeom prst="rect">
            <a:avLst/>
          </a:prstGeom>
          <a:solidFill>
            <a:schemeClr val="accent4">
              <a:lumMod val="20000"/>
              <a:lumOff val="80000"/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6" name="文本框 25"/>
          <p:cNvSpPr txBox="1"/>
          <p:nvPr/>
        </p:nvSpPr>
        <p:spPr>
          <a:xfrm>
            <a:off x="5048957" y="4488469"/>
            <a:ext cx="2522010" cy="69903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defRPr sz="3600" b="1">
                <a:solidFill>
                  <a:schemeClr val="bg1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</a:defRPr>
            </a:lvl1pPr>
          </a:lstStyle>
          <a:p>
            <a:pPr>
              <a:lnSpc>
                <a:spcPct val="150000"/>
              </a:lnSpc>
            </a:pPr>
            <a:r>
              <a:rPr lang="zh-TW" altLang="en-US" sz="1400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至</a:t>
            </a:r>
            <a:r>
              <a:rPr lang="zh-TW" altLang="en-US" sz="1400" dirty="0">
                <a:solidFill>
                  <a:srgbClr val="C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教務處註冊組完成延畢申請</a:t>
            </a:r>
            <a:r>
              <a:rPr lang="zh-TW" altLang="en-US" sz="1400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、</a:t>
            </a:r>
            <a:br>
              <a:rPr lang="en-US" altLang="zh-TW" sz="1400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</a:br>
            <a:r>
              <a:rPr lang="en-US" altLang="zh-TW" sz="1400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109-1</a:t>
            </a:r>
            <a:r>
              <a:rPr lang="zh-TW" altLang="en-US" sz="1400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學期選課。</a:t>
            </a:r>
            <a:endParaRPr lang="zh-CN" altLang="en-US" sz="1400" dirty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27" name="流程圖: 結束點 26"/>
          <p:cNvSpPr/>
          <p:nvPr/>
        </p:nvSpPr>
        <p:spPr>
          <a:xfrm>
            <a:off x="5165328" y="6161615"/>
            <a:ext cx="2212573" cy="581890"/>
          </a:xfrm>
          <a:prstGeom prst="flowChartTerminator">
            <a:avLst/>
          </a:prstGeom>
          <a:solidFill>
            <a:srgbClr val="E3E9C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28" name="文本框 25"/>
          <p:cNvSpPr txBox="1"/>
          <p:nvPr/>
        </p:nvSpPr>
        <p:spPr>
          <a:xfrm>
            <a:off x="5239561" y="6183834"/>
            <a:ext cx="214960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defRPr sz="3600" b="1">
                <a:solidFill>
                  <a:schemeClr val="bg1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</a:defRPr>
            </a:lvl1pPr>
          </a:lstStyle>
          <a:p>
            <a:r>
              <a:rPr lang="zh-TW" altLang="en-US" sz="1400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於</a:t>
            </a:r>
            <a:r>
              <a:rPr lang="en-US" altLang="zh-TW" sz="1400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109-1</a:t>
            </a:r>
            <a:r>
              <a:rPr lang="zh-TW" altLang="en-US" sz="1400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期間重新配合姊妹校申請</a:t>
            </a:r>
            <a:r>
              <a:rPr lang="en-US" altLang="zh-TW" sz="1400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109-2</a:t>
            </a:r>
            <a:r>
              <a:rPr lang="zh-TW" altLang="en-US" sz="1400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交換。</a:t>
            </a:r>
            <a:endParaRPr lang="zh-CN" altLang="en-US" sz="1400" dirty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cxnSp>
        <p:nvCxnSpPr>
          <p:cNvPr id="29" name="直線單箭頭接點 28"/>
          <p:cNvCxnSpPr>
            <a:endCxn id="27" idx="0"/>
          </p:cNvCxnSpPr>
          <p:nvPr/>
        </p:nvCxnSpPr>
        <p:spPr>
          <a:xfrm>
            <a:off x="6250572" y="5457286"/>
            <a:ext cx="0" cy="704329"/>
          </a:xfrm>
          <a:prstGeom prst="straightConnector1">
            <a:avLst/>
          </a:prstGeom>
          <a:ln w="9525" cap="flat" cmpd="sng" algn="ctr">
            <a:solidFill>
              <a:schemeClr val="accent4"/>
            </a:solidFill>
            <a:prstDash val="solid"/>
            <a:round/>
            <a:headEnd type="none" w="med" len="med"/>
            <a:tailEnd type="arrow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tx1"/>
          </a:fontRef>
        </p:style>
      </p:cxnSp>
      <p:pic>
        <p:nvPicPr>
          <p:cNvPr id="31" name="图片 7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1160" y="5731741"/>
            <a:ext cx="1033283" cy="904185"/>
          </a:xfrm>
          <a:prstGeom prst="rect">
            <a:avLst/>
          </a:prstGeom>
        </p:spPr>
      </p:pic>
      <p:grpSp>
        <p:nvGrpSpPr>
          <p:cNvPr id="3" name="群組 2"/>
          <p:cNvGrpSpPr/>
          <p:nvPr/>
        </p:nvGrpSpPr>
        <p:grpSpPr>
          <a:xfrm flipH="1">
            <a:off x="10720210" y="2278692"/>
            <a:ext cx="1103512" cy="727532"/>
            <a:chOff x="9616698" y="664487"/>
            <a:chExt cx="1103512" cy="727532"/>
          </a:xfrm>
        </p:grpSpPr>
        <p:pic>
          <p:nvPicPr>
            <p:cNvPr id="32" name="图片 29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flipH="1">
              <a:off x="9616698" y="664487"/>
              <a:ext cx="819830" cy="727532"/>
            </a:xfrm>
            <a:prstGeom prst="rect">
              <a:avLst/>
            </a:prstGeom>
          </p:spPr>
        </p:pic>
        <p:cxnSp>
          <p:nvCxnSpPr>
            <p:cNvPr id="33" name="直接连接符 48"/>
            <p:cNvCxnSpPr/>
            <p:nvPr/>
          </p:nvCxnSpPr>
          <p:spPr>
            <a:xfrm flipH="1">
              <a:off x="10354698" y="1028253"/>
              <a:ext cx="365512" cy="39"/>
            </a:xfrm>
            <a:prstGeom prst="line">
              <a:avLst/>
            </a:prstGeom>
            <a:ln>
              <a:solidFill>
                <a:schemeClr val="bg1"/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41" name="矩形 40"/>
          <p:cNvSpPr/>
          <p:nvPr/>
        </p:nvSpPr>
        <p:spPr>
          <a:xfrm>
            <a:off x="4976447" y="-6460"/>
            <a:ext cx="2675831" cy="1144009"/>
          </a:xfrm>
          <a:prstGeom prst="rect">
            <a:avLst/>
          </a:prstGeom>
          <a:solidFill>
            <a:schemeClr val="accent4">
              <a:lumMod val="20000"/>
              <a:lumOff val="80000"/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45" name="直線單箭頭接點 44"/>
          <p:cNvCxnSpPr>
            <a:stCxn id="41" idx="2"/>
            <a:endCxn id="54" idx="0"/>
          </p:cNvCxnSpPr>
          <p:nvPr/>
        </p:nvCxnSpPr>
        <p:spPr>
          <a:xfrm flipH="1">
            <a:off x="6271616" y="1137549"/>
            <a:ext cx="0" cy="467897"/>
          </a:xfrm>
          <a:prstGeom prst="straightConnector1">
            <a:avLst/>
          </a:prstGeom>
          <a:ln w="9525" cap="flat" cmpd="sng" algn="ctr">
            <a:solidFill>
              <a:schemeClr val="accent4"/>
            </a:solidFill>
            <a:prstDash val="solid"/>
            <a:round/>
            <a:headEnd type="none" w="med" len="med"/>
            <a:tailEnd type="arrow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tx1"/>
          </a:fontRef>
        </p:style>
      </p:cxnSp>
      <p:sp>
        <p:nvSpPr>
          <p:cNvPr id="52" name="文本框 25"/>
          <p:cNvSpPr txBox="1"/>
          <p:nvPr/>
        </p:nvSpPr>
        <p:spPr>
          <a:xfrm>
            <a:off x="5048957" y="294936"/>
            <a:ext cx="2655565" cy="37587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defRPr sz="3600" b="1">
                <a:solidFill>
                  <a:schemeClr val="bg1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</a:defRPr>
            </a:lvl1pPr>
          </a:lstStyle>
          <a:p>
            <a:pPr>
              <a:lnSpc>
                <a:spcPct val="150000"/>
              </a:lnSpc>
            </a:pPr>
            <a:r>
              <a:rPr lang="zh-TW" altLang="en-US" sz="1400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繳交</a:t>
            </a:r>
            <a:r>
              <a:rPr lang="en-US" altLang="zh-TW" sz="1400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“</a:t>
            </a:r>
            <a:r>
              <a:rPr lang="zh-TW" altLang="en-US" sz="1400" dirty="0">
                <a:solidFill>
                  <a:srgbClr val="C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延期交換切結書</a:t>
            </a:r>
            <a:r>
              <a:rPr lang="en-US" altLang="zh-TW" sz="1400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”</a:t>
            </a:r>
            <a:r>
              <a:rPr lang="zh-TW" altLang="en-US" sz="1400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正本。</a:t>
            </a:r>
            <a:endParaRPr lang="zh-CN" altLang="en-US" sz="1400" dirty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4030564698"/>
      </p:ext>
    </p:extLst>
  </p:cSld>
  <p:clrMapOvr>
    <a:masterClrMapping/>
  </p:clrMapOvr>
  <p:transition spd="slow">
    <p:push dir="u"/>
  </p:transition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74C4C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9" name="文本框 28"/>
          <p:cNvSpPr txBox="1"/>
          <p:nvPr/>
        </p:nvSpPr>
        <p:spPr>
          <a:xfrm>
            <a:off x="4166084" y="280202"/>
            <a:ext cx="3859832" cy="58105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defRPr sz="3600" b="1">
                <a:solidFill>
                  <a:schemeClr val="bg1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</a:defRPr>
            </a:lvl1pPr>
          </a:lstStyle>
          <a:p>
            <a:pPr algn="ctr">
              <a:lnSpc>
                <a:spcPct val="150000"/>
              </a:lnSpc>
            </a:pPr>
            <a:r>
              <a:rPr lang="zh-TW" altLang="en-US" sz="2400" b="0" dirty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延畢、延期交換相關</a:t>
            </a:r>
            <a:r>
              <a:rPr lang="en-US" altLang="zh-TW" sz="2400" b="0" dirty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Q&amp;A</a:t>
            </a:r>
            <a:endParaRPr lang="en-US" altLang="zh-CN" sz="2400" b="0" dirty="0">
              <a:solidFill>
                <a:schemeClr val="tx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33" name="组合 27"/>
          <p:cNvGrpSpPr/>
          <p:nvPr/>
        </p:nvGrpSpPr>
        <p:grpSpPr>
          <a:xfrm>
            <a:off x="0" y="304231"/>
            <a:ext cx="3968174" cy="536271"/>
            <a:chOff x="0" y="553612"/>
            <a:chExt cx="3968174" cy="536271"/>
          </a:xfrm>
        </p:grpSpPr>
        <p:cxnSp>
          <p:nvCxnSpPr>
            <p:cNvPr id="37" name="直接连接符 34"/>
            <p:cNvCxnSpPr/>
            <p:nvPr/>
          </p:nvCxnSpPr>
          <p:spPr>
            <a:xfrm>
              <a:off x="0" y="861769"/>
              <a:ext cx="3476625" cy="0"/>
            </a:xfrm>
            <a:prstGeom prst="line">
              <a:avLst/>
            </a:prstGeom>
            <a:ln>
              <a:solidFill>
                <a:schemeClr val="bg1"/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pic>
          <p:nvPicPr>
            <p:cNvPr id="39" name="图片 35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369043" y="553612"/>
              <a:ext cx="599131" cy="536271"/>
            </a:xfrm>
            <a:prstGeom prst="rect">
              <a:avLst/>
            </a:prstGeom>
          </p:spPr>
        </p:pic>
      </p:grpSp>
      <p:grpSp>
        <p:nvGrpSpPr>
          <p:cNvPr id="40" name="组合 36"/>
          <p:cNvGrpSpPr/>
          <p:nvPr/>
        </p:nvGrpSpPr>
        <p:grpSpPr>
          <a:xfrm>
            <a:off x="8236766" y="311901"/>
            <a:ext cx="3955234" cy="536271"/>
            <a:chOff x="8236766" y="561282"/>
            <a:chExt cx="3955234" cy="536271"/>
          </a:xfrm>
        </p:grpSpPr>
        <p:cxnSp>
          <p:nvCxnSpPr>
            <p:cNvPr id="41" name="直接连接符 37"/>
            <p:cNvCxnSpPr/>
            <p:nvPr/>
          </p:nvCxnSpPr>
          <p:spPr>
            <a:xfrm>
              <a:off x="8688499" y="867196"/>
              <a:ext cx="3503501" cy="0"/>
            </a:xfrm>
            <a:prstGeom prst="line">
              <a:avLst/>
            </a:prstGeom>
            <a:ln>
              <a:solidFill>
                <a:schemeClr val="bg1"/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pic>
          <p:nvPicPr>
            <p:cNvPr id="43" name="图片 38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236766" y="561282"/>
              <a:ext cx="599131" cy="536271"/>
            </a:xfrm>
            <a:prstGeom prst="rect">
              <a:avLst/>
            </a:prstGeom>
          </p:spPr>
        </p:pic>
      </p:grpSp>
      <p:grpSp>
        <p:nvGrpSpPr>
          <p:cNvPr id="7" name="群組 6">
            <a:extLst>
              <a:ext uri="{FF2B5EF4-FFF2-40B4-BE49-F238E27FC236}">
                <a16:creationId xmlns:a16="http://schemas.microsoft.com/office/drawing/2014/main" id="{376ED178-C7E3-40C0-BAFD-047FF7E56303}"/>
              </a:ext>
            </a:extLst>
          </p:cNvPr>
          <p:cNvGrpSpPr/>
          <p:nvPr/>
        </p:nvGrpSpPr>
        <p:grpSpPr>
          <a:xfrm>
            <a:off x="851751" y="1141460"/>
            <a:ext cx="10790353" cy="5390225"/>
            <a:chOff x="2608765" y="1428261"/>
            <a:chExt cx="8189468" cy="5045698"/>
          </a:xfrm>
        </p:grpSpPr>
        <p:grpSp>
          <p:nvGrpSpPr>
            <p:cNvPr id="24" name="组合 23"/>
            <p:cNvGrpSpPr/>
            <p:nvPr/>
          </p:nvGrpSpPr>
          <p:grpSpPr>
            <a:xfrm>
              <a:off x="2612574" y="3995491"/>
              <a:ext cx="6974469" cy="1180322"/>
              <a:chOff x="2612574" y="4610634"/>
              <a:chExt cx="6974469" cy="1180322"/>
            </a:xfrm>
          </p:grpSpPr>
          <p:pic>
            <p:nvPicPr>
              <p:cNvPr id="32" name="图片 31"/>
              <p:cNvPicPr>
                <a:picLocks noChangeAspect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8852852" y="4875028"/>
                <a:ext cx="734191" cy="651534"/>
              </a:xfrm>
              <a:prstGeom prst="rect">
                <a:avLst/>
              </a:prstGeom>
            </p:spPr>
          </p:pic>
          <p:grpSp>
            <p:nvGrpSpPr>
              <p:cNvPr id="42" name="组合 41"/>
              <p:cNvGrpSpPr/>
              <p:nvPr/>
            </p:nvGrpSpPr>
            <p:grpSpPr>
              <a:xfrm>
                <a:off x="2612574" y="4610634"/>
                <a:ext cx="5912260" cy="1180322"/>
                <a:chOff x="0" y="2248678"/>
                <a:chExt cx="5912260" cy="1180322"/>
              </a:xfrm>
              <a:solidFill>
                <a:schemeClr val="bg1"/>
              </a:solidFill>
            </p:grpSpPr>
            <p:sp>
              <p:nvSpPr>
                <p:cNvPr id="44" name="矩形 43"/>
                <p:cNvSpPr/>
                <p:nvPr/>
              </p:nvSpPr>
              <p:spPr>
                <a:xfrm>
                  <a:off x="0" y="2248678"/>
                  <a:ext cx="5257211" cy="118032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sp>
              <p:nvSpPr>
                <p:cNvPr id="45" name="等腰三角形 44"/>
                <p:cNvSpPr/>
                <p:nvPr/>
              </p:nvSpPr>
              <p:spPr>
                <a:xfrm rot="5400000">
                  <a:off x="4994768" y="2511508"/>
                  <a:ext cx="1180322" cy="654662"/>
                </a:xfrm>
                <a:prstGeom prst="triangl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</p:grpSp>
          <p:cxnSp>
            <p:nvCxnSpPr>
              <p:cNvPr id="50" name="直接连接符 49"/>
              <p:cNvCxnSpPr/>
              <p:nvPr/>
            </p:nvCxnSpPr>
            <p:spPr>
              <a:xfrm flipV="1">
                <a:off x="8524834" y="5195873"/>
                <a:ext cx="327331" cy="4922"/>
              </a:xfrm>
              <a:prstGeom prst="line">
                <a:avLst/>
              </a:prstGeom>
              <a:ln>
                <a:solidFill>
                  <a:schemeClr val="bg1"/>
                </a:solidFill>
                <a:prstDash val="sys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5" name="群組 4">
              <a:extLst>
                <a:ext uri="{FF2B5EF4-FFF2-40B4-BE49-F238E27FC236}">
                  <a16:creationId xmlns:a16="http://schemas.microsoft.com/office/drawing/2014/main" id="{D0123C63-74C0-424B-8870-6304E9D17A2C}"/>
                </a:ext>
              </a:extLst>
            </p:cNvPr>
            <p:cNvGrpSpPr/>
            <p:nvPr/>
          </p:nvGrpSpPr>
          <p:grpSpPr>
            <a:xfrm>
              <a:off x="2612574" y="1428261"/>
              <a:ext cx="6319120" cy="2473546"/>
              <a:chOff x="2612574" y="1428261"/>
              <a:chExt cx="6319120" cy="2473546"/>
            </a:xfrm>
          </p:grpSpPr>
          <p:grpSp>
            <p:nvGrpSpPr>
              <p:cNvPr id="22" name="组合 21"/>
              <p:cNvGrpSpPr/>
              <p:nvPr/>
            </p:nvGrpSpPr>
            <p:grpSpPr>
              <a:xfrm>
                <a:off x="2612574" y="1428261"/>
                <a:ext cx="5664071" cy="1180322"/>
                <a:chOff x="2612574" y="2043404"/>
                <a:chExt cx="5664071" cy="1180322"/>
              </a:xfrm>
            </p:grpSpPr>
            <p:pic>
              <p:nvPicPr>
                <p:cNvPr id="28" name="图片 27"/>
                <p:cNvPicPr>
                  <a:picLocks noChangeAspect="1"/>
                </p:cNvPicPr>
                <p:nvPr/>
              </p:nvPicPr>
              <p:blipFill>
                <a:blip r:embed="rId3" cstate="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tretch>
                  <a:fillRect/>
                </a:stretch>
              </p:blipFill>
              <p:spPr>
                <a:xfrm>
                  <a:off x="7542454" y="2302876"/>
                  <a:ext cx="734191" cy="651534"/>
                </a:xfrm>
                <a:prstGeom prst="rect">
                  <a:avLst/>
                </a:prstGeom>
              </p:spPr>
            </p:pic>
            <p:grpSp>
              <p:nvGrpSpPr>
                <p:cNvPr id="12" name="组合 11"/>
                <p:cNvGrpSpPr/>
                <p:nvPr/>
              </p:nvGrpSpPr>
              <p:grpSpPr>
                <a:xfrm>
                  <a:off x="2612574" y="2043404"/>
                  <a:ext cx="4602549" cy="1180322"/>
                  <a:chOff x="0" y="2248678"/>
                  <a:chExt cx="4602549" cy="1180322"/>
                </a:xfrm>
                <a:solidFill>
                  <a:schemeClr val="bg1"/>
                </a:solidFill>
              </p:grpSpPr>
              <p:sp>
                <p:nvSpPr>
                  <p:cNvPr id="2" name="矩形 1"/>
                  <p:cNvSpPr/>
                  <p:nvPr/>
                </p:nvSpPr>
                <p:spPr>
                  <a:xfrm>
                    <a:off x="0" y="2248678"/>
                    <a:ext cx="3947887" cy="1180322"/>
                  </a:xfrm>
                  <a:prstGeom prst="rect">
                    <a:avLst/>
                  </a:prstGeom>
                  <a:grpFill/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/>
                  </a:p>
                </p:txBody>
              </p:sp>
              <p:sp>
                <p:nvSpPr>
                  <p:cNvPr id="11" name="等腰三角形 10"/>
                  <p:cNvSpPr/>
                  <p:nvPr/>
                </p:nvSpPr>
                <p:spPr>
                  <a:xfrm rot="5400000">
                    <a:off x="3685057" y="2511508"/>
                    <a:ext cx="1180322" cy="654662"/>
                  </a:xfrm>
                  <a:prstGeom prst="triangle">
                    <a:avLst/>
                  </a:prstGeom>
                  <a:grpFill/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/>
                  </a:p>
                </p:txBody>
              </p:sp>
            </p:grpSp>
            <p:cxnSp>
              <p:nvCxnSpPr>
                <p:cNvPr id="48" name="直接连接符 47"/>
                <p:cNvCxnSpPr>
                  <a:stCxn id="11" idx="0"/>
                </p:cNvCxnSpPr>
                <p:nvPr/>
              </p:nvCxnSpPr>
              <p:spPr>
                <a:xfrm flipV="1">
                  <a:off x="7215123" y="2628643"/>
                  <a:ext cx="327331" cy="4922"/>
                </a:xfrm>
                <a:prstGeom prst="line">
                  <a:avLst/>
                </a:prstGeom>
                <a:ln>
                  <a:solidFill>
                    <a:schemeClr val="bg1"/>
                  </a:solidFill>
                  <a:prstDash val="sysDash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sp>
              <p:nvSpPr>
                <p:cNvPr id="51" name="文本框 50"/>
                <p:cNvSpPr txBox="1"/>
                <p:nvPr/>
              </p:nvSpPr>
              <p:spPr>
                <a:xfrm>
                  <a:off x="2661091" y="2196008"/>
                  <a:ext cx="4171123" cy="1008365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>
                  <a:defPPr>
                    <a:defRPr lang="zh-CN"/>
                  </a:defPPr>
                  <a:lvl1pPr>
                    <a:defRPr sz="3600" b="1">
                      <a:solidFill>
                        <a:schemeClr val="bg1"/>
                      </a:solidFill>
                      <a:latin typeface="方正兰亭黑简体" panose="02000000000000000000" pitchFamily="2" charset="-122"/>
                      <a:ea typeface="方正兰亭黑简体" panose="02000000000000000000" pitchFamily="2" charset="-122"/>
                    </a:defRPr>
                  </a:lvl1pPr>
                </a:lstStyle>
                <a:p>
                  <a:r>
                    <a:rPr lang="zh-TW" altLang="en-US" sz="1600" dirty="0">
                      <a:solidFill>
                        <a:srgbClr val="C00000"/>
                      </a:solidFill>
                      <a:latin typeface="微軟正黑體" panose="020B0604030504040204" pitchFamily="34" charset="-120"/>
                      <a:ea typeface="微軟正黑體" panose="020B0604030504040204" pitchFamily="34" charset="-120"/>
                    </a:rPr>
                    <a:t>身為應屆畢業生，需延期至</a:t>
                  </a:r>
                  <a:r>
                    <a:rPr lang="en-US" altLang="zh-TW" sz="1600" dirty="0">
                      <a:solidFill>
                        <a:srgbClr val="C00000"/>
                      </a:solidFill>
                      <a:latin typeface="微軟正黑體" panose="020B0604030504040204" pitchFamily="34" charset="-120"/>
                      <a:ea typeface="微軟正黑體" panose="020B0604030504040204" pitchFamily="34" charset="-120"/>
                    </a:rPr>
                    <a:t>109-2</a:t>
                  </a:r>
                  <a:r>
                    <a:rPr lang="zh-TW" altLang="en-US" sz="1600" dirty="0">
                      <a:solidFill>
                        <a:srgbClr val="C00000"/>
                      </a:solidFill>
                      <a:latin typeface="微軟正黑體" panose="020B0604030504040204" pitchFamily="34" charset="-120"/>
                      <a:ea typeface="微軟正黑體" panose="020B0604030504040204" pitchFamily="34" charset="-120"/>
                    </a:rPr>
                    <a:t>啟程交換，</a:t>
                  </a:r>
                  <a:r>
                    <a:rPr lang="en-US" altLang="zh-TW" sz="1600" dirty="0">
                      <a:solidFill>
                        <a:srgbClr val="C00000"/>
                      </a:solidFill>
                      <a:latin typeface="微軟正黑體" panose="020B0604030504040204" pitchFamily="34" charset="-120"/>
                      <a:ea typeface="微軟正黑體" panose="020B0604030504040204" pitchFamily="34" charset="-120"/>
                    </a:rPr>
                    <a:t>109-1</a:t>
                  </a:r>
                  <a:r>
                    <a:rPr lang="zh-TW" altLang="en-US" sz="1600" dirty="0">
                      <a:solidFill>
                        <a:srgbClr val="C00000"/>
                      </a:solidFill>
                      <a:latin typeface="微軟正黑體" panose="020B0604030504040204" pitchFamily="34" charset="-120"/>
                      <a:ea typeface="微軟正黑體" panose="020B0604030504040204" pitchFamily="34" charset="-120"/>
                    </a:rPr>
                    <a:t>怎麼辦</a:t>
                  </a:r>
                  <a:r>
                    <a:rPr lang="en-US" altLang="zh-TW" sz="1600" dirty="0">
                      <a:solidFill>
                        <a:srgbClr val="C00000"/>
                      </a:solidFill>
                      <a:latin typeface="微軟正黑體" panose="020B0604030504040204" pitchFamily="34" charset="-120"/>
                      <a:ea typeface="微軟正黑體" panose="020B0604030504040204" pitchFamily="34" charset="-120"/>
                    </a:rPr>
                    <a:t>?</a:t>
                  </a:r>
                  <a:br>
                    <a:rPr lang="en-US" altLang="zh-TW" sz="1600" dirty="0">
                      <a:solidFill>
                        <a:srgbClr val="74C4C2"/>
                      </a:solidFill>
                      <a:latin typeface="微軟正黑體" panose="020B0604030504040204" pitchFamily="34" charset="-120"/>
                      <a:ea typeface="微軟正黑體" panose="020B0604030504040204" pitchFamily="34" charset="-120"/>
                    </a:rPr>
                  </a:br>
                  <a:r>
                    <a:rPr lang="zh-TW" altLang="en-US" sz="1600" dirty="0">
                      <a:solidFill>
                        <a:schemeClr val="tx1"/>
                      </a:solidFill>
                      <a:latin typeface="微軟正黑體" panose="020B0604030504040204" pitchFamily="34" charset="-120"/>
                      <a:ea typeface="微軟正黑體" panose="020B0604030504040204" pitchFamily="34" charset="-120"/>
                    </a:rPr>
                    <a:t>辦理延畢，延畢期間填</a:t>
                  </a:r>
                  <a:r>
                    <a:rPr lang="en-US" altLang="zh-TW" sz="1600" dirty="0">
                      <a:solidFill>
                        <a:schemeClr val="tx1"/>
                      </a:solidFill>
                      <a:latin typeface="微軟正黑體" panose="020B0604030504040204" pitchFamily="34" charset="-120"/>
                      <a:ea typeface="微軟正黑體" panose="020B0604030504040204" pitchFamily="34" charset="-120"/>
                    </a:rPr>
                    <a:t>109-1~</a:t>
                  </a:r>
                  <a:r>
                    <a:rPr lang="zh-TW" altLang="en-US" sz="1600" dirty="0">
                      <a:solidFill>
                        <a:schemeClr val="tx1"/>
                      </a:solidFill>
                      <a:latin typeface="微軟正黑體" panose="020B0604030504040204" pitchFamily="34" charset="-120"/>
                      <a:ea typeface="微軟正黑體" panose="020B0604030504040204" pitchFamily="34" charset="-120"/>
                    </a:rPr>
                    <a:t>完成交換的時間。</a:t>
                  </a:r>
                </a:p>
                <a:p>
                  <a:r>
                    <a:rPr lang="zh-TW" altLang="en-US" sz="1600" dirty="0">
                      <a:solidFill>
                        <a:schemeClr val="tx1"/>
                      </a:solidFill>
                      <a:latin typeface="微軟正黑體" panose="020B0604030504040204" pitchFamily="34" charset="-120"/>
                      <a:ea typeface="微軟正黑體" panose="020B0604030504040204" pitchFamily="34" charset="-120"/>
                    </a:rPr>
                    <a:t>需注意延長修業年限至多</a:t>
                  </a:r>
                  <a:r>
                    <a:rPr lang="en-US" altLang="zh-TW" sz="1600" dirty="0">
                      <a:solidFill>
                        <a:schemeClr val="tx1"/>
                      </a:solidFill>
                      <a:latin typeface="微軟正黑體" panose="020B0604030504040204" pitchFamily="34" charset="-120"/>
                      <a:ea typeface="微軟正黑體" panose="020B0604030504040204" pitchFamily="34" charset="-120"/>
                    </a:rPr>
                    <a:t>2</a:t>
                  </a:r>
                  <a:r>
                    <a:rPr lang="zh-TW" altLang="en-US" sz="1600" dirty="0">
                      <a:solidFill>
                        <a:schemeClr val="tx1"/>
                      </a:solidFill>
                      <a:latin typeface="微軟正黑體" panose="020B0604030504040204" pitchFamily="34" charset="-120"/>
                      <a:ea typeface="微軟正黑體" panose="020B0604030504040204" pitchFamily="34" charset="-120"/>
                    </a:rPr>
                    <a:t>年，亦即最多到大六，否則學校將勒令退學。</a:t>
                  </a:r>
                  <a:endParaRPr lang="zh-CN" altLang="en-US" sz="1600" dirty="0">
                    <a:solidFill>
                      <a:schemeClr val="tx1"/>
                    </a:solidFill>
                    <a:latin typeface="微軟正黑體" panose="020B0604030504040204" pitchFamily="34" charset="-120"/>
                    <a:ea typeface="微軟正黑體" panose="020B0604030504040204" pitchFamily="34" charset="-120"/>
                  </a:endParaRPr>
                </a:p>
              </p:txBody>
            </p:sp>
          </p:grpSp>
          <p:grpSp>
            <p:nvGrpSpPr>
              <p:cNvPr id="23" name="组合 22"/>
              <p:cNvGrpSpPr/>
              <p:nvPr/>
            </p:nvGrpSpPr>
            <p:grpSpPr>
              <a:xfrm>
                <a:off x="2612574" y="2721485"/>
                <a:ext cx="6319120" cy="1180322"/>
                <a:chOff x="2612574" y="3336628"/>
                <a:chExt cx="6319120" cy="1180322"/>
              </a:xfrm>
            </p:grpSpPr>
            <p:pic>
              <p:nvPicPr>
                <p:cNvPr id="30" name="图片 29"/>
                <p:cNvPicPr>
                  <a:picLocks noChangeAspect="1"/>
                </p:cNvPicPr>
                <p:nvPr/>
              </p:nvPicPr>
              <p:blipFill>
                <a:blip r:embed="rId3" cstate="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tretch>
                  <a:fillRect/>
                </a:stretch>
              </p:blipFill>
              <p:spPr>
                <a:xfrm>
                  <a:off x="8197503" y="3601022"/>
                  <a:ext cx="734191" cy="651534"/>
                </a:xfrm>
                <a:prstGeom prst="rect">
                  <a:avLst/>
                </a:prstGeom>
              </p:spPr>
            </p:pic>
            <p:grpSp>
              <p:nvGrpSpPr>
                <p:cNvPr id="34" name="组合 33"/>
                <p:cNvGrpSpPr/>
                <p:nvPr/>
              </p:nvGrpSpPr>
              <p:grpSpPr>
                <a:xfrm>
                  <a:off x="2612574" y="3336628"/>
                  <a:ext cx="5257211" cy="1180322"/>
                  <a:chOff x="0" y="2248678"/>
                  <a:chExt cx="5257211" cy="1180322"/>
                </a:xfrm>
                <a:solidFill>
                  <a:schemeClr val="bg1"/>
                </a:solidFill>
              </p:grpSpPr>
              <p:sp>
                <p:nvSpPr>
                  <p:cNvPr id="35" name="矩形 34"/>
                  <p:cNvSpPr/>
                  <p:nvPr/>
                </p:nvSpPr>
                <p:spPr>
                  <a:xfrm>
                    <a:off x="0" y="2248678"/>
                    <a:ext cx="4602549" cy="1180322"/>
                  </a:xfrm>
                  <a:prstGeom prst="rect">
                    <a:avLst/>
                  </a:prstGeom>
                  <a:grpFill/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/>
                  </a:p>
                </p:txBody>
              </p:sp>
              <p:sp>
                <p:nvSpPr>
                  <p:cNvPr id="38" name="等腰三角形 37"/>
                  <p:cNvSpPr/>
                  <p:nvPr/>
                </p:nvSpPr>
                <p:spPr>
                  <a:xfrm rot="5400000">
                    <a:off x="4339719" y="2511508"/>
                    <a:ext cx="1180322" cy="654662"/>
                  </a:xfrm>
                  <a:prstGeom prst="triangle">
                    <a:avLst/>
                  </a:prstGeom>
                  <a:grpFill/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/>
                  </a:p>
                </p:txBody>
              </p:sp>
            </p:grpSp>
            <p:cxnSp>
              <p:nvCxnSpPr>
                <p:cNvPr id="49" name="直接连接符 48"/>
                <p:cNvCxnSpPr/>
                <p:nvPr/>
              </p:nvCxnSpPr>
              <p:spPr>
                <a:xfrm flipV="1">
                  <a:off x="7870172" y="3919277"/>
                  <a:ext cx="327331" cy="4922"/>
                </a:xfrm>
                <a:prstGeom prst="line">
                  <a:avLst/>
                </a:prstGeom>
                <a:ln>
                  <a:solidFill>
                    <a:schemeClr val="bg1"/>
                  </a:solidFill>
                  <a:prstDash val="sysDash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sp>
            <p:nvSpPr>
              <p:cNvPr id="31" name="文本框 50"/>
              <p:cNvSpPr txBox="1"/>
              <p:nvPr/>
            </p:nvSpPr>
            <p:spPr>
              <a:xfrm>
                <a:off x="2645106" y="2753553"/>
                <a:ext cx="4686719" cy="10812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>
                <a:defPPr>
                  <a:defRPr lang="zh-CN"/>
                </a:defPPr>
                <a:lvl1pPr>
                  <a:defRPr sz="3600" b="1">
                    <a:solidFill>
                      <a:schemeClr val="bg1"/>
                    </a:solidFill>
                    <a:latin typeface="方正兰亭黑简体" panose="02000000000000000000" pitchFamily="2" charset="-122"/>
                    <a:ea typeface="方正兰亭黑简体" panose="02000000000000000000" pitchFamily="2" charset="-122"/>
                  </a:defRPr>
                </a:lvl1pPr>
              </a:lstStyle>
              <a:p>
                <a:pPr algn="just">
                  <a:lnSpc>
                    <a:spcPct val="150000"/>
                  </a:lnSpc>
                </a:pPr>
                <a:r>
                  <a:rPr lang="zh-TW" altLang="en-US" sz="1600" dirty="0">
                    <a:solidFill>
                      <a:srgbClr val="C00000"/>
                    </a:solidFill>
                    <a:latin typeface="微軟正黑體" panose="020B0604030504040204" pitchFamily="34" charset="-120"/>
                    <a:ea typeface="微軟正黑體" panose="020B0604030504040204" pitchFamily="34" charset="-120"/>
                  </a:rPr>
                  <a:t>身為應屆畢業生，</a:t>
                </a:r>
                <a:r>
                  <a:rPr lang="en-US" altLang="zh-TW" sz="1600" dirty="0">
                    <a:solidFill>
                      <a:srgbClr val="C00000"/>
                    </a:solidFill>
                    <a:latin typeface="微軟正黑體" panose="020B0604030504040204" pitchFamily="34" charset="-120"/>
                    <a:ea typeface="微軟正黑體" panose="020B0604030504040204" pitchFamily="34" charset="-120"/>
                  </a:rPr>
                  <a:t>109-1</a:t>
                </a:r>
                <a:r>
                  <a:rPr lang="zh-TW" altLang="en-US" sz="1600" dirty="0">
                    <a:solidFill>
                      <a:srgbClr val="C00000"/>
                    </a:solidFill>
                    <a:latin typeface="微軟正黑體" panose="020B0604030504040204" pitchFamily="34" charset="-120"/>
                    <a:ea typeface="微軟正黑體" panose="020B0604030504040204" pitchFamily="34" charset="-120"/>
                  </a:rPr>
                  <a:t>延畢後要做什麼</a:t>
                </a:r>
                <a:r>
                  <a:rPr lang="en-US" altLang="zh-TW" sz="1600" dirty="0">
                    <a:solidFill>
                      <a:srgbClr val="C00000"/>
                    </a:solidFill>
                    <a:latin typeface="微軟正黑體" panose="020B0604030504040204" pitchFamily="34" charset="-120"/>
                    <a:ea typeface="微軟正黑體" panose="020B0604030504040204" pitchFamily="34" charset="-120"/>
                  </a:rPr>
                  <a:t>?</a:t>
                </a:r>
              </a:p>
              <a:p>
                <a:pPr algn="just">
                  <a:lnSpc>
                    <a:spcPct val="150000"/>
                  </a:lnSpc>
                </a:pPr>
                <a:r>
                  <a:rPr lang="en-US" altLang="zh-TW" sz="1600" dirty="0">
                    <a:solidFill>
                      <a:schemeClr val="tx1"/>
                    </a:solidFill>
                    <a:latin typeface="微軟正黑體" panose="020B0604030504040204" pitchFamily="34" charset="-120"/>
                    <a:ea typeface="微軟正黑體" panose="020B0604030504040204" pitchFamily="34" charset="-120"/>
                  </a:rPr>
                  <a:t>109-1</a:t>
                </a:r>
                <a:r>
                  <a:rPr lang="zh-TW" altLang="en-US" sz="1600" dirty="0">
                    <a:solidFill>
                      <a:schemeClr val="tx1"/>
                    </a:solidFill>
                    <a:latin typeface="微軟正黑體" panose="020B0604030504040204" pitchFamily="34" charset="-120"/>
                    <a:ea typeface="微軟正黑體" panose="020B0604030504040204" pitchFamily="34" charset="-120"/>
                  </a:rPr>
                  <a:t>期間需要選校內課程以保留在學身分。</a:t>
                </a:r>
                <a:endParaRPr lang="en-US" altLang="zh-TW" sz="1600" dirty="0">
                  <a:solidFill>
                    <a:schemeClr val="tx1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endParaRPr>
              </a:p>
              <a:p>
                <a:pPr algn="just">
                  <a:lnSpc>
                    <a:spcPct val="150000"/>
                  </a:lnSpc>
                </a:pPr>
                <a:r>
                  <a:rPr lang="zh-TW" altLang="en-US" sz="1600" dirty="0">
                    <a:solidFill>
                      <a:schemeClr val="tx1"/>
                    </a:solidFill>
                    <a:latin typeface="微軟正黑體" panose="020B0604030504040204" pitchFamily="34" charset="-120"/>
                    <a:ea typeface="微軟正黑體" panose="020B0604030504040204" pitchFamily="34" charset="-120"/>
                  </a:rPr>
                  <a:t>若辦理休學，屆時將無法配合姊妹校要求提出在學證明。</a:t>
                </a:r>
                <a:endParaRPr lang="zh-CN" altLang="en-US" sz="1600" dirty="0">
                  <a:solidFill>
                    <a:schemeClr val="tx1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endParaRPr>
              </a:p>
            </p:txBody>
          </p:sp>
        </p:grpSp>
        <p:grpSp>
          <p:nvGrpSpPr>
            <p:cNvPr id="46" name="组合 23"/>
            <p:cNvGrpSpPr/>
            <p:nvPr/>
          </p:nvGrpSpPr>
          <p:grpSpPr>
            <a:xfrm>
              <a:off x="2608765" y="5293637"/>
              <a:ext cx="8189468" cy="1180322"/>
              <a:chOff x="2612574" y="4610634"/>
              <a:chExt cx="6974469" cy="1180322"/>
            </a:xfrm>
          </p:grpSpPr>
          <p:pic>
            <p:nvPicPr>
              <p:cNvPr id="47" name="图片 31"/>
              <p:cNvPicPr>
                <a:picLocks noChangeAspect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8852852" y="4875028"/>
                <a:ext cx="734191" cy="651534"/>
              </a:xfrm>
              <a:prstGeom prst="rect">
                <a:avLst/>
              </a:prstGeom>
            </p:spPr>
          </p:pic>
          <p:grpSp>
            <p:nvGrpSpPr>
              <p:cNvPr id="54" name="组合 41"/>
              <p:cNvGrpSpPr/>
              <p:nvPr/>
            </p:nvGrpSpPr>
            <p:grpSpPr>
              <a:xfrm>
                <a:off x="2612574" y="4610634"/>
                <a:ext cx="5912260" cy="1180322"/>
                <a:chOff x="0" y="2248678"/>
                <a:chExt cx="5912260" cy="1180322"/>
              </a:xfrm>
              <a:solidFill>
                <a:schemeClr val="bg1"/>
              </a:solidFill>
            </p:grpSpPr>
            <p:sp>
              <p:nvSpPr>
                <p:cNvPr id="56" name="矩形 55"/>
                <p:cNvSpPr/>
                <p:nvPr/>
              </p:nvSpPr>
              <p:spPr>
                <a:xfrm>
                  <a:off x="0" y="2248678"/>
                  <a:ext cx="5257211" cy="118032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sp>
              <p:nvSpPr>
                <p:cNvPr id="57" name="等腰三角形 56"/>
                <p:cNvSpPr/>
                <p:nvPr/>
              </p:nvSpPr>
              <p:spPr>
                <a:xfrm rot="5400000">
                  <a:off x="4994768" y="2511508"/>
                  <a:ext cx="1180322" cy="654662"/>
                </a:xfrm>
                <a:prstGeom prst="triangl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</p:grpSp>
          <p:cxnSp>
            <p:nvCxnSpPr>
              <p:cNvPr id="55" name="直接连接符 49"/>
              <p:cNvCxnSpPr/>
              <p:nvPr/>
            </p:nvCxnSpPr>
            <p:spPr>
              <a:xfrm flipV="1">
                <a:off x="8524834" y="5195873"/>
                <a:ext cx="327331" cy="4922"/>
              </a:xfrm>
              <a:prstGeom prst="line">
                <a:avLst/>
              </a:prstGeom>
              <a:ln>
                <a:solidFill>
                  <a:schemeClr val="bg1"/>
                </a:solidFill>
                <a:prstDash val="sys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58" name="文本框 50"/>
            <p:cNvSpPr txBox="1"/>
            <p:nvPr/>
          </p:nvSpPr>
          <p:spPr>
            <a:xfrm>
              <a:off x="2645106" y="4027820"/>
              <a:ext cx="5380810" cy="10812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defRPr sz="3600" b="1">
                  <a:solidFill>
                    <a:schemeClr val="bg1"/>
                  </a:solidFill>
                  <a:latin typeface="方正兰亭黑简体" panose="02000000000000000000" pitchFamily="2" charset="-122"/>
                  <a:ea typeface="方正兰亭黑简体" panose="02000000000000000000" pitchFamily="2" charset="-122"/>
                </a:defRPr>
              </a:lvl1pPr>
            </a:lstStyle>
            <a:p>
              <a:pPr algn="just">
                <a:lnSpc>
                  <a:spcPct val="150000"/>
                </a:lnSpc>
              </a:pPr>
              <a:r>
                <a:rPr lang="zh-TW" altLang="en-US" sz="1600" dirty="0">
                  <a:solidFill>
                    <a:srgbClr val="C00000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若對方學校有提供遠距課程，能否在台完成交換期間之學業</a:t>
              </a:r>
              <a:r>
                <a:rPr lang="en-US" altLang="zh-TW" sz="1600" dirty="0">
                  <a:solidFill>
                    <a:srgbClr val="C00000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?</a:t>
              </a:r>
            </a:p>
            <a:p>
              <a:pPr algn="just">
                <a:lnSpc>
                  <a:spcPct val="150000"/>
                </a:lnSpc>
              </a:pPr>
              <a:r>
                <a:rPr lang="zh-TW" altLang="en-US" sz="1600" dirty="0">
                  <a:solidFill>
                    <a:schemeClr val="tx1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若對方學校許可，且能夠取得成績單，即可配合對方學校規定在台完成交換。</a:t>
              </a:r>
            </a:p>
            <a:p>
              <a:pPr algn="just">
                <a:lnSpc>
                  <a:spcPct val="150000"/>
                </a:lnSpc>
              </a:pPr>
              <a:r>
                <a:rPr lang="zh-TW" altLang="en-US" sz="1600" dirty="0">
                  <a:solidFill>
                    <a:schemeClr val="tx1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然而沒有實際出國，將無法受領獎助學金。</a:t>
              </a:r>
              <a:endParaRPr lang="zh-CN" altLang="en-US" sz="1600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sp>
          <p:nvSpPr>
            <p:cNvPr id="59" name="文本框 50"/>
            <p:cNvSpPr txBox="1"/>
            <p:nvPr/>
          </p:nvSpPr>
          <p:spPr>
            <a:xfrm>
              <a:off x="2645106" y="5321007"/>
              <a:ext cx="6207059" cy="10812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defRPr sz="3600" b="1">
                  <a:solidFill>
                    <a:schemeClr val="bg1"/>
                  </a:solidFill>
                  <a:latin typeface="方正兰亭黑简体" panose="02000000000000000000" pitchFamily="2" charset="-122"/>
                  <a:ea typeface="方正兰亭黑简体" panose="02000000000000000000" pitchFamily="2" charset="-122"/>
                </a:defRPr>
              </a:lvl1pPr>
            </a:lstStyle>
            <a:p>
              <a:pPr algn="just">
                <a:lnSpc>
                  <a:spcPct val="150000"/>
                </a:lnSpc>
              </a:pPr>
              <a:r>
                <a:rPr lang="zh-TW" altLang="en-US" sz="1600" dirty="0">
                  <a:solidFill>
                    <a:srgbClr val="C00000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若交換一學年</a:t>
              </a:r>
              <a:r>
                <a:rPr lang="en-US" altLang="zh-TW" sz="1600" dirty="0">
                  <a:solidFill>
                    <a:srgbClr val="C00000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(109-1~109-2)</a:t>
              </a:r>
              <a:r>
                <a:rPr lang="zh-TW" altLang="en-US" sz="1600" dirty="0">
                  <a:solidFill>
                    <a:srgbClr val="C00000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，能否</a:t>
              </a:r>
              <a:r>
                <a:rPr lang="en-US" altLang="zh-TW" sz="1600" dirty="0">
                  <a:solidFill>
                    <a:srgbClr val="C00000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109-1</a:t>
              </a:r>
              <a:r>
                <a:rPr lang="zh-TW" altLang="en-US" sz="1600" dirty="0">
                  <a:solidFill>
                    <a:srgbClr val="C00000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在台上遠距課、</a:t>
              </a:r>
              <a:r>
                <a:rPr lang="en-US" altLang="zh-TW" sz="1600" dirty="0">
                  <a:solidFill>
                    <a:srgbClr val="C00000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109-2</a:t>
              </a:r>
              <a:r>
                <a:rPr lang="zh-TW" altLang="en-US" sz="1600" dirty="0">
                  <a:solidFill>
                    <a:srgbClr val="C00000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啟程至姊妹校上實體課</a:t>
              </a:r>
              <a:r>
                <a:rPr lang="en-US" altLang="zh-TW" sz="1600" dirty="0">
                  <a:solidFill>
                    <a:srgbClr val="C00000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?</a:t>
              </a:r>
            </a:p>
            <a:p>
              <a:pPr algn="just">
                <a:lnSpc>
                  <a:spcPct val="150000"/>
                </a:lnSpc>
              </a:pPr>
              <a:r>
                <a:rPr lang="zh-TW" altLang="en-US" sz="1600" dirty="0">
                  <a:solidFill>
                    <a:schemeClr val="tx1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若對方學校許可，且能夠取得成績單，即可配合對方學校規定完成交換。</a:t>
              </a:r>
            </a:p>
            <a:p>
              <a:pPr algn="just">
                <a:lnSpc>
                  <a:spcPct val="150000"/>
                </a:lnSpc>
              </a:pPr>
              <a:r>
                <a:rPr lang="zh-TW" altLang="en-US" sz="1600" dirty="0">
                  <a:solidFill>
                    <a:schemeClr val="tx1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獎學金僅補助實際出國的一學期。若有此況，請主動告知國際處。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06097391"/>
      </p:ext>
    </p:extLst>
  </p:cSld>
  <p:clrMapOvr>
    <a:masterClrMapping/>
  </p:clrMapOvr>
  <p:transition spd="slow">
    <p:push dir="u"/>
  </p:transition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74C4C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5" name="图片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42878" y="2698668"/>
            <a:ext cx="2532224" cy="2532224"/>
          </a:xfrm>
          <a:prstGeom prst="rect">
            <a:avLst/>
          </a:prstGeom>
        </p:spPr>
      </p:pic>
      <p:pic>
        <p:nvPicPr>
          <p:cNvPr id="7" name="图片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34759" y="2383631"/>
            <a:ext cx="739908" cy="739908"/>
          </a:xfrm>
          <a:prstGeom prst="rect">
            <a:avLst/>
          </a:prstGeom>
        </p:spPr>
      </p:pic>
      <p:pic>
        <p:nvPicPr>
          <p:cNvPr id="19" name="图片 1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34759" y="4726016"/>
            <a:ext cx="739908" cy="739908"/>
          </a:xfrm>
          <a:prstGeom prst="rect">
            <a:avLst/>
          </a:prstGeom>
        </p:spPr>
      </p:pic>
      <p:pic>
        <p:nvPicPr>
          <p:cNvPr id="20" name="图片 19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17332" y="2386030"/>
            <a:ext cx="739908" cy="739908"/>
          </a:xfrm>
          <a:prstGeom prst="rect">
            <a:avLst/>
          </a:prstGeom>
        </p:spPr>
      </p:pic>
      <p:pic>
        <p:nvPicPr>
          <p:cNvPr id="21" name="图片 20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17332" y="4728415"/>
            <a:ext cx="739908" cy="739908"/>
          </a:xfrm>
          <a:prstGeom prst="rect">
            <a:avLst/>
          </a:prstGeom>
        </p:spPr>
      </p:pic>
      <p:sp>
        <p:nvSpPr>
          <p:cNvPr id="26" name="矩形 25"/>
          <p:cNvSpPr/>
          <p:nvPr/>
        </p:nvSpPr>
        <p:spPr>
          <a:xfrm>
            <a:off x="4909643" y="366603"/>
            <a:ext cx="2518638" cy="492443"/>
          </a:xfrm>
          <a:prstGeom prst="rect">
            <a:avLst/>
          </a:prstGeom>
          <a:effectLst/>
        </p:spPr>
        <p:txBody>
          <a:bodyPr vert="horz" wrap="none">
            <a:spAutoFit/>
          </a:bodyPr>
          <a:lstStyle/>
          <a:p>
            <a:r>
              <a:rPr lang="zh-TW" altLang="en-US" sz="2600" dirty="0">
                <a:latin typeface="Agency FB" panose="020B0503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獎助金處理辦法</a:t>
            </a:r>
            <a:endParaRPr lang="en-US" altLang="zh-CN" sz="2600" dirty="0">
              <a:latin typeface="Agency FB" panose="020B050302020202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grpSp>
        <p:nvGrpSpPr>
          <p:cNvPr id="27" name="组合 7"/>
          <p:cNvGrpSpPr/>
          <p:nvPr/>
        </p:nvGrpSpPr>
        <p:grpSpPr>
          <a:xfrm>
            <a:off x="0" y="340647"/>
            <a:ext cx="3947887" cy="544357"/>
            <a:chOff x="0" y="589591"/>
            <a:chExt cx="3947887" cy="544357"/>
          </a:xfrm>
        </p:grpSpPr>
        <p:pic>
          <p:nvPicPr>
            <p:cNvPr id="28" name="图片 4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334470" y="589591"/>
              <a:ext cx="613417" cy="544357"/>
            </a:xfrm>
            <a:prstGeom prst="rect">
              <a:avLst/>
            </a:prstGeom>
          </p:spPr>
        </p:pic>
        <p:cxnSp>
          <p:nvCxnSpPr>
            <p:cNvPr id="30" name="直接连接符 8"/>
            <p:cNvCxnSpPr>
              <a:endCxn id="28" idx="1"/>
            </p:cNvCxnSpPr>
            <p:nvPr/>
          </p:nvCxnSpPr>
          <p:spPr>
            <a:xfrm>
              <a:off x="0" y="861769"/>
              <a:ext cx="3334470" cy="1"/>
            </a:xfrm>
            <a:prstGeom prst="line">
              <a:avLst/>
            </a:prstGeom>
            <a:ln>
              <a:solidFill>
                <a:schemeClr val="bg1"/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1" name="组合 35"/>
          <p:cNvGrpSpPr/>
          <p:nvPr/>
        </p:nvGrpSpPr>
        <p:grpSpPr>
          <a:xfrm>
            <a:off x="8244113" y="340647"/>
            <a:ext cx="3947887" cy="544357"/>
            <a:chOff x="8244113" y="589591"/>
            <a:chExt cx="3947887" cy="544357"/>
          </a:xfrm>
        </p:grpSpPr>
        <p:pic>
          <p:nvPicPr>
            <p:cNvPr id="32" name="图片 5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0800000">
              <a:off x="8244113" y="589591"/>
              <a:ext cx="613417" cy="544357"/>
            </a:xfrm>
            <a:prstGeom prst="rect">
              <a:avLst/>
            </a:prstGeom>
          </p:spPr>
        </p:pic>
        <p:cxnSp>
          <p:nvCxnSpPr>
            <p:cNvPr id="34" name="直接连接符 9"/>
            <p:cNvCxnSpPr/>
            <p:nvPr/>
          </p:nvCxnSpPr>
          <p:spPr>
            <a:xfrm>
              <a:off x="8857530" y="867195"/>
              <a:ext cx="3334470" cy="1"/>
            </a:xfrm>
            <a:prstGeom prst="line">
              <a:avLst/>
            </a:prstGeom>
            <a:ln>
              <a:solidFill>
                <a:schemeClr val="bg1"/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5" name="文本框 25"/>
          <p:cNvSpPr txBox="1"/>
          <p:nvPr/>
        </p:nvSpPr>
        <p:spPr>
          <a:xfrm>
            <a:off x="346364" y="1730375"/>
            <a:ext cx="2956001" cy="16167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defRPr sz="3600" b="1">
                <a:solidFill>
                  <a:schemeClr val="bg1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</a:defRPr>
            </a:lvl1pPr>
          </a:lstStyle>
          <a:p>
            <a:pPr>
              <a:lnSpc>
                <a:spcPct val="150000"/>
              </a:lnSpc>
            </a:pPr>
            <a:r>
              <a:rPr lang="zh-TW" altLang="en-US" sz="2000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受領</a:t>
            </a:r>
            <a:r>
              <a:rPr lang="en-US" altLang="zh-TW" sz="2000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108</a:t>
            </a:r>
            <a:r>
              <a:rPr lang="zh-TW" altLang="en-US" sz="2000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學海飛颺</a:t>
            </a:r>
            <a:r>
              <a:rPr lang="en-US" altLang="zh-TW" sz="2000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/</a:t>
            </a:r>
            <a:r>
              <a:rPr lang="zh-TW" altLang="en-US" sz="2000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惜珠</a:t>
            </a:r>
            <a:br>
              <a:rPr lang="en-US" altLang="zh-TW" sz="2000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</a:br>
            <a:r>
              <a:rPr lang="en-US" altLang="zh-TW" sz="1600" b="0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-</a:t>
            </a:r>
            <a:r>
              <a:rPr lang="zh-TW" altLang="en-US" sz="1600" b="0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需於</a:t>
            </a:r>
            <a:r>
              <a:rPr lang="en-US" altLang="zh-TW" sz="1600" b="0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109/10/31</a:t>
            </a:r>
            <a:r>
              <a:rPr lang="zh-TW" altLang="en-US" sz="1600" b="0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前啟程出國，若無法配合視同放棄。</a:t>
            </a:r>
            <a:endParaRPr lang="en-US" altLang="zh-TW" sz="1600" b="0" dirty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>
              <a:lnSpc>
                <a:spcPct val="150000"/>
              </a:lnSpc>
            </a:pPr>
            <a:r>
              <a:rPr lang="en-US" altLang="zh-TW" sz="1600" b="0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-</a:t>
            </a:r>
            <a:r>
              <a:rPr lang="zh-TW" altLang="en-US" sz="1600" b="0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可重新申請</a:t>
            </a:r>
            <a:r>
              <a:rPr lang="en-US" altLang="zh-TW" sz="1600" b="0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109</a:t>
            </a:r>
            <a:r>
              <a:rPr lang="zh-TW" altLang="en-US" sz="1600" b="0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學海飛颺。</a:t>
            </a:r>
            <a:endParaRPr lang="zh-CN" altLang="en-US" sz="1600" b="0" dirty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36" name="文本框 25"/>
          <p:cNvSpPr txBox="1"/>
          <p:nvPr/>
        </p:nvSpPr>
        <p:spPr>
          <a:xfrm>
            <a:off x="346364" y="4726016"/>
            <a:ext cx="2956001" cy="87806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defRPr sz="3600" b="1">
                <a:solidFill>
                  <a:schemeClr val="bg1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</a:defRPr>
            </a:lvl1pPr>
          </a:lstStyle>
          <a:p>
            <a:pPr>
              <a:lnSpc>
                <a:spcPct val="150000"/>
              </a:lnSpc>
            </a:pPr>
            <a:r>
              <a:rPr lang="zh-TW" altLang="en-US" sz="2000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受領</a:t>
            </a:r>
            <a:r>
              <a:rPr lang="en-US" altLang="zh-TW" sz="2000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109</a:t>
            </a:r>
            <a:r>
              <a:rPr lang="zh-TW" altLang="en-US" sz="2000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學海飛颺</a:t>
            </a:r>
            <a:r>
              <a:rPr lang="en-US" altLang="zh-TW" sz="2000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/</a:t>
            </a:r>
            <a:r>
              <a:rPr lang="zh-TW" altLang="en-US" sz="2000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惜珠</a:t>
            </a:r>
            <a:br>
              <a:rPr lang="en-US" altLang="zh-TW" sz="2000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</a:br>
            <a:r>
              <a:rPr lang="en-US" altLang="zh-TW" sz="1600" b="0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-</a:t>
            </a:r>
            <a:r>
              <a:rPr lang="zh-TW" altLang="en-US" sz="1600" b="0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需於</a:t>
            </a:r>
            <a:r>
              <a:rPr lang="en-US" altLang="zh-TW" sz="1600" b="0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110/10/31</a:t>
            </a:r>
            <a:r>
              <a:rPr lang="zh-TW" altLang="en-US" sz="1600" b="0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前啟程出國。</a:t>
            </a:r>
            <a:endParaRPr lang="zh-CN" altLang="en-US" sz="1600" b="0" dirty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37" name="文本框 25"/>
          <p:cNvSpPr txBox="1"/>
          <p:nvPr/>
        </p:nvSpPr>
        <p:spPr>
          <a:xfrm>
            <a:off x="8889637" y="1499542"/>
            <a:ext cx="3187823" cy="207838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defRPr sz="3600" b="1">
                <a:solidFill>
                  <a:schemeClr val="bg1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</a:defRPr>
            </a:lvl1pPr>
          </a:lstStyle>
          <a:p>
            <a:pPr>
              <a:lnSpc>
                <a:spcPct val="150000"/>
              </a:lnSpc>
            </a:pPr>
            <a:r>
              <a:rPr lang="zh-TW" altLang="en-US" sz="2000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受領</a:t>
            </a:r>
            <a:r>
              <a:rPr lang="en-US" altLang="zh-TW" sz="2000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109-1</a:t>
            </a:r>
            <a:r>
              <a:rPr lang="zh-TW" altLang="en-US" sz="2000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王秋雄榮譽博士補助赴德日獎學金</a:t>
            </a:r>
            <a:br>
              <a:rPr lang="en-US" altLang="zh-TW" sz="2000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</a:br>
            <a:r>
              <a:rPr lang="en-US" altLang="zh-TW" sz="1600" b="0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-</a:t>
            </a:r>
            <a:r>
              <a:rPr lang="zh-TW" altLang="en-US" sz="1600" b="0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若延期至</a:t>
            </a:r>
            <a:r>
              <a:rPr lang="en-US" altLang="zh-TW" sz="1600" b="0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109-2</a:t>
            </a:r>
            <a:r>
              <a:rPr lang="zh-TW" altLang="en-US" sz="1600" b="0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啟程交換，需放棄</a:t>
            </a:r>
            <a:r>
              <a:rPr lang="en-US" altLang="zh-TW" sz="1600" b="0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109-1</a:t>
            </a:r>
            <a:r>
              <a:rPr lang="zh-TW" altLang="en-US" sz="1600" b="0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補助，重新申請</a:t>
            </a:r>
            <a:r>
              <a:rPr lang="en-US" altLang="zh-TW" sz="1600" b="0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109-2</a:t>
            </a:r>
            <a:r>
              <a:rPr lang="zh-TW" altLang="en-US" sz="1600" b="0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補助。</a:t>
            </a:r>
            <a:endParaRPr lang="zh-CN" altLang="en-US" sz="1600" b="0" dirty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38" name="文本框 25"/>
          <p:cNvSpPr txBox="1"/>
          <p:nvPr/>
        </p:nvSpPr>
        <p:spPr>
          <a:xfrm>
            <a:off x="9004177" y="4354762"/>
            <a:ext cx="2949525" cy="13397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defRPr sz="3600" b="1">
                <a:solidFill>
                  <a:schemeClr val="bg1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</a:defRPr>
            </a:lvl1pPr>
          </a:lstStyle>
          <a:p>
            <a:pPr>
              <a:lnSpc>
                <a:spcPct val="150000"/>
              </a:lnSpc>
            </a:pPr>
            <a:r>
              <a:rPr lang="zh-TW" altLang="en-US" sz="2000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受領其他獎助，交換期間因疫情中斷</a:t>
            </a:r>
            <a:br>
              <a:rPr lang="en-US" altLang="zh-TW" sz="2000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</a:br>
            <a:r>
              <a:rPr lang="en-US" altLang="zh-TW" sz="1600" b="0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-</a:t>
            </a:r>
            <a:r>
              <a:rPr lang="zh-TW" altLang="en-US" sz="1600" b="0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視要點、行政契約規定處理</a:t>
            </a:r>
            <a:endParaRPr lang="zh-CN" altLang="en-US" sz="1600" b="0" dirty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1630719002"/>
      </p:ext>
    </p:extLst>
  </p:cSld>
  <p:clrMapOvr>
    <a:masterClrMapping/>
  </p:clrMapOvr>
  <p:transition spd="slow">
    <p:push dir="u"/>
  </p:transition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矩形 11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03857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5" name="文本框 14"/>
          <p:cNvSpPr txBox="1"/>
          <p:nvPr/>
        </p:nvSpPr>
        <p:spPr>
          <a:xfrm>
            <a:off x="6096000" y="2744406"/>
            <a:ext cx="5129049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defRPr sz="3600" b="1">
                <a:solidFill>
                  <a:schemeClr val="bg1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</a:defRPr>
            </a:lvl1pPr>
          </a:lstStyle>
          <a:p>
            <a:r>
              <a:rPr lang="en-US" altLang="zh-CN" sz="9600" b="0" dirty="0">
                <a:latin typeface="Arial" panose="020B0604020202020204" pitchFamily="34" charset="0"/>
                <a:ea typeface="微軟正黑體" panose="020B0604030504040204" pitchFamily="34" charset="-120"/>
                <a:cs typeface="Arial" panose="020B0604020202020204" pitchFamily="34" charset="0"/>
              </a:rPr>
              <a:t>Q&amp;A</a:t>
            </a:r>
            <a:endParaRPr lang="zh-CN" altLang="en-US" sz="9600" b="0" dirty="0">
              <a:latin typeface="Arial" panose="020B0604020202020204" pitchFamily="34" charset="0"/>
              <a:ea typeface="微軟正黑體" panose="020B0604030504040204" pitchFamily="34" charset="-120"/>
              <a:cs typeface="Arial" panose="020B0604020202020204" pitchFamily="34" charset="0"/>
            </a:endParaRPr>
          </a:p>
        </p:txBody>
      </p:sp>
      <p:grpSp>
        <p:nvGrpSpPr>
          <p:cNvPr id="6" name="群組 5"/>
          <p:cNvGrpSpPr/>
          <p:nvPr/>
        </p:nvGrpSpPr>
        <p:grpSpPr>
          <a:xfrm>
            <a:off x="0" y="641109"/>
            <a:ext cx="6847953" cy="2615407"/>
            <a:chOff x="-61546" y="1046210"/>
            <a:chExt cx="8309737" cy="2382790"/>
          </a:xfrm>
        </p:grpSpPr>
        <p:sp>
          <p:nvSpPr>
            <p:cNvPr id="14" name="任意多边形 54"/>
            <p:cNvSpPr/>
            <p:nvPr/>
          </p:nvSpPr>
          <p:spPr>
            <a:xfrm>
              <a:off x="-61546" y="1820007"/>
              <a:ext cx="7156938" cy="1608993"/>
            </a:xfrm>
            <a:custGeom>
              <a:avLst/>
              <a:gdLst>
                <a:gd name="connsiteX0" fmla="*/ 0 w 9951057"/>
                <a:gd name="connsiteY0" fmla="*/ 1186542 h 1739735"/>
                <a:gd name="connsiteX1" fmla="*/ 2575249 w 9951057"/>
                <a:gd name="connsiteY1" fmla="*/ 1429138 h 1739735"/>
                <a:gd name="connsiteX2" fmla="*/ 4460032 w 9951057"/>
                <a:gd name="connsiteY2" fmla="*/ 1737048 h 1739735"/>
                <a:gd name="connsiteX3" fmla="*/ 6354147 w 9951057"/>
                <a:gd name="connsiteY3" fmla="*/ 1242526 h 1739735"/>
                <a:gd name="connsiteX4" fmla="*/ 8229600 w 9951057"/>
                <a:gd name="connsiteY4" fmla="*/ 729342 h 1739735"/>
                <a:gd name="connsiteX5" fmla="*/ 9797143 w 9951057"/>
                <a:gd name="connsiteY5" fmla="*/ 66869 h 1739735"/>
                <a:gd name="connsiteX6" fmla="*/ 9806473 w 9951057"/>
                <a:gd name="connsiteY6" fmla="*/ 57538 h 1739735"/>
                <a:gd name="connsiteX0" fmla="*/ 0 w 9951057"/>
                <a:gd name="connsiteY0" fmla="*/ 1186542 h 1738196"/>
                <a:gd name="connsiteX1" fmla="*/ 2565919 w 9951057"/>
                <a:gd name="connsiteY1" fmla="*/ 1373155 h 1738196"/>
                <a:gd name="connsiteX2" fmla="*/ 4460032 w 9951057"/>
                <a:gd name="connsiteY2" fmla="*/ 1737048 h 1738196"/>
                <a:gd name="connsiteX3" fmla="*/ 6354147 w 9951057"/>
                <a:gd name="connsiteY3" fmla="*/ 1242526 h 1738196"/>
                <a:gd name="connsiteX4" fmla="*/ 8229600 w 9951057"/>
                <a:gd name="connsiteY4" fmla="*/ 729342 h 1738196"/>
                <a:gd name="connsiteX5" fmla="*/ 9797143 w 9951057"/>
                <a:gd name="connsiteY5" fmla="*/ 66869 h 1738196"/>
                <a:gd name="connsiteX6" fmla="*/ 9806473 w 9951057"/>
                <a:gd name="connsiteY6" fmla="*/ 57538 h 1738196"/>
                <a:gd name="connsiteX0" fmla="*/ 0 w 9951057"/>
                <a:gd name="connsiteY0" fmla="*/ 1186542 h 1738196"/>
                <a:gd name="connsiteX1" fmla="*/ 2565919 w 9951057"/>
                <a:gd name="connsiteY1" fmla="*/ 1373155 h 1738196"/>
                <a:gd name="connsiteX2" fmla="*/ 4460032 w 9951057"/>
                <a:gd name="connsiteY2" fmla="*/ 1737048 h 1738196"/>
                <a:gd name="connsiteX3" fmla="*/ 6354147 w 9951057"/>
                <a:gd name="connsiteY3" fmla="*/ 1242526 h 1738196"/>
                <a:gd name="connsiteX4" fmla="*/ 8229600 w 9951057"/>
                <a:gd name="connsiteY4" fmla="*/ 729342 h 1738196"/>
                <a:gd name="connsiteX5" fmla="*/ 9797143 w 9951057"/>
                <a:gd name="connsiteY5" fmla="*/ 66869 h 1738196"/>
                <a:gd name="connsiteX6" fmla="*/ 9806473 w 9951057"/>
                <a:gd name="connsiteY6" fmla="*/ 57538 h 1738196"/>
                <a:gd name="connsiteX0" fmla="*/ 0 w 9951057"/>
                <a:gd name="connsiteY0" fmla="*/ 1186542 h 1738196"/>
                <a:gd name="connsiteX1" fmla="*/ 2565919 w 9951057"/>
                <a:gd name="connsiteY1" fmla="*/ 1373155 h 1738196"/>
                <a:gd name="connsiteX2" fmla="*/ 4460032 w 9951057"/>
                <a:gd name="connsiteY2" fmla="*/ 1737048 h 1738196"/>
                <a:gd name="connsiteX3" fmla="*/ 6326155 w 9951057"/>
                <a:gd name="connsiteY3" fmla="*/ 1242526 h 1738196"/>
                <a:gd name="connsiteX4" fmla="*/ 8229600 w 9951057"/>
                <a:gd name="connsiteY4" fmla="*/ 729342 h 1738196"/>
                <a:gd name="connsiteX5" fmla="*/ 9797143 w 9951057"/>
                <a:gd name="connsiteY5" fmla="*/ 66869 h 1738196"/>
                <a:gd name="connsiteX6" fmla="*/ 9806473 w 9951057"/>
                <a:gd name="connsiteY6" fmla="*/ 57538 h 1738196"/>
                <a:gd name="connsiteX0" fmla="*/ 0 w 9797143"/>
                <a:gd name="connsiteY0" fmla="*/ 1119673 h 1671327"/>
                <a:gd name="connsiteX1" fmla="*/ 2565919 w 9797143"/>
                <a:gd name="connsiteY1" fmla="*/ 1306286 h 1671327"/>
                <a:gd name="connsiteX2" fmla="*/ 4460032 w 9797143"/>
                <a:gd name="connsiteY2" fmla="*/ 1670179 h 1671327"/>
                <a:gd name="connsiteX3" fmla="*/ 6326155 w 9797143"/>
                <a:gd name="connsiteY3" fmla="*/ 1175657 h 1671327"/>
                <a:gd name="connsiteX4" fmla="*/ 8229600 w 9797143"/>
                <a:gd name="connsiteY4" fmla="*/ 662473 h 1671327"/>
                <a:gd name="connsiteX5" fmla="*/ 9797143 w 9797143"/>
                <a:gd name="connsiteY5" fmla="*/ 0 h 1671327"/>
                <a:gd name="connsiteX0" fmla="*/ 0 w 9787812"/>
                <a:gd name="connsiteY0" fmla="*/ 774440 h 1671583"/>
                <a:gd name="connsiteX1" fmla="*/ 2556588 w 9787812"/>
                <a:gd name="connsiteY1" fmla="*/ 1306286 h 1671583"/>
                <a:gd name="connsiteX2" fmla="*/ 4450701 w 9787812"/>
                <a:gd name="connsiteY2" fmla="*/ 1670179 h 1671583"/>
                <a:gd name="connsiteX3" fmla="*/ 6316824 w 9787812"/>
                <a:gd name="connsiteY3" fmla="*/ 1175657 h 1671583"/>
                <a:gd name="connsiteX4" fmla="*/ 8220269 w 9787812"/>
                <a:gd name="connsiteY4" fmla="*/ 662473 h 1671583"/>
                <a:gd name="connsiteX5" fmla="*/ 9787812 w 9787812"/>
                <a:gd name="connsiteY5" fmla="*/ 0 h 1671583"/>
                <a:gd name="connsiteX0" fmla="*/ 0 w 9787812"/>
                <a:gd name="connsiteY0" fmla="*/ 774440 h 1671488"/>
                <a:gd name="connsiteX1" fmla="*/ 2556588 w 9787812"/>
                <a:gd name="connsiteY1" fmla="*/ 1306286 h 1671488"/>
                <a:gd name="connsiteX2" fmla="*/ 4450701 w 9787812"/>
                <a:gd name="connsiteY2" fmla="*/ 1670179 h 1671488"/>
                <a:gd name="connsiteX3" fmla="*/ 6316824 w 9787812"/>
                <a:gd name="connsiteY3" fmla="*/ 1175657 h 1671488"/>
                <a:gd name="connsiteX4" fmla="*/ 8220269 w 9787812"/>
                <a:gd name="connsiteY4" fmla="*/ 662473 h 1671488"/>
                <a:gd name="connsiteX5" fmla="*/ 9787812 w 9787812"/>
                <a:gd name="connsiteY5" fmla="*/ 0 h 1671488"/>
                <a:gd name="connsiteX0" fmla="*/ 0 w 9787812"/>
                <a:gd name="connsiteY0" fmla="*/ 774440 h 1677968"/>
                <a:gd name="connsiteX1" fmla="*/ 2556588 w 9787812"/>
                <a:gd name="connsiteY1" fmla="*/ 1306286 h 1677968"/>
                <a:gd name="connsiteX2" fmla="*/ 4450701 w 9787812"/>
                <a:gd name="connsiteY2" fmla="*/ 1670179 h 1677968"/>
                <a:gd name="connsiteX3" fmla="*/ 6316824 w 9787812"/>
                <a:gd name="connsiteY3" fmla="*/ 1175657 h 1677968"/>
                <a:gd name="connsiteX4" fmla="*/ 8220269 w 9787812"/>
                <a:gd name="connsiteY4" fmla="*/ 662473 h 1677968"/>
                <a:gd name="connsiteX5" fmla="*/ 9787812 w 9787812"/>
                <a:gd name="connsiteY5" fmla="*/ 0 h 1677968"/>
                <a:gd name="connsiteX0" fmla="*/ 0 w 9787812"/>
                <a:gd name="connsiteY0" fmla="*/ 774440 h 1677968"/>
                <a:gd name="connsiteX1" fmla="*/ 2556588 w 9787812"/>
                <a:gd name="connsiteY1" fmla="*/ 1306286 h 1677968"/>
                <a:gd name="connsiteX2" fmla="*/ 4450701 w 9787812"/>
                <a:gd name="connsiteY2" fmla="*/ 1670179 h 1677968"/>
                <a:gd name="connsiteX3" fmla="*/ 6316824 w 9787812"/>
                <a:gd name="connsiteY3" fmla="*/ 1175657 h 1677968"/>
                <a:gd name="connsiteX4" fmla="*/ 8220269 w 9787812"/>
                <a:gd name="connsiteY4" fmla="*/ 662473 h 1677968"/>
                <a:gd name="connsiteX5" fmla="*/ 9787812 w 9787812"/>
                <a:gd name="connsiteY5" fmla="*/ 0 h 1677968"/>
                <a:gd name="connsiteX0" fmla="*/ 0 w 9787812"/>
                <a:gd name="connsiteY0" fmla="*/ 774440 h 1677968"/>
                <a:gd name="connsiteX1" fmla="*/ 2556588 w 9787812"/>
                <a:gd name="connsiteY1" fmla="*/ 1306286 h 1677968"/>
                <a:gd name="connsiteX2" fmla="*/ 4450701 w 9787812"/>
                <a:gd name="connsiteY2" fmla="*/ 1670179 h 1677968"/>
                <a:gd name="connsiteX3" fmla="*/ 6316824 w 9787812"/>
                <a:gd name="connsiteY3" fmla="*/ 1175657 h 1677968"/>
                <a:gd name="connsiteX4" fmla="*/ 8220269 w 9787812"/>
                <a:gd name="connsiteY4" fmla="*/ 662473 h 1677968"/>
                <a:gd name="connsiteX5" fmla="*/ 9787812 w 9787812"/>
                <a:gd name="connsiteY5" fmla="*/ 0 h 1677968"/>
                <a:gd name="connsiteX0" fmla="*/ 0 w 9787812"/>
                <a:gd name="connsiteY0" fmla="*/ 774440 h 1677968"/>
                <a:gd name="connsiteX1" fmla="*/ 2556588 w 9787812"/>
                <a:gd name="connsiteY1" fmla="*/ 1306286 h 1677968"/>
                <a:gd name="connsiteX2" fmla="*/ 4450701 w 9787812"/>
                <a:gd name="connsiteY2" fmla="*/ 1670179 h 1677968"/>
                <a:gd name="connsiteX3" fmla="*/ 6316824 w 9787812"/>
                <a:gd name="connsiteY3" fmla="*/ 1175657 h 1677968"/>
                <a:gd name="connsiteX4" fmla="*/ 8220269 w 9787812"/>
                <a:gd name="connsiteY4" fmla="*/ 662473 h 1677968"/>
                <a:gd name="connsiteX5" fmla="*/ 9787812 w 9787812"/>
                <a:gd name="connsiteY5" fmla="*/ 0 h 1677968"/>
                <a:gd name="connsiteX0" fmla="*/ 0 w 9787812"/>
                <a:gd name="connsiteY0" fmla="*/ 774440 h 1677968"/>
                <a:gd name="connsiteX1" fmla="*/ 2556588 w 9787812"/>
                <a:gd name="connsiteY1" fmla="*/ 1306286 h 1677968"/>
                <a:gd name="connsiteX2" fmla="*/ 4450701 w 9787812"/>
                <a:gd name="connsiteY2" fmla="*/ 1670179 h 1677968"/>
                <a:gd name="connsiteX3" fmla="*/ 6316824 w 9787812"/>
                <a:gd name="connsiteY3" fmla="*/ 1175657 h 1677968"/>
                <a:gd name="connsiteX4" fmla="*/ 8220269 w 9787812"/>
                <a:gd name="connsiteY4" fmla="*/ 662473 h 1677968"/>
                <a:gd name="connsiteX5" fmla="*/ 9787812 w 9787812"/>
                <a:gd name="connsiteY5" fmla="*/ 0 h 1677968"/>
                <a:gd name="connsiteX0" fmla="*/ 0 w 9787812"/>
                <a:gd name="connsiteY0" fmla="*/ 774440 h 1677968"/>
                <a:gd name="connsiteX1" fmla="*/ 2556588 w 9787812"/>
                <a:gd name="connsiteY1" fmla="*/ 1306286 h 1677968"/>
                <a:gd name="connsiteX2" fmla="*/ 4450701 w 9787812"/>
                <a:gd name="connsiteY2" fmla="*/ 1670179 h 1677968"/>
                <a:gd name="connsiteX3" fmla="*/ 6316824 w 9787812"/>
                <a:gd name="connsiteY3" fmla="*/ 1175657 h 1677968"/>
                <a:gd name="connsiteX4" fmla="*/ 8220269 w 9787812"/>
                <a:gd name="connsiteY4" fmla="*/ 662473 h 1677968"/>
                <a:gd name="connsiteX5" fmla="*/ 9787812 w 9787812"/>
                <a:gd name="connsiteY5" fmla="*/ 0 h 1677968"/>
                <a:gd name="connsiteX0" fmla="*/ 0 w 9787812"/>
                <a:gd name="connsiteY0" fmla="*/ 774440 h 1677968"/>
                <a:gd name="connsiteX1" fmla="*/ 2556588 w 9787812"/>
                <a:gd name="connsiteY1" fmla="*/ 1306286 h 1677968"/>
                <a:gd name="connsiteX2" fmla="*/ 4450701 w 9787812"/>
                <a:gd name="connsiteY2" fmla="*/ 1670179 h 1677968"/>
                <a:gd name="connsiteX3" fmla="*/ 6316824 w 9787812"/>
                <a:gd name="connsiteY3" fmla="*/ 1175657 h 1677968"/>
                <a:gd name="connsiteX4" fmla="*/ 8220269 w 9787812"/>
                <a:gd name="connsiteY4" fmla="*/ 662473 h 1677968"/>
                <a:gd name="connsiteX5" fmla="*/ 9787812 w 9787812"/>
                <a:gd name="connsiteY5" fmla="*/ 0 h 1677968"/>
                <a:gd name="connsiteX0" fmla="*/ 0 w 9787812"/>
                <a:gd name="connsiteY0" fmla="*/ 774440 h 1677968"/>
                <a:gd name="connsiteX1" fmla="*/ 2556588 w 9787812"/>
                <a:gd name="connsiteY1" fmla="*/ 1306286 h 1677968"/>
                <a:gd name="connsiteX2" fmla="*/ 4450701 w 9787812"/>
                <a:gd name="connsiteY2" fmla="*/ 1670179 h 1677968"/>
                <a:gd name="connsiteX3" fmla="*/ 6316824 w 9787812"/>
                <a:gd name="connsiteY3" fmla="*/ 1175657 h 1677968"/>
                <a:gd name="connsiteX4" fmla="*/ 8220269 w 9787812"/>
                <a:gd name="connsiteY4" fmla="*/ 662473 h 1677968"/>
                <a:gd name="connsiteX5" fmla="*/ 9787812 w 9787812"/>
                <a:gd name="connsiteY5" fmla="*/ 0 h 167796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9787812" h="1677968">
                  <a:moveTo>
                    <a:pt x="0" y="774440"/>
                  </a:moveTo>
                  <a:cubicBezTo>
                    <a:pt x="915955" y="849862"/>
                    <a:pt x="2318658" y="1175657"/>
                    <a:pt x="2556588" y="1306286"/>
                  </a:cubicBezTo>
                  <a:cubicBezTo>
                    <a:pt x="2794518" y="1436915"/>
                    <a:pt x="3404117" y="1729273"/>
                    <a:pt x="4450701" y="1670179"/>
                  </a:cubicBezTo>
                  <a:cubicBezTo>
                    <a:pt x="5497285" y="1611085"/>
                    <a:pt x="6060569" y="1259398"/>
                    <a:pt x="6316824" y="1175657"/>
                  </a:cubicBezTo>
                  <a:cubicBezTo>
                    <a:pt x="6473907" y="1124324"/>
                    <a:pt x="7875036" y="699795"/>
                    <a:pt x="8220269" y="662473"/>
                  </a:cubicBezTo>
                  <a:cubicBezTo>
                    <a:pt x="8565502" y="625151"/>
                    <a:pt x="9291734" y="447869"/>
                    <a:pt x="9787812" y="0"/>
                  </a:cubicBezTo>
                </a:path>
              </a:pathLst>
            </a:custGeom>
            <a:noFill/>
            <a:ln>
              <a:solidFill>
                <a:schemeClr val="bg1"/>
              </a:solidFill>
              <a:prstDash val="sys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pic>
          <p:nvPicPr>
            <p:cNvPr id="16" name="图片 36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9800000">
              <a:off x="6974487" y="1046210"/>
              <a:ext cx="1273704" cy="1130306"/>
            </a:xfrm>
            <a:prstGeom prst="rect">
              <a:avLst/>
            </a:prstGeom>
          </p:spPr>
        </p:pic>
      </p:grpSp>
      <p:sp>
        <p:nvSpPr>
          <p:cNvPr id="11" name="矩形 10"/>
          <p:cNvSpPr/>
          <p:nvPr/>
        </p:nvSpPr>
        <p:spPr>
          <a:xfrm>
            <a:off x="6174377" y="4385703"/>
            <a:ext cx="6096000" cy="1200329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zh-TW" altLang="en-US" b="1" dirty="0">
                <a:solidFill>
                  <a:schemeClr val="bg1"/>
                </a:solidFill>
                <a:latin typeface="Microsoft JhengHei" pitchFamily="34" charset="-120"/>
                <a:ea typeface="Microsoft JhengHei" pitchFamily="34" charset="-120"/>
              </a:rPr>
              <a:t>國際事務處    羅鈺涵</a:t>
            </a:r>
          </a:p>
          <a:p>
            <a:r>
              <a:rPr lang="en-US" altLang="zh-TW" b="1" dirty="0">
                <a:solidFill>
                  <a:schemeClr val="bg1"/>
                </a:solidFill>
                <a:latin typeface="Microsoft JhengHei" pitchFamily="34" charset="-120"/>
                <a:ea typeface="Microsoft JhengHei" pitchFamily="34" charset="-120"/>
              </a:rPr>
              <a:t>Tel: 05-534-2601 Ext. 2393      </a:t>
            </a:r>
          </a:p>
          <a:p>
            <a:r>
              <a:rPr lang="en-US" altLang="zh-TW" b="1" dirty="0">
                <a:solidFill>
                  <a:schemeClr val="bg1"/>
                </a:solidFill>
                <a:latin typeface="Microsoft JhengHei" pitchFamily="34" charset="-120"/>
                <a:ea typeface="Microsoft JhengHei" pitchFamily="34" charset="-120"/>
              </a:rPr>
              <a:t>E-mail:</a:t>
            </a:r>
            <a:r>
              <a:rPr lang="zh-TW" altLang="en-US" b="1" dirty="0">
                <a:solidFill>
                  <a:schemeClr val="bg1"/>
                </a:solidFill>
                <a:latin typeface="Microsoft JhengHei" pitchFamily="34" charset="-120"/>
                <a:ea typeface="Microsoft JhengHei" pitchFamily="34" charset="-120"/>
              </a:rPr>
              <a:t> </a:t>
            </a:r>
            <a:r>
              <a:rPr lang="en-US" altLang="zh-TW" b="1" dirty="0">
                <a:solidFill>
                  <a:schemeClr val="bg1"/>
                </a:solidFill>
                <a:latin typeface="Microsoft JhengHei" pitchFamily="34" charset="-120"/>
                <a:ea typeface="Microsoft JhengHei" pitchFamily="34" charset="-120"/>
              </a:rPr>
              <a:t>luoyh@yuntech.edu.tw</a:t>
            </a:r>
          </a:p>
          <a:p>
            <a:r>
              <a:rPr lang="en-US" altLang="zh-TW" b="1" dirty="0">
                <a:solidFill>
                  <a:schemeClr val="bg1"/>
                </a:solidFill>
                <a:latin typeface="Microsoft JhengHei" pitchFamily="34" charset="-120"/>
                <a:ea typeface="Microsoft JhengHei" pitchFamily="34" charset="-120"/>
              </a:rPr>
              <a:t>http://tdx.yuntech.edu.tw</a:t>
            </a:r>
          </a:p>
        </p:txBody>
      </p:sp>
    </p:spTree>
    <p:extLst>
      <p:ext uri="{BB962C8B-B14F-4D97-AF65-F5344CB8AC3E}">
        <p14:creationId xmlns:p14="http://schemas.microsoft.com/office/powerpoint/2010/main" val="13528757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4109</TotalTime>
  <Words>1824</Words>
  <Application>Microsoft Office PowerPoint</Application>
  <PresentationFormat>寬螢幕</PresentationFormat>
  <Paragraphs>210</Paragraphs>
  <Slides>23</Slides>
  <Notes>11</Notes>
  <HiddenSlides>0</HiddenSlides>
  <MMClips>0</MMClips>
  <ScaleCrop>false</ScaleCrop>
  <HeadingPairs>
    <vt:vector size="6" baseType="variant">
      <vt:variant>
        <vt:lpstr>使用字型</vt:lpstr>
      </vt:variant>
      <vt:variant>
        <vt:i4>9</vt:i4>
      </vt:variant>
      <vt:variant>
        <vt:lpstr>佈景主題</vt:lpstr>
      </vt:variant>
      <vt:variant>
        <vt:i4>1</vt:i4>
      </vt:variant>
      <vt:variant>
        <vt:lpstr>投影片標題</vt:lpstr>
      </vt:variant>
      <vt:variant>
        <vt:i4>23</vt:i4>
      </vt:variant>
    </vt:vector>
  </HeadingPairs>
  <TitlesOfParts>
    <vt:vector size="33" baseType="lpstr">
      <vt:lpstr>微软雅黑</vt:lpstr>
      <vt:lpstr>宋体</vt:lpstr>
      <vt:lpstr>微軟正黑體</vt:lpstr>
      <vt:lpstr>微軟正黑體</vt:lpstr>
      <vt:lpstr>新細明體</vt:lpstr>
      <vt:lpstr>Agency FB</vt:lpstr>
      <vt:lpstr>Arial</vt:lpstr>
      <vt:lpstr>Calibri</vt:lpstr>
      <vt:lpstr>Calibri Light</vt:lpstr>
      <vt:lpstr>Office 主题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</vt:vector>
  </TitlesOfParts>
  <Company>http://www.ypppt.com/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优品PPT</dc:creator>
  <cp:keywords>http:/www.ypppt.com</cp:keywords>
  <dc:description>http://www.ypppt.com/</dc:description>
  <cp:lastModifiedBy>國際處</cp:lastModifiedBy>
  <cp:revision>118</cp:revision>
  <dcterms:created xsi:type="dcterms:W3CDTF">2017-02-16T07:53:47Z</dcterms:created>
  <dcterms:modified xsi:type="dcterms:W3CDTF">2020-06-24T01:52:05Z</dcterms:modified>
</cp:coreProperties>
</file>