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719" r:id="rId2"/>
    <p:sldId id="2007577453" r:id="rId3"/>
    <p:sldId id="2007577454" r:id="rId4"/>
    <p:sldId id="2007577435" r:id="rId5"/>
    <p:sldId id="2007577436" r:id="rId6"/>
    <p:sldId id="2007577437" r:id="rId7"/>
    <p:sldId id="2007577438" r:id="rId8"/>
    <p:sldId id="2007577439" r:id="rId9"/>
    <p:sldId id="2007577455" r:id="rId10"/>
    <p:sldId id="2007577445" r:id="rId11"/>
    <p:sldId id="2007577440" r:id="rId12"/>
    <p:sldId id="2007577456" r:id="rId13"/>
    <p:sldId id="2007577441" r:id="rId14"/>
    <p:sldId id="2007577443" r:id="rId15"/>
    <p:sldId id="2007577442" r:id="rId16"/>
    <p:sldId id="2007577444" r:id="rId17"/>
    <p:sldId id="2007577446" r:id="rId18"/>
    <p:sldId id="2007577457" r:id="rId19"/>
    <p:sldId id="2007577447" r:id="rId20"/>
    <p:sldId id="2007577448" r:id="rId21"/>
    <p:sldId id="2007577450" r:id="rId22"/>
    <p:sldId id="2007577449" r:id="rId23"/>
    <p:sldId id="2007577451" r:id="rId24"/>
    <p:sldId id="200757745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3273"/>
    <a:srgbClr val="D30F1B"/>
    <a:srgbClr val="F7E7E7"/>
    <a:srgbClr val="EFCCCC"/>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showGuides="1">
      <p:cViewPr varScale="1">
        <p:scale>
          <a:sx n="82" d="100"/>
          <a:sy n="82" d="100"/>
        </p:scale>
        <p:origin x="672" y="77"/>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91978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69440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3899193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4210910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6</a:t>
            </a:fld>
            <a:endParaRPr lang="zh-CN" altLang="en-US"/>
          </a:p>
        </p:txBody>
      </p:sp>
    </p:spTree>
    <p:extLst>
      <p:ext uri="{BB962C8B-B14F-4D97-AF65-F5344CB8AC3E}">
        <p14:creationId xmlns:p14="http://schemas.microsoft.com/office/powerpoint/2010/main" val="2266309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7</a:t>
            </a:fld>
            <a:endParaRPr lang="zh-CN" altLang="en-US"/>
          </a:p>
        </p:txBody>
      </p:sp>
    </p:spTree>
    <p:extLst>
      <p:ext uri="{BB962C8B-B14F-4D97-AF65-F5344CB8AC3E}">
        <p14:creationId xmlns:p14="http://schemas.microsoft.com/office/powerpoint/2010/main" val="3423539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565545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02975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2573235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11</a:t>
            </a:fld>
            <a:endParaRPr lang="zh-CN" altLang="en-US"/>
          </a:p>
        </p:txBody>
      </p:sp>
    </p:spTree>
    <p:extLst>
      <p:ext uri="{BB962C8B-B14F-4D97-AF65-F5344CB8AC3E}">
        <p14:creationId xmlns:p14="http://schemas.microsoft.com/office/powerpoint/2010/main" val="4110219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97362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3519811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14</a:t>
            </a:fld>
            <a:endParaRPr lang="zh-CN" altLang="en-US"/>
          </a:p>
        </p:txBody>
      </p:sp>
    </p:spTree>
    <p:extLst>
      <p:ext uri="{BB962C8B-B14F-4D97-AF65-F5344CB8AC3E}">
        <p14:creationId xmlns:p14="http://schemas.microsoft.com/office/powerpoint/2010/main" val="2273039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15</a:t>
            </a:fld>
            <a:endParaRPr lang="zh-CN" altLang="en-US"/>
          </a:p>
        </p:txBody>
      </p:sp>
    </p:spTree>
    <p:extLst>
      <p:ext uri="{BB962C8B-B14F-4D97-AF65-F5344CB8AC3E}">
        <p14:creationId xmlns:p14="http://schemas.microsoft.com/office/powerpoint/2010/main" val="2562117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16</a:t>
            </a:fld>
            <a:endParaRPr lang="zh-CN" altLang="en-US"/>
          </a:p>
        </p:txBody>
      </p:sp>
    </p:spTree>
    <p:extLst>
      <p:ext uri="{BB962C8B-B14F-4D97-AF65-F5344CB8AC3E}">
        <p14:creationId xmlns:p14="http://schemas.microsoft.com/office/powerpoint/2010/main" val="2915202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75135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79770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78773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20</a:t>
            </a:fld>
            <a:endParaRPr lang="zh-CN" altLang="en-US"/>
          </a:p>
        </p:txBody>
      </p:sp>
    </p:spTree>
    <p:extLst>
      <p:ext uri="{BB962C8B-B14F-4D97-AF65-F5344CB8AC3E}">
        <p14:creationId xmlns:p14="http://schemas.microsoft.com/office/powerpoint/2010/main" val="3795001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21</a:t>
            </a:fld>
            <a:endParaRPr lang="zh-CN" altLang="en-US"/>
          </a:p>
        </p:txBody>
      </p:sp>
    </p:spTree>
    <p:extLst>
      <p:ext uri="{BB962C8B-B14F-4D97-AF65-F5344CB8AC3E}">
        <p14:creationId xmlns:p14="http://schemas.microsoft.com/office/powerpoint/2010/main" val="263373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17532440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23</a:t>
            </a:fld>
            <a:endParaRPr lang="zh-CN" altLang="en-US"/>
          </a:p>
        </p:txBody>
      </p:sp>
    </p:spTree>
    <p:extLst>
      <p:ext uri="{BB962C8B-B14F-4D97-AF65-F5344CB8AC3E}">
        <p14:creationId xmlns:p14="http://schemas.microsoft.com/office/powerpoint/2010/main" val="3472165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67748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6" name="页脚占位符 5">
            <a:extLst>
              <a:ext uri="{FF2B5EF4-FFF2-40B4-BE49-F238E27FC236}">
                <a16:creationId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8" name="页脚占位符 7">
            <a:extLst>
              <a:ext uri="{FF2B5EF4-FFF2-40B4-BE49-F238E27FC236}">
                <a16:creationId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4" name="页脚占位符 3">
            <a:extLst>
              <a:ext uri="{FF2B5EF4-FFF2-40B4-BE49-F238E27FC236}">
                <a16:creationId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3" name="页脚占位符 2">
            <a:extLst>
              <a:ext uri="{FF2B5EF4-FFF2-40B4-BE49-F238E27FC236}">
                <a16:creationId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6" name="页脚占位符 5">
            <a:extLst>
              <a:ext uri="{FF2B5EF4-FFF2-40B4-BE49-F238E27FC236}">
                <a16:creationId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6" name="页脚占位符 5">
            <a:extLst>
              <a:ext uri="{FF2B5EF4-FFF2-40B4-BE49-F238E27FC236}">
                <a16:creationId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2020/3/10</a:t>
            </a:fld>
            <a:endParaRPr lang="zh-CN" altLang="en-US"/>
          </a:p>
        </p:txBody>
      </p:sp>
      <p:sp>
        <p:nvSpPr>
          <p:cNvPr id="5" name="页脚占位符 4">
            <a:extLst>
              <a:ext uri="{FF2B5EF4-FFF2-40B4-BE49-F238E27FC236}">
                <a16:creationId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tdx.yuntech.edu.tw/index.php?option=com_content&amp;task=view&amp;id=3151" TargetMode="Externa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s://tdx.yuntech.edu.tw/index.php?option=com_content&amp;task=view&amp;id=3153&amp;Itemid=547&amp;from=News" TargetMode="External"/><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mailto:tdi@yuntech.edu.tw" TargetMode="External"/><Relationship Id="rId4" Type="http://schemas.openxmlformats.org/officeDocument/2006/relationships/hyperlink" Target="mailto:luoyh@yuntech.edu.t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6" name="组合 5">
            <a:extLst>
              <a:ext uri="{FF2B5EF4-FFF2-40B4-BE49-F238E27FC236}">
                <a16:creationId xmlns:a16="http://schemas.microsoft.com/office/drawing/2014/main" id="{9A14DE78-2E41-4100-95A6-C6ACAB94D80C}"/>
              </a:ext>
            </a:extLst>
          </p:cNvPr>
          <p:cNvGrpSpPr/>
          <p:nvPr/>
        </p:nvGrpSpPr>
        <p:grpSpPr>
          <a:xfrm>
            <a:off x="1718033" y="1455249"/>
            <a:ext cx="8755937" cy="3892798"/>
            <a:chOff x="1994795" y="1103044"/>
            <a:chExt cx="8755937" cy="3892798"/>
          </a:xfrm>
        </p:grpSpPr>
        <p:sp>
          <p:nvSpPr>
            <p:cNvPr id="28" name="任意多边形: 形状 14">
              <a:extLst>
                <a:ext uri="{FF2B5EF4-FFF2-40B4-BE49-F238E27FC236}">
                  <a16:creationId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a16="http://schemas.microsoft.com/office/drawing/2014/main" id="{E9D903D1-6E63-4D33-BC3F-47D3B39D5B12}"/>
                </a:ext>
              </a:extLst>
            </p:cNvPr>
            <p:cNvSpPr txBox="1"/>
            <p:nvPr/>
          </p:nvSpPr>
          <p:spPr>
            <a:xfrm>
              <a:off x="5109594" y="1103044"/>
              <a:ext cx="2526336" cy="101566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60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109-1</a:t>
              </a:r>
              <a:endParaRPr kumimoji="0" lang="zh-CN" altLang="en-US" sz="60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a16="http://schemas.microsoft.com/office/drawing/2014/main" id="{3F2752C7-DBC4-4C44-9FA7-8E1C941CF025}"/>
                </a:ext>
              </a:extLst>
            </p:cNvPr>
            <p:cNvSpPr txBox="1">
              <a:spLocks noChangeArrowheads="1"/>
            </p:cNvSpPr>
            <p:nvPr/>
          </p:nvSpPr>
          <p:spPr>
            <a:xfrm>
              <a:off x="1994795" y="3531022"/>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TW"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出國交換說明會</a:t>
              </a:r>
            </a:p>
          </p:txBody>
        </p:sp>
      </p:grpSp>
      <p:sp>
        <p:nvSpPr>
          <p:cNvPr id="13" name="標題 1"/>
          <p:cNvSpPr txBox="1">
            <a:spLocks/>
          </p:cNvSpPr>
          <p:nvPr/>
        </p:nvSpPr>
        <p:spPr>
          <a:xfrm>
            <a:off x="1018587" y="2501638"/>
            <a:ext cx="10369152" cy="14460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TW" sz="6000" b="1" spc="600" dirty="0" smtClean="0">
                <a:solidFill>
                  <a:srgbClr val="D30F1B"/>
                </a:solidFill>
                <a:latin typeface="DFYuanMXBold-B5" panose="020F0809000000000000" pitchFamily="49" charset="-120"/>
                <a:ea typeface="DFYuanMXBold-B5" panose="020F0809000000000000" pitchFamily="49" charset="-120"/>
              </a:rPr>
              <a:t>2020</a:t>
            </a:r>
            <a:r>
              <a:rPr lang="zh-TW" altLang="en-US" b="1" spc="600" dirty="0" smtClean="0">
                <a:solidFill>
                  <a:srgbClr val="D30F1B"/>
                </a:solidFill>
                <a:latin typeface="DFYuanMXBold-B5" panose="020F0809000000000000" pitchFamily="49" charset="-120"/>
                <a:ea typeface="DFYuanMXBold-B5" panose="020F0809000000000000" pitchFamily="49" charset="-120"/>
              </a:rPr>
              <a:t>秋季</a:t>
            </a:r>
            <a:endParaRPr lang="zh-TW" b="1" spc="600" dirty="0">
              <a:solidFill>
                <a:srgbClr val="D30F1B"/>
              </a:solidFill>
              <a:latin typeface="DFYuanMXBold-B5" panose="020F0809000000000000" pitchFamily="49" charset="-120"/>
              <a:ea typeface="DFYuanMXBold-B5" panose="020F0809000000000000" pitchFamily="49" charset="-120"/>
            </a:endParaRPr>
          </a:p>
        </p:txBody>
      </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a:t>
              </a:r>
              <a:r>
                <a:rPr kumimoji="0" lang="zh-CN" altLang="en-US" sz="8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目</a:t>
              </a:r>
              <a:r>
                <a:rPr kumimoji="0" lang="zh-TW" altLang="en-US" sz="8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錄</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矩形 27">
              <a:extLst>
                <a:ext uri="{FF2B5EF4-FFF2-40B4-BE49-F238E27FC236}">
                  <a16:creationId xmlns:a16="http://schemas.microsoft.com/office/drawing/2014/main" id="{A6374131-51CA-41DE-AA2F-28833D432990}"/>
                </a:ext>
              </a:extLst>
            </p:cNvPr>
            <p:cNvSpPr/>
            <p:nvPr/>
          </p:nvSpPr>
          <p:spPr>
            <a:xfrm>
              <a:off x="641671" y="4351564"/>
              <a:ext cx="2512912" cy="359457"/>
            </a:xfrm>
            <a:prstGeom prst="rect">
              <a:avLst/>
            </a:prstGeom>
          </p:spPr>
          <p:txBody>
            <a:bodyPr wrap="square">
              <a:spAutoFit/>
            </a:bodyPr>
            <a:lstStyle/>
            <a:p>
              <a:pPr lvl="0" algn="ctr">
                <a:lnSpc>
                  <a:spcPct val="70000"/>
                </a:lnSpc>
                <a:defRPr/>
              </a:pPr>
              <a:r>
                <a:rPr lang="zh-TW" altLang="en-US"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什麼是交換</a:t>
              </a:r>
              <a:r>
                <a:rPr lang="en-US" altLang="zh-TW"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t>
              </a:r>
              <a:endParaRPr lang="zh-CN" altLang="en-US"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矩形 28">
              <a:extLst>
                <a:ext uri="{FF2B5EF4-FFF2-40B4-BE49-F238E27FC236}">
                  <a16:creationId xmlns:a16="http://schemas.microsoft.com/office/drawing/2014/main" id="{3B92F025-4FD7-414C-9E6F-FD7EAC3913D5}"/>
                </a:ext>
              </a:extLst>
            </p:cNvPr>
            <p:cNvSpPr/>
            <p:nvPr/>
          </p:nvSpPr>
          <p:spPr>
            <a:xfrm>
              <a:off x="3110875" y="4253771"/>
              <a:ext cx="2896875" cy="830997"/>
            </a:xfrm>
            <a:prstGeom prst="rect">
              <a:avLst/>
            </a:prstGeom>
          </p:spPr>
          <p:txBody>
            <a:bodyPr wrap="square">
              <a:spAutoFit/>
            </a:bodyPr>
            <a:lstStyle/>
            <a:p>
              <a:pPr lvl="0" algn="ctr">
                <a:defRPr/>
              </a:pP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交換</a:t>
              </a: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生</a:t>
              </a:r>
              <a:r>
                <a:rPr lang="en-US" altLang="zh-TW"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流程</a:t>
              </a:r>
              <a:endParaRPr lang="zh-CN"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矩形 29">
              <a:extLst>
                <a:ext uri="{FF2B5EF4-FFF2-40B4-BE49-F238E27FC236}">
                  <a16:creationId xmlns:a16="http://schemas.microsoft.com/office/drawing/2014/main" id="{A9D41EF5-3E50-4892-B7DE-8524AA1F1ACB}"/>
                </a:ext>
              </a:extLst>
            </p:cNvPr>
            <p:cNvSpPr/>
            <p:nvPr/>
          </p:nvSpPr>
          <p:spPr>
            <a:xfrm>
              <a:off x="6274543" y="4351564"/>
              <a:ext cx="2512912" cy="830997"/>
            </a:xfrm>
            <a:prstGeom prst="rect">
              <a:avLst/>
            </a:prstGeom>
          </p:spPr>
          <p:txBody>
            <a:bodyPr wrap="square">
              <a:spAutoFit/>
            </a:bodyPr>
            <a:lstStyle/>
            <a:p>
              <a:pPr algn="ctr">
                <a:defRPr/>
              </a:pPr>
              <a:r>
                <a:rPr lang="zh-TW"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資格</a:t>
              </a:r>
              <a:r>
                <a:rPr lang="en-US" altLang="zh-TW"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應</a:t>
              </a:r>
              <a:r>
                <a:rPr lang="zh-TW"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繳資料</a:t>
              </a:r>
              <a:endParaRPr lang="zh-CN"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矩形 30">
              <a:extLst>
                <a:ext uri="{FF2B5EF4-FFF2-40B4-BE49-F238E27FC236}">
                  <a16:creationId xmlns:a16="http://schemas.microsoft.com/office/drawing/2014/main" id="{C59C7264-4FF0-4D2A-BBD4-8FD0AD41A104}"/>
                </a:ext>
              </a:extLst>
            </p:cNvPr>
            <p:cNvSpPr/>
            <p:nvPr/>
          </p:nvSpPr>
          <p:spPr>
            <a:xfrm>
              <a:off x="9090978" y="4351564"/>
              <a:ext cx="2512912" cy="830997"/>
            </a:xfrm>
            <a:prstGeom prst="rect">
              <a:avLst/>
            </a:prstGeom>
          </p:spPr>
          <p:txBody>
            <a:bodyPr wrap="square">
              <a:spAutoFit/>
            </a:bodyPr>
            <a:lstStyle/>
            <a:p>
              <a:pPr lvl="0" algn="ctr">
                <a:defRPr/>
              </a:pP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獎助</a:t>
              </a:r>
              <a:r>
                <a:rPr lang="zh-TW" altLang="en-US"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種類</a:t>
              </a:r>
              <a:r>
                <a:rPr lang="en-US" altLang="zh-TW"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方式</a:t>
              </a:r>
              <a:endParaRPr lang="zh-CN"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2654503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658166" y="3733771"/>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lang="zh-TW"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什</a:t>
              </a: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麼是交換</a:t>
              </a:r>
              <a:r>
                <a:rPr kumimoji="0" lang="en-US" altLang="zh-TW"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52699096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E75E47B2-6FC5-4414-ABE7-D764DA26271E}"/>
              </a:ext>
            </a:extLst>
          </p:cNvPr>
          <p:cNvSpPr/>
          <p:nvPr/>
        </p:nvSpPr>
        <p:spPr>
          <a:xfrm>
            <a:off x="2780479" y="2035152"/>
            <a:ext cx="3202502" cy="27590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íṡľíḍè-Rectangle 4"/>
          <p:cNvSpPr/>
          <p:nvPr/>
        </p:nvSpPr>
        <p:spPr>
          <a:xfrm>
            <a:off x="6154520" y="2029281"/>
            <a:ext cx="4123967" cy="27649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4" name="组合 13">
            <a:extLst>
              <a:ext uri="{FF2B5EF4-FFF2-40B4-BE49-F238E27FC236}">
                <a16:creationId xmlns:a16="http://schemas.microsoft.com/office/drawing/2014/main" id="{F4B5DD87-6A18-497A-8E76-26340E713135}"/>
              </a:ext>
            </a:extLst>
          </p:cNvPr>
          <p:cNvGrpSpPr/>
          <p:nvPr/>
        </p:nvGrpSpPr>
        <p:grpSpPr>
          <a:xfrm>
            <a:off x="681781" y="702307"/>
            <a:ext cx="6658339" cy="519486"/>
            <a:chOff x="852170" y="345770"/>
            <a:chExt cx="6658339" cy="519486"/>
          </a:xfrm>
        </p:grpSpPr>
        <p:sp>
          <p:nvSpPr>
            <p:cNvPr id="17" name="KSO_Shape">
              <a:extLst>
                <a:ext uri="{FF2B5EF4-FFF2-40B4-BE49-F238E27FC236}">
                  <a16:creationId xmlns:a16="http://schemas.microsoft.com/office/drawing/2014/main" id="{844E32DF-E571-454C-8D40-CF28BA07EAD5}"/>
                </a:ext>
              </a:extLst>
            </p:cNvPr>
            <p:cNvSpPr>
              <a:spLocks noChangeAspect="1"/>
            </p:cNvSpPr>
            <p:nvPr/>
          </p:nvSpPr>
          <p:spPr>
            <a:xfrm rot="5400000">
              <a:off x="829053"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a16="http://schemas.microsoft.com/office/drawing/2014/main" id="{D3C9DB15-619B-4B66-869D-EE69CEB84CF9}"/>
                </a:ext>
              </a:extLst>
            </p:cNvPr>
            <p:cNvSpPr txBox="1"/>
            <p:nvPr/>
          </p:nvSpPr>
          <p:spPr>
            <a:xfrm>
              <a:off x="1259673" y="345770"/>
              <a:ext cx="6250836"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國際交換學生及短期課程活動計畫</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 name="矩形 1"/>
          <p:cNvSpPr/>
          <p:nvPr/>
        </p:nvSpPr>
        <p:spPr>
          <a:xfrm>
            <a:off x="2885245" y="2233254"/>
            <a:ext cx="3093484" cy="461665"/>
          </a:xfrm>
          <a:prstGeom prst="rect">
            <a:avLst/>
          </a:prstGeom>
        </p:spPr>
        <p:txBody>
          <a:bodyPr wrap="square">
            <a:spAutoFit/>
          </a:bodyPr>
          <a:lstStyle/>
          <a:p>
            <a:pPr>
              <a:lnSpc>
                <a:spcPct val="120000"/>
              </a:lnSpc>
              <a:defRPr/>
            </a:pPr>
            <a:r>
              <a:rPr lang="zh-TW" altLang="en-US" sz="2000" dirty="0">
                <a:solidFill>
                  <a:srgbClr val="FBFBFB"/>
                </a:solidFill>
                <a:latin typeface="微软雅黑" panose="020B0503020204020204" pitchFamily="34" charset="-122"/>
                <a:ea typeface="微软雅黑" panose="020B0503020204020204" pitchFamily="34" charset="-122"/>
              </a:rPr>
              <a:t>可交換學習之姐妹校條件：</a:t>
            </a:r>
            <a:endParaRPr lang="en-US" altLang="zh-TW" sz="2000" dirty="0">
              <a:solidFill>
                <a:srgbClr val="FBFBFB"/>
              </a:solidFill>
              <a:latin typeface="微软雅黑" panose="020B0503020204020204" pitchFamily="34" charset="-122"/>
              <a:ea typeface="微软雅黑" panose="020B0503020204020204" pitchFamily="34" charset="-122"/>
            </a:endParaRPr>
          </a:p>
        </p:txBody>
      </p:sp>
      <p:sp>
        <p:nvSpPr>
          <p:cNvPr id="3" name="矩形 2"/>
          <p:cNvSpPr/>
          <p:nvPr/>
        </p:nvSpPr>
        <p:spPr>
          <a:xfrm>
            <a:off x="2453646" y="2839759"/>
            <a:ext cx="3525083" cy="1200329"/>
          </a:xfrm>
          <a:prstGeom prst="rect">
            <a:avLst/>
          </a:prstGeom>
        </p:spPr>
        <p:txBody>
          <a:bodyPr wrap="square">
            <a:spAutoFit/>
          </a:bodyPr>
          <a:lstStyle/>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該校與本校有交換學生</a:t>
            </a:r>
            <a:r>
              <a:rPr lang="zh-TW" altLang="en-US" dirty="0" smtClean="0">
                <a:solidFill>
                  <a:srgbClr val="FBFBFB"/>
                </a:solidFill>
                <a:latin typeface="微软雅黑" panose="020B0503020204020204" pitchFamily="34" charset="-122"/>
                <a:ea typeface="微软雅黑" panose="020B0503020204020204" pitchFamily="34" charset="-122"/>
              </a:rPr>
              <a:t>計畫</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en-US" altLang="zh-TW"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該校與本校是姐妹校</a:t>
            </a:r>
            <a:endParaRPr lang="en-US" altLang="zh-TW" dirty="0">
              <a:solidFill>
                <a:srgbClr val="FBFBFB"/>
              </a:solidFill>
              <a:latin typeface="微软雅黑" panose="020B0503020204020204" pitchFamily="34" charset="-122"/>
              <a:ea typeface="微软雅黑" panose="020B0503020204020204" pitchFamily="34" charset="-122"/>
            </a:endParaRPr>
          </a:p>
        </p:txBody>
      </p:sp>
      <p:sp>
        <p:nvSpPr>
          <p:cNvPr id="6" name="矩形 5"/>
          <p:cNvSpPr/>
          <p:nvPr/>
        </p:nvSpPr>
        <p:spPr>
          <a:xfrm>
            <a:off x="6352318" y="2050765"/>
            <a:ext cx="2492990" cy="615040"/>
          </a:xfrm>
          <a:prstGeom prst="rect">
            <a:avLst/>
          </a:prstGeom>
        </p:spPr>
        <p:txBody>
          <a:bodyPr wrap="none">
            <a:spAutoFit/>
          </a:bodyPr>
          <a:lstStyle/>
          <a:p>
            <a:pPr>
              <a:lnSpc>
                <a:spcPct val="200000"/>
              </a:lnSpc>
            </a:pPr>
            <a:r>
              <a:rPr lang="zh-TW" altLang="en-US" sz="2000" dirty="0">
                <a:solidFill>
                  <a:srgbClr val="FBFBFB"/>
                </a:solidFill>
                <a:latin typeface="微软雅黑" panose="020B0503020204020204" pitchFamily="34" charset="-122"/>
                <a:ea typeface="微软雅黑" panose="020B0503020204020204" pitchFamily="34" charset="-122"/>
              </a:rPr>
              <a:t>學生出國交流類型：</a:t>
            </a:r>
            <a:endParaRPr lang="en-US" altLang="zh-TW" sz="2000" dirty="0">
              <a:solidFill>
                <a:srgbClr val="FBFBFB"/>
              </a:solidFill>
              <a:latin typeface="微软雅黑" panose="020B0503020204020204" pitchFamily="34" charset="-122"/>
              <a:ea typeface="微软雅黑" panose="020B0503020204020204" pitchFamily="34" charset="-122"/>
            </a:endParaRPr>
          </a:p>
        </p:txBody>
      </p:sp>
      <p:sp>
        <p:nvSpPr>
          <p:cNvPr id="7" name="矩形 6"/>
          <p:cNvSpPr/>
          <p:nvPr/>
        </p:nvSpPr>
        <p:spPr>
          <a:xfrm>
            <a:off x="6087272" y="2839759"/>
            <a:ext cx="3534413" cy="1754326"/>
          </a:xfrm>
          <a:prstGeom prst="rect">
            <a:avLst/>
          </a:prstGeom>
        </p:spPr>
        <p:txBody>
          <a:bodyPr wrap="square">
            <a:spAutoFit/>
          </a:bodyPr>
          <a:lstStyle/>
          <a:p>
            <a:pPr marL="971550" lvl="1" indent="-51435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一般交換</a:t>
            </a:r>
            <a:r>
              <a:rPr lang="zh-TW" altLang="en-US" dirty="0" smtClean="0">
                <a:solidFill>
                  <a:srgbClr val="FBFBFB"/>
                </a:solidFill>
                <a:latin typeface="微软雅黑" panose="020B0503020204020204" pitchFamily="34" charset="-122"/>
                <a:ea typeface="微软雅黑" panose="020B0503020204020204" pitchFamily="34" charset="-122"/>
              </a:rPr>
              <a:t>生</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en-US" altLang="zh-TW"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暑期課程／活動／</a:t>
            </a:r>
            <a:r>
              <a:rPr lang="zh-TW" altLang="en-US" dirty="0" smtClean="0">
                <a:solidFill>
                  <a:srgbClr val="FBFBFB"/>
                </a:solidFill>
                <a:latin typeface="微软雅黑" panose="020B0503020204020204" pitchFamily="34" charset="-122"/>
                <a:ea typeface="微软雅黑" panose="020B0503020204020204" pitchFamily="34" charset="-122"/>
              </a:rPr>
              <a:t>實習</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zh-TW" altLang="en-US"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亞太大學交流會</a:t>
            </a:r>
            <a:r>
              <a:rPr lang="en-US" altLang="zh-TW" dirty="0">
                <a:solidFill>
                  <a:srgbClr val="FBFBFB"/>
                </a:solidFill>
                <a:latin typeface="微软雅黑" panose="020B0503020204020204" pitchFamily="34" charset="-122"/>
                <a:ea typeface="微软雅黑" panose="020B0503020204020204" pitchFamily="34" charset="-122"/>
              </a:rPr>
              <a:t>(UMAP)</a:t>
            </a:r>
            <a:r>
              <a:rPr lang="zh-TW" altLang="en-US" dirty="0">
                <a:solidFill>
                  <a:srgbClr val="FBFBFB"/>
                </a:solidFill>
                <a:latin typeface="微软雅黑" panose="020B0503020204020204" pitchFamily="34" charset="-122"/>
                <a:ea typeface="微软雅黑" panose="020B0503020204020204" pitchFamily="34" charset="-122"/>
              </a:rPr>
              <a:t>交換生或短期課程</a:t>
            </a:r>
          </a:p>
        </p:txBody>
      </p:sp>
      <p:sp>
        <p:nvSpPr>
          <p:cNvPr id="22" name="文字方塊 21">
            <a:extLst>
              <a:ext uri="{FF2B5EF4-FFF2-40B4-BE49-F238E27FC236}">
                <a16:creationId xmlns:a16="http://schemas.microsoft.com/office/drawing/2014/main" id="{55EADA82-8315-C649-A6F1-16F1115435A9}"/>
              </a:ext>
            </a:extLst>
          </p:cNvPr>
          <p:cNvSpPr txBox="1"/>
          <p:nvPr/>
        </p:nvSpPr>
        <p:spPr>
          <a:xfrm rot="21423656">
            <a:off x="289013" y="5013623"/>
            <a:ext cx="4212890" cy="1323439"/>
          </a:xfrm>
          <a:prstGeom prst="rect">
            <a:avLst/>
          </a:prstGeom>
          <a:noFill/>
        </p:spPr>
        <p:txBody>
          <a:bodyPr wrap="square" rtlCol="0">
            <a:spAutoFit/>
          </a:bodyPr>
          <a:lstStyle/>
          <a:p>
            <a:r>
              <a:rPr kumimoji="1" lang="en-US" altLang="zh-TW" sz="4000" b="1" spc="300" dirty="0" smtClean="0">
                <a:solidFill>
                  <a:srgbClr val="FFC000"/>
                </a:solidFill>
                <a:latin typeface="Cooper Black" panose="0208090404030B020404" pitchFamily="18" charset="0"/>
                <a:ea typeface="CRCandGYukiha" panose="02000000000000000000" pitchFamily="2" charset="-128"/>
                <a:cs typeface="Consolas" panose="020B0609020204030204" pitchFamily="49" charset="0"/>
              </a:rPr>
              <a:t>Amazing          </a:t>
            </a:r>
            <a:r>
              <a:rPr kumimoji="1" lang="zh-TW" altLang="en-US" sz="4000" b="1" spc="300" dirty="0">
                <a:solidFill>
                  <a:srgbClr val="FFC000"/>
                </a:solidFill>
                <a:latin typeface="Cooper Black" panose="0208090404030B020404" pitchFamily="18" charset="0"/>
                <a:ea typeface="CRCandGYukiha" panose="02000000000000000000" pitchFamily="2" charset="-128"/>
                <a:cs typeface="Consolas" panose="020B0609020204030204" pitchFamily="49" charset="0"/>
              </a:rPr>
              <a:t>　</a:t>
            </a:r>
            <a:endParaRPr kumimoji="1" lang="en-US" altLang="zh-TW" sz="4000" b="1" spc="300" dirty="0">
              <a:solidFill>
                <a:srgbClr val="FFC000"/>
              </a:solidFill>
              <a:latin typeface="Cooper Black" panose="0208090404030B020404" pitchFamily="18" charset="0"/>
              <a:ea typeface="CRCandGYukiha" panose="02000000000000000000" pitchFamily="2" charset="-128"/>
              <a:cs typeface="Consolas" panose="020B0609020204030204" pitchFamily="49" charset="0"/>
            </a:endParaRPr>
          </a:p>
          <a:p>
            <a:r>
              <a:rPr kumimoji="1" lang="zh-TW" altLang="en-US" sz="4000" b="1" spc="300" dirty="0">
                <a:solidFill>
                  <a:srgbClr val="FFC000"/>
                </a:solidFill>
                <a:latin typeface="Cooper Black" panose="0208090404030B020404" pitchFamily="18" charset="0"/>
                <a:ea typeface="CRCandGYukiha" panose="02000000000000000000" pitchFamily="2" charset="-128"/>
                <a:cs typeface="Consolas" panose="020B0609020204030204" pitchFamily="49" charset="0"/>
              </a:rPr>
              <a:t>  </a:t>
            </a:r>
            <a:r>
              <a:rPr kumimoji="1" lang="en-US" altLang="zh-TW" sz="4000" b="1" spc="300" dirty="0">
                <a:solidFill>
                  <a:srgbClr val="FFC000"/>
                </a:solidFill>
                <a:latin typeface="Cooper Black" panose="0208090404030B020404" pitchFamily="18" charset="0"/>
                <a:ea typeface="CRCandGYukiha" panose="02000000000000000000" pitchFamily="2" charset="-128"/>
                <a:cs typeface="Consolas" panose="020B0609020204030204" pitchFamily="49" charset="0"/>
              </a:rPr>
              <a:t>Connections</a:t>
            </a:r>
            <a:endParaRPr kumimoji="1" lang="zh-TW" altLang="en-US" sz="4000" b="1" spc="300" dirty="0">
              <a:solidFill>
                <a:srgbClr val="FFC000"/>
              </a:solidFill>
              <a:latin typeface="Cooper Black" panose="0208090404030B020404" pitchFamily="18" charset="0"/>
              <a:ea typeface="CRCandGYukiha" panose="02000000000000000000" pitchFamily="2" charset="-128"/>
              <a:cs typeface="Consolas" panose="020B0609020204030204" pitchFamily="49" charset="0"/>
            </a:endParaRPr>
          </a:p>
        </p:txBody>
      </p:sp>
    </p:spTree>
    <p:extLst>
      <p:ext uri="{BB962C8B-B14F-4D97-AF65-F5344CB8AC3E}">
        <p14:creationId xmlns:p14="http://schemas.microsoft.com/office/powerpoint/2010/main" val="312396825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文本框 2">
            <a:extLst>
              <a:ext uri="{FF2B5EF4-FFF2-40B4-BE49-F238E27FC236}">
                <a16:creationId xmlns:a16="http://schemas.microsoft.com/office/drawing/2014/main" id="{6477EDAA-4F1D-46DA-9C33-8B9201ED6A4E}"/>
              </a:ext>
            </a:extLst>
          </p:cNvPr>
          <p:cNvSpPr txBox="1"/>
          <p:nvPr/>
        </p:nvSpPr>
        <p:spPr>
          <a:xfrm>
            <a:off x="361162" y="983023"/>
            <a:ext cx="764436" cy="4182027"/>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r>
              <a:rPr lang="zh-TW" altLang="en-US" sz="3600" b="1" dirty="0">
                <a:ln w="0"/>
                <a:solidFill>
                  <a:srgbClr val="0C3273"/>
                </a:solidFill>
                <a:effectLst>
                  <a:outerShdw blurRad="38100" dist="25400" dir="5400000" algn="ctr" rotWithShape="0">
                    <a:srgbClr val="6E747A">
                      <a:alpha val="43000"/>
                    </a:srgbClr>
                  </a:outerShdw>
                </a:effectLst>
              </a:rPr>
              <a:t>國</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交</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姊</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妹</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校</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en-US" altLang="zh-TW" sz="1600" b="1" dirty="0">
                <a:ln w="0"/>
                <a:solidFill>
                  <a:srgbClr val="0C3273"/>
                </a:solidFill>
                <a:effectLst>
                  <a:outerShdw blurRad="38100" dist="25400" dir="5400000" algn="ctr" rotWithShape="0">
                    <a:srgbClr val="6E747A">
                      <a:alpha val="43000"/>
                    </a:srgbClr>
                  </a:outerShdw>
                </a:effectLst>
              </a:rPr>
              <a:t>(1/2)</a:t>
            </a:r>
            <a:endParaRPr lang="zh-TW" altLang="en-US" sz="1600" b="1" dirty="0">
              <a:ln w="0"/>
              <a:solidFill>
                <a:srgbClr val="0C3273"/>
              </a:solidFill>
              <a:effectLst>
                <a:outerShdw blurRad="38100" dist="25400" dir="5400000" algn="ctr" rotWithShape="0">
                  <a:srgbClr val="6E747A">
                    <a:alpha val="43000"/>
                  </a:srgbClr>
                </a:outerShdw>
              </a:effectLst>
            </a:endParaRPr>
          </a:p>
        </p:txBody>
      </p:sp>
      <p:graphicFrame>
        <p:nvGraphicFramePr>
          <p:cNvPr id="6" name="表格 5"/>
          <p:cNvGraphicFramePr>
            <a:graphicFrameLocks noGrp="1"/>
          </p:cNvGraphicFramePr>
          <p:nvPr>
            <p:extLst>
              <p:ext uri="{D42A27DB-BD31-4B8C-83A1-F6EECF244321}">
                <p14:modId xmlns:p14="http://schemas.microsoft.com/office/powerpoint/2010/main" val="2661430091"/>
              </p:ext>
            </p:extLst>
          </p:nvPr>
        </p:nvGraphicFramePr>
        <p:xfrm>
          <a:off x="2227307" y="221755"/>
          <a:ext cx="8044157" cy="6309360"/>
        </p:xfrm>
        <a:graphic>
          <a:graphicData uri="http://schemas.openxmlformats.org/drawingml/2006/table">
            <a:tbl>
              <a:tblPr firstRow="1" bandRow="1">
                <a:tableStyleId>{5C22544A-7EE6-4342-B048-85BDC9FD1C3A}</a:tableStyleId>
              </a:tblPr>
              <a:tblGrid>
                <a:gridCol w="826611">
                  <a:extLst>
                    <a:ext uri="{9D8B030D-6E8A-4147-A177-3AD203B41FA5}">
                      <a16:colId xmlns:a16="http://schemas.microsoft.com/office/drawing/2014/main" val="3930797409"/>
                    </a:ext>
                  </a:extLst>
                </a:gridCol>
                <a:gridCol w="5375098">
                  <a:extLst>
                    <a:ext uri="{9D8B030D-6E8A-4147-A177-3AD203B41FA5}">
                      <a16:colId xmlns:a16="http://schemas.microsoft.com/office/drawing/2014/main" val="2912516183"/>
                    </a:ext>
                  </a:extLst>
                </a:gridCol>
                <a:gridCol w="1842448">
                  <a:extLst>
                    <a:ext uri="{9D8B030D-6E8A-4147-A177-3AD203B41FA5}">
                      <a16:colId xmlns:a16="http://schemas.microsoft.com/office/drawing/2014/main" val="658478027"/>
                    </a:ext>
                  </a:extLst>
                </a:gridCol>
              </a:tblGrid>
              <a:tr h="356743">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國家</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學校</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名額</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1086691054"/>
                  </a:ext>
                </a:extLst>
              </a:tr>
              <a:tr h="363145">
                <a:tc rowSpan="5">
                  <a:txBody>
                    <a:bodyPr/>
                    <a:lstStyle/>
                    <a:p>
                      <a:pPr algn="ct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日本</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algn="l"/>
                      <a:r>
                        <a:rPr lang="en-US" altLang="zh-TW" sz="1800" b="1" kern="1200" dirty="0" smtClean="0">
                          <a:solidFill>
                            <a:schemeClr val="dk1"/>
                          </a:solidFill>
                          <a:effectLst/>
                          <a:latin typeface="+mn-lt"/>
                          <a:ea typeface="+mn-ea"/>
                          <a:cs typeface="+mn-cs"/>
                        </a:rPr>
                        <a:t>Kobe Design University</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神戶藝術工科大學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1</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518635167"/>
                  </a:ext>
                </a:extLst>
              </a:tr>
              <a:tr h="363145">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University of Fukui</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福井大學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3594092739"/>
                  </a:ext>
                </a:extLst>
              </a:tr>
              <a:tr h="363145">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University of the </a:t>
                      </a:r>
                      <a:r>
                        <a:rPr lang="en-US" altLang="zh-TW" sz="1800" b="1" kern="1200" dirty="0" err="1" smtClean="0">
                          <a:solidFill>
                            <a:schemeClr val="dk1"/>
                          </a:solidFill>
                          <a:effectLst/>
                          <a:latin typeface="+mn-lt"/>
                          <a:ea typeface="+mn-ea"/>
                          <a:cs typeface="+mn-cs"/>
                        </a:rPr>
                        <a:t>Ryukyus</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琉球大學</a:t>
                      </a: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1</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1723075557"/>
                  </a:ext>
                </a:extLst>
              </a:tr>
              <a:tr h="626798">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Graduate School of Science and Engineering, Chiba University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千葉大學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工程</a:t>
                      </a: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a:t>
                      </a:r>
                      <a:b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b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設計</a:t>
                      </a: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4091635069"/>
                  </a:ext>
                </a:extLst>
              </a:tr>
              <a:tr h="363145">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JAIST</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北陸先端科學技術大學院大學</a:t>
                      </a:r>
                    </a:p>
                  </a:txBody>
                  <a:tcPr anchor="ctr">
                    <a:solidFill>
                      <a:srgbClr val="EFCCCC"/>
                    </a:solidFill>
                  </a:tcPr>
                </a:tc>
                <a:tc>
                  <a:txBody>
                    <a:bodyPr/>
                    <a:lstStyle/>
                    <a:p>
                      <a:pPr algn="ctr"/>
                      <a:r>
                        <a:rPr lang="en-US" altLang="zh-TW" dirty="0" smtClean="0"/>
                        <a:t>5</a:t>
                      </a:r>
                      <a:endParaRPr lang="zh-TW" altLang="en-US" dirty="0"/>
                    </a:p>
                  </a:txBody>
                  <a:tcPr anchor="ctr">
                    <a:solidFill>
                      <a:srgbClr val="EFCCCC"/>
                    </a:solidFill>
                  </a:tcPr>
                </a:tc>
                <a:extLst>
                  <a:ext uri="{0D108BD9-81ED-4DB2-BD59-A6C34878D82A}">
                    <a16:rowId xmlns:a16="http://schemas.microsoft.com/office/drawing/2014/main" val="4242065809"/>
                  </a:ext>
                </a:extLst>
              </a:tr>
              <a:tr h="363145">
                <a:tc>
                  <a:txBody>
                    <a:bodyPr/>
                    <a:lstStyle/>
                    <a:p>
                      <a:pPr algn="ct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韓國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l"/>
                      <a:r>
                        <a:rPr lang="en-US" altLang="zh-TW" sz="1800" b="1" kern="1200" dirty="0" err="1" smtClean="0">
                          <a:solidFill>
                            <a:schemeClr val="dk1"/>
                          </a:solidFill>
                          <a:effectLst/>
                          <a:latin typeface="+mn-lt"/>
                          <a:ea typeface="+mn-ea"/>
                          <a:cs typeface="+mn-cs"/>
                        </a:rPr>
                        <a:t>Hanbat</a:t>
                      </a:r>
                      <a:r>
                        <a:rPr lang="en-US" altLang="zh-TW" sz="1800" b="1" kern="1200" dirty="0" smtClean="0">
                          <a:solidFill>
                            <a:schemeClr val="dk1"/>
                          </a:solidFill>
                          <a:effectLst/>
                          <a:latin typeface="+mn-lt"/>
                          <a:ea typeface="+mn-ea"/>
                          <a:cs typeface="+mn-cs"/>
                        </a:rPr>
                        <a:t> National University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國立韓巴大學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68619154"/>
                  </a:ext>
                </a:extLst>
              </a:tr>
              <a:tr h="363145">
                <a:tc rowSpan="2">
                  <a:txBody>
                    <a:bodyPr/>
                    <a:lstStyle/>
                    <a:p>
                      <a:pPr marL="0" algn="ctr" defTabSz="914400" rtl="0" eaLnBrk="1" latinLnBrk="0" hangingPunct="1"/>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印尼</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Jenderal</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Soedirman</a:t>
                      </a:r>
                      <a:r>
                        <a:rPr lang="en-US" altLang="zh-TW" sz="1800" b="1" kern="1200" dirty="0" smtClean="0">
                          <a:solidFill>
                            <a:schemeClr val="dk1"/>
                          </a:solidFill>
                          <a:effectLst/>
                          <a:latin typeface="+mn-lt"/>
                          <a:ea typeface="+mn-ea"/>
                          <a:cs typeface="+mn-cs"/>
                        </a:rPr>
                        <a:t> University</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蘇迪曼將軍大學</a:t>
                      </a:r>
                    </a:p>
                  </a:txBody>
                  <a:tcPr anchor="ctr">
                    <a:solidFill>
                      <a:srgbClr val="EFCCCC"/>
                    </a:solidFill>
                  </a:tcPr>
                </a:tc>
                <a:tc>
                  <a:txBody>
                    <a:bodyPr/>
                    <a:lstStyle/>
                    <a:p>
                      <a:pPr algn="ctr"/>
                      <a:r>
                        <a:rPr lang="en-US" altLang="zh-TW" dirty="0" smtClean="0"/>
                        <a:t>5</a:t>
                      </a:r>
                      <a:endParaRPr lang="zh-TW" altLang="en-US" dirty="0"/>
                    </a:p>
                  </a:txBody>
                  <a:tcPr anchor="ctr">
                    <a:solidFill>
                      <a:srgbClr val="EFCCCC"/>
                    </a:solidFill>
                  </a:tcPr>
                </a:tc>
                <a:extLst>
                  <a:ext uri="{0D108BD9-81ED-4DB2-BD59-A6C34878D82A}">
                    <a16:rowId xmlns:a16="http://schemas.microsoft.com/office/drawing/2014/main" val="3964440685"/>
                  </a:ext>
                </a:extLst>
              </a:tr>
              <a:tr h="626798">
                <a:tc vMerge="1">
                  <a:txBody>
                    <a:bodyPr/>
                    <a:lstStyle/>
                    <a:p>
                      <a:pPr marL="0" algn="ctr" defTabSz="914400" rtl="0" eaLnBrk="1" latinLnBrk="0" hangingPunct="1"/>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Institut</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Teknologi</a:t>
                      </a:r>
                      <a:r>
                        <a:rPr lang="en-US" altLang="zh-TW" sz="1800" b="1" kern="1200" dirty="0" smtClean="0">
                          <a:solidFill>
                            <a:schemeClr val="dk1"/>
                          </a:solidFill>
                          <a:effectLst/>
                          <a:latin typeface="+mn-lt"/>
                          <a:ea typeface="+mn-ea"/>
                          <a:cs typeface="+mn-cs"/>
                        </a:rPr>
                        <a:t> Bandung- School of Business and Management</a:t>
                      </a:r>
                      <a:endParaRPr lang="zh-TW" altLang="zh-TW" sz="1800" kern="1200" dirty="0" smtClean="0">
                        <a:solidFill>
                          <a:schemeClr val="dk1"/>
                        </a:solidFill>
                        <a:effectLst/>
                        <a:latin typeface="+mn-lt"/>
                        <a:ea typeface="+mn-ea"/>
                        <a:cs typeface="+mn-cs"/>
                      </a:endParaRPr>
                    </a:p>
                  </a:txBody>
                  <a:tcPr anchor="ctr">
                    <a:solidFill>
                      <a:srgbClr val="F7E7E7"/>
                    </a:solidFill>
                  </a:tcPr>
                </a:tc>
                <a:tc>
                  <a:txBody>
                    <a:bodyPr/>
                    <a:lstStyle/>
                    <a:p>
                      <a:pPr algn="ctr"/>
                      <a:r>
                        <a:rPr lang="en-US" altLang="zh-TW" dirty="0" smtClean="0"/>
                        <a:t>5</a:t>
                      </a:r>
                      <a:endParaRPr lang="zh-TW" altLang="en-US" dirty="0"/>
                    </a:p>
                  </a:txBody>
                  <a:tcPr anchor="ctr">
                    <a:solidFill>
                      <a:srgbClr val="F7E7E7"/>
                    </a:solidFill>
                  </a:tcPr>
                </a:tc>
                <a:extLst>
                  <a:ext uri="{0D108BD9-81ED-4DB2-BD59-A6C34878D82A}">
                    <a16:rowId xmlns:a16="http://schemas.microsoft.com/office/drawing/2014/main" val="2239351200"/>
                  </a:ext>
                </a:extLst>
              </a:tr>
              <a:tr h="363145">
                <a:tc rowSpan="2">
                  <a:txBody>
                    <a:bodyPr/>
                    <a:lstStyle/>
                    <a:p>
                      <a:pPr marL="0" algn="ctr" defTabSz="914400" rtl="0" eaLnBrk="1" latinLnBrk="0" hangingPunct="1"/>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馬來西亞</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Universiti</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Kebangsaan</a:t>
                      </a:r>
                      <a:r>
                        <a:rPr lang="en-US" altLang="zh-TW" sz="1800" b="1" kern="1200" dirty="0" smtClean="0">
                          <a:solidFill>
                            <a:schemeClr val="dk1"/>
                          </a:solidFill>
                          <a:effectLst/>
                          <a:latin typeface="+mn-lt"/>
                          <a:ea typeface="+mn-ea"/>
                          <a:cs typeface="+mn-cs"/>
                        </a:rPr>
                        <a:t> Malaysia</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馬來西亞國立大學</a:t>
                      </a:r>
                    </a:p>
                  </a:txBody>
                  <a:tcPr anchor="ctr">
                    <a:solidFill>
                      <a:srgbClr val="EFCCCC"/>
                    </a:solidFill>
                  </a:tcPr>
                </a:tc>
                <a:tc>
                  <a:txBody>
                    <a:bodyPr/>
                    <a:lstStyle/>
                    <a:p>
                      <a:pPr algn="ctr"/>
                      <a:r>
                        <a:rPr lang="en-US" altLang="zh-TW" dirty="0" smtClean="0"/>
                        <a:t>4</a:t>
                      </a:r>
                      <a:endParaRPr lang="zh-TW" altLang="en-US" dirty="0"/>
                    </a:p>
                  </a:txBody>
                  <a:tcPr anchor="ctr">
                    <a:solidFill>
                      <a:srgbClr val="EFCCCC"/>
                    </a:solidFill>
                  </a:tcPr>
                </a:tc>
                <a:extLst>
                  <a:ext uri="{0D108BD9-81ED-4DB2-BD59-A6C34878D82A}">
                    <a16:rowId xmlns:a16="http://schemas.microsoft.com/office/drawing/2014/main" val="2712602468"/>
                  </a:ext>
                </a:extLst>
              </a:tr>
              <a:tr h="363145">
                <a:tc vMerge="1">
                  <a:txBody>
                    <a:bodyPr/>
                    <a:lstStyle/>
                    <a:p>
                      <a:pPr marL="0" algn="ctr" defTabSz="914400" rtl="0" eaLnBrk="1" latinLnBrk="0" hangingPunct="1"/>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Universiti</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Tunku</a:t>
                      </a:r>
                      <a:r>
                        <a:rPr lang="en-US" altLang="zh-TW" sz="1800" b="1" kern="1200" dirty="0" smtClean="0">
                          <a:solidFill>
                            <a:schemeClr val="dk1"/>
                          </a:solidFill>
                          <a:effectLst/>
                          <a:latin typeface="+mn-lt"/>
                          <a:ea typeface="+mn-ea"/>
                          <a:cs typeface="+mn-cs"/>
                        </a:rPr>
                        <a:t> Abdul Rahman</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拉曼大學</a:t>
                      </a:r>
                    </a:p>
                  </a:txBody>
                  <a:tcPr anchor="ctr">
                    <a:solidFill>
                      <a:srgbClr val="F7E7E7"/>
                    </a:solidFill>
                  </a:tcPr>
                </a:tc>
                <a:tc>
                  <a:txBody>
                    <a:bodyPr/>
                    <a:lstStyle/>
                    <a:p>
                      <a:pPr algn="ct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無限制</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3861610231"/>
                  </a:ext>
                </a:extLst>
              </a:tr>
              <a:tr h="596951">
                <a:tc>
                  <a:txBody>
                    <a:bodyPr/>
                    <a:lstStyle/>
                    <a:p>
                      <a:pPr marL="0" algn="ctr" defTabSz="914400" rtl="0" eaLnBrk="1" latinLnBrk="0" hangingPunct="1"/>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法國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Y SCHOOLS(</a:t>
                      </a:r>
                      <a:r>
                        <a:rPr lang="en-US" altLang="zh-TW" sz="1800" b="1" kern="1200" dirty="0" err="1" smtClean="0">
                          <a:solidFill>
                            <a:schemeClr val="dk1"/>
                          </a:solidFill>
                          <a:effectLst/>
                          <a:latin typeface="+mn-lt"/>
                          <a:ea typeface="+mn-ea"/>
                          <a:cs typeface="+mn-cs"/>
                        </a:rPr>
                        <a:t>Groupe</a:t>
                      </a:r>
                      <a:r>
                        <a:rPr lang="en-US" altLang="zh-TW" sz="1800" b="1" kern="1200" dirty="0" smtClean="0">
                          <a:solidFill>
                            <a:schemeClr val="dk1"/>
                          </a:solidFill>
                          <a:effectLst/>
                          <a:latin typeface="+mn-lt"/>
                          <a:ea typeface="+mn-ea"/>
                          <a:cs typeface="+mn-cs"/>
                        </a:rPr>
                        <a:t> ESC Troyes)</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特魯瓦高等商學院</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5</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1728492829"/>
                  </a:ext>
                </a:extLst>
              </a:tr>
              <a:tr h="596951">
                <a:tc>
                  <a:txBody>
                    <a:bodyPr/>
                    <a:lstStyle/>
                    <a:p>
                      <a:pPr marL="0" algn="ctr" defTabSz="914400" rtl="0" eaLnBrk="1" latinLnBrk="0" hangingPunct="1"/>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荷蘭</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HU University of Applied Sciences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烏特列支應用科技大學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3079348374"/>
                  </a:ext>
                </a:extLst>
              </a:tr>
            </a:tbl>
          </a:graphicData>
        </a:graphic>
      </p:graphicFrame>
      <p:sp>
        <p:nvSpPr>
          <p:cNvPr id="80" name="文字方塊 79"/>
          <p:cNvSpPr txBox="1"/>
          <p:nvPr/>
        </p:nvSpPr>
        <p:spPr>
          <a:xfrm>
            <a:off x="1125598" y="784731"/>
            <a:ext cx="619093" cy="4985980"/>
          </a:xfrm>
          <a:prstGeom prst="rect">
            <a:avLst/>
          </a:prstGeom>
          <a:noFill/>
        </p:spPr>
        <p:txBody>
          <a:bodyPr wrap="square" rtlCol="0">
            <a:spAutoFit/>
          </a:bodyPr>
          <a:lstStyle/>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各</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校</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申</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規</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定</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rPr>
              <a:t>依</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國</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際</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處</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網</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站</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公</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告</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為</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準</a:t>
            </a:r>
            <a:endParaRPr lang="en-US" altLang="zh-TW" b="1" dirty="0">
              <a:ln w="0"/>
              <a:solidFill>
                <a:srgbClr val="C00000"/>
              </a:solidFill>
              <a:effectLst>
                <a:outerShdw blurRad="38100" dist="25400" dir="5400000" algn="ctr" rotWithShape="0">
                  <a:srgbClr val="6E747A">
                    <a:alpha val="43000"/>
                  </a:srgbClr>
                </a:outerShdw>
              </a:effectLst>
            </a:endParaRPr>
          </a:p>
          <a:p>
            <a:endParaRPr lang="zh-TW" altLang="en-US" sz="1200" b="1" dirty="0">
              <a:ln w="0"/>
              <a:solidFill>
                <a:srgbClr val="C00000"/>
              </a:solidFill>
              <a:effectLst>
                <a:outerShdw blurRad="38100" dist="25400" dir="5400000" algn="ctr" rotWithShape="0">
                  <a:srgbClr val="6E747A">
                    <a:alpha val="43000"/>
                  </a:srgbClr>
                </a:outerShdw>
              </a:effectLst>
              <a:latin typeface="+mj-lt"/>
              <a:ea typeface="+mj-ea"/>
              <a:cs typeface="+mj-cs"/>
            </a:endParaRPr>
          </a:p>
        </p:txBody>
      </p:sp>
    </p:spTree>
    <p:extLst>
      <p:ext uri="{BB962C8B-B14F-4D97-AF65-F5344CB8AC3E}">
        <p14:creationId xmlns:p14="http://schemas.microsoft.com/office/powerpoint/2010/main" val="33017292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文本框 2">
            <a:extLst>
              <a:ext uri="{FF2B5EF4-FFF2-40B4-BE49-F238E27FC236}">
                <a16:creationId xmlns:a16="http://schemas.microsoft.com/office/drawing/2014/main" id="{6477EDAA-4F1D-46DA-9C33-8B9201ED6A4E}"/>
              </a:ext>
            </a:extLst>
          </p:cNvPr>
          <p:cNvSpPr txBox="1"/>
          <p:nvPr/>
        </p:nvSpPr>
        <p:spPr>
          <a:xfrm>
            <a:off x="354150" y="1120077"/>
            <a:ext cx="764436" cy="4182027"/>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r>
              <a:rPr lang="zh-TW" altLang="en-US" sz="3600" b="1" dirty="0">
                <a:ln w="0"/>
                <a:solidFill>
                  <a:srgbClr val="0C3273"/>
                </a:solidFill>
                <a:effectLst>
                  <a:outerShdw blurRad="38100" dist="25400" dir="5400000" algn="ctr" rotWithShape="0">
                    <a:srgbClr val="6E747A">
                      <a:alpha val="43000"/>
                    </a:srgbClr>
                  </a:outerShdw>
                </a:effectLst>
              </a:rPr>
              <a:t>國</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交</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姊</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妹</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校</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en-US" altLang="zh-TW" sz="1600" b="1" dirty="0" smtClean="0">
                <a:ln w="0"/>
                <a:solidFill>
                  <a:srgbClr val="0C3273"/>
                </a:solidFill>
                <a:effectLst>
                  <a:outerShdw blurRad="38100" dist="25400" dir="5400000" algn="ctr" rotWithShape="0">
                    <a:srgbClr val="6E747A">
                      <a:alpha val="43000"/>
                    </a:srgbClr>
                  </a:outerShdw>
                </a:effectLst>
              </a:rPr>
              <a:t>(2/2</a:t>
            </a:r>
            <a:r>
              <a:rPr lang="en-US" altLang="zh-TW" sz="1600" b="1" dirty="0">
                <a:ln w="0"/>
                <a:solidFill>
                  <a:srgbClr val="0C3273"/>
                </a:solidFill>
                <a:effectLst>
                  <a:outerShdw blurRad="38100" dist="25400" dir="5400000" algn="ctr" rotWithShape="0">
                    <a:srgbClr val="6E747A">
                      <a:alpha val="43000"/>
                    </a:srgbClr>
                  </a:outerShdw>
                </a:effectLst>
              </a:rPr>
              <a:t>)</a:t>
            </a:r>
            <a:endParaRPr lang="zh-TW" altLang="en-US" sz="1600" b="1" dirty="0">
              <a:ln w="0"/>
              <a:solidFill>
                <a:srgbClr val="0C3273"/>
              </a:solidFill>
              <a:effectLst>
                <a:outerShdw blurRad="38100" dist="25400" dir="5400000" algn="ctr" rotWithShape="0">
                  <a:srgbClr val="6E747A">
                    <a:alpha val="43000"/>
                  </a:srgbClr>
                </a:outerShdw>
              </a:effectLst>
            </a:endParaRPr>
          </a:p>
        </p:txBody>
      </p:sp>
      <p:graphicFrame>
        <p:nvGraphicFramePr>
          <p:cNvPr id="2" name="表格 1"/>
          <p:cNvGraphicFramePr>
            <a:graphicFrameLocks noGrp="1"/>
          </p:cNvGraphicFramePr>
          <p:nvPr>
            <p:extLst>
              <p:ext uri="{D42A27DB-BD31-4B8C-83A1-F6EECF244321}">
                <p14:modId xmlns:p14="http://schemas.microsoft.com/office/powerpoint/2010/main" val="1862152288"/>
              </p:ext>
            </p:extLst>
          </p:nvPr>
        </p:nvGraphicFramePr>
        <p:xfrm>
          <a:off x="2067511" y="71651"/>
          <a:ext cx="8127999" cy="6517640"/>
        </p:xfrm>
        <a:graphic>
          <a:graphicData uri="http://schemas.openxmlformats.org/drawingml/2006/table">
            <a:tbl>
              <a:tblPr firstRow="1" bandRow="1">
                <a:tableStyleId>{5C22544A-7EE6-4342-B048-85BDC9FD1C3A}</a:tableStyleId>
              </a:tblPr>
              <a:tblGrid>
                <a:gridCol w="1306004">
                  <a:extLst>
                    <a:ext uri="{9D8B030D-6E8A-4147-A177-3AD203B41FA5}">
                      <a16:colId xmlns:a16="http://schemas.microsoft.com/office/drawing/2014/main" val="4184981575"/>
                    </a:ext>
                  </a:extLst>
                </a:gridCol>
                <a:gridCol w="5592932">
                  <a:extLst>
                    <a:ext uri="{9D8B030D-6E8A-4147-A177-3AD203B41FA5}">
                      <a16:colId xmlns:a16="http://schemas.microsoft.com/office/drawing/2014/main" val="1703041257"/>
                    </a:ext>
                  </a:extLst>
                </a:gridCol>
                <a:gridCol w="1229063">
                  <a:extLst>
                    <a:ext uri="{9D8B030D-6E8A-4147-A177-3AD203B41FA5}">
                      <a16:colId xmlns:a16="http://schemas.microsoft.com/office/drawing/2014/main" val="3744260038"/>
                    </a:ext>
                  </a:extLst>
                </a:gridCol>
              </a:tblGrid>
              <a:tr h="387937">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國家</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學校</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名額</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4144236151"/>
                  </a:ext>
                </a:extLst>
              </a:tr>
              <a:tr h="370840">
                <a:tc>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立陶宛</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r>
                        <a:rPr lang="en-US" altLang="zh-TW" sz="1800" b="1" kern="1200" dirty="0" smtClean="0">
                          <a:solidFill>
                            <a:schemeClr val="dk1"/>
                          </a:solidFill>
                          <a:effectLst/>
                          <a:latin typeface="+mn-lt"/>
                          <a:ea typeface="+mn-ea"/>
                          <a:cs typeface="+mn-cs"/>
                        </a:rPr>
                        <a:t>VGTU</a:t>
                      </a:r>
                      <a:r>
                        <a:rPr lang="zh-TW" altLang="en-US" sz="1800" b="1" kern="1200" dirty="0" smtClean="0">
                          <a:solidFill>
                            <a:schemeClr val="dk1"/>
                          </a:solidFill>
                          <a:effectLst/>
                          <a:latin typeface="+mn-lt"/>
                          <a:ea typeface="+mn-ea"/>
                          <a:cs typeface="+mn-cs"/>
                        </a:rPr>
                        <a:t> </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維爾紐斯格抵米那斯科技大學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751285099"/>
                  </a:ext>
                </a:extLst>
              </a:tr>
              <a:tr h="370840">
                <a:tc rowSpan="8">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德國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r>
                        <a:rPr lang="en-US" altLang="zh-TW" sz="1800" b="1" kern="1200" dirty="0" smtClean="0">
                          <a:solidFill>
                            <a:schemeClr val="dk1"/>
                          </a:solidFill>
                          <a:effectLst/>
                          <a:latin typeface="+mn-lt"/>
                          <a:ea typeface="+mn-ea"/>
                          <a:cs typeface="+mn-cs"/>
                        </a:rPr>
                        <a:t>Brandenburg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布蘭登堡應用科技大學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4</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797722855"/>
                  </a:ext>
                </a:extLst>
              </a:tr>
              <a:tr h="370840">
                <a:tc vMerge="1">
                  <a:txBody>
                    <a:bodyPr/>
                    <a:lstStyle/>
                    <a:p>
                      <a:endParaRPr lang="zh-TW" altLang="en-US"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Technische</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Universität</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Ilmenau</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伊棉瑙科技大學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4169738260"/>
                  </a:ext>
                </a:extLst>
              </a:tr>
              <a:tr h="370840">
                <a:tc vMerge="1">
                  <a:txBody>
                    <a:bodyPr/>
                    <a:lstStyle/>
                    <a:p>
                      <a:endParaRPr lang="zh-TW" altLang="en-US"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Esslingen University of Applied Sciences</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埃斯林根應用科技大學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751606543"/>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Dresden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德勒斯登應用科技大學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566068496"/>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Darmstadt University of Applied Sciences </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達姆施塔特應用科技大學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652022978"/>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Berlin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柏林應用科技大學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244151325"/>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Aachen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阿亨應用科技大學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58594988"/>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Karlsruhe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卡爾斯魯厄應用科技大學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4135362775"/>
                  </a:ext>
                </a:extLst>
              </a:tr>
              <a:tr h="370840">
                <a:tc>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美國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Pittsburg State University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匹茲堡州立大學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5</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679180849"/>
                  </a:ext>
                </a:extLst>
              </a:tr>
              <a:tr h="370840">
                <a:tc>
                  <a:txBody>
                    <a:bodyPr/>
                    <a:lstStyle/>
                    <a:p>
                      <a:pPr marL="0" algn="ctr" defTabSz="914400" rtl="0" eaLnBrk="1" latinLnBrk="0" hangingPunct="1"/>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西班牙</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University of </a:t>
                      </a:r>
                      <a:r>
                        <a:rPr lang="en-US" altLang="zh-TW" sz="1800" b="1" kern="1200" dirty="0" err="1" smtClean="0">
                          <a:solidFill>
                            <a:schemeClr val="dk1"/>
                          </a:solidFill>
                          <a:effectLst/>
                          <a:latin typeface="+mn-lt"/>
                          <a:ea typeface="+mn-ea"/>
                          <a:cs typeface="+mn-cs"/>
                        </a:rPr>
                        <a:t>Jaèn</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哈恩大學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10</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15823342"/>
                  </a:ext>
                </a:extLst>
              </a:tr>
              <a:tr h="370840">
                <a:tc>
                  <a:txBody>
                    <a:bodyPr/>
                    <a:lstStyle/>
                    <a:p>
                      <a:pPr marL="0" algn="ctr" defTabSz="914400" rtl="0" eaLnBrk="1" latinLnBrk="0" hangingPunct="1"/>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英國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Birmingham City University</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英國伯明罕城市大學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442954890"/>
                  </a:ext>
                </a:extLst>
              </a:tr>
            </a:tbl>
          </a:graphicData>
        </a:graphic>
      </p:graphicFrame>
      <p:sp>
        <p:nvSpPr>
          <p:cNvPr id="5" name="文字方塊 4"/>
          <p:cNvSpPr txBox="1"/>
          <p:nvPr/>
        </p:nvSpPr>
        <p:spPr>
          <a:xfrm>
            <a:off x="1118586" y="974146"/>
            <a:ext cx="619093" cy="4985980"/>
          </a:xfrm>
          <a:prstGeom prst="rect">
            <a:avLst/>
          </a:prstGeom>
          <a:noFill/>
        </p:spPr>
        <p:txBody>
          <a:bodyPr wrap="square" rtlCol="0">
            <a:spAutoFit/>
          </a:bodyPr>
          <a:lstStyle/>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各</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校</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申</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規</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定</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rPr>
              <a:t>依</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國</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際</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處</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網</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站</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公</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告</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為</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準</a:t>
            </a:r>
            <a:endParaRPr lang="en-US" altLang="zh-TW" b="1" dirty="0">
              <a:ln w="0"/>
              <a:solidFill>
                <a:srgbClr val="C00000"/>
              </a:solidFill>
              <a:effectLst>
                <a:outerShdw blurRad="38100" dist="25400" dir="5400000" algn="ctr" rotWithShape="0">
                  <a:srgbClr val="6E747A">
                    <a:alpha val="43000"/>
                  </a:srgbClr>
                </a:outerShdw>
              </a:effectLst>
            </a:endParaRPr>
          </a:p>
          <a:p>
            <a:endParaRPr lang="zh-TW" altLang="en-US" sz="1200" b="1" dirty="0">
              <a:ln w="0"/>
              <a:solidFill>
                <a:srgbClr val="C00000"/>
              </a:solidFill>
              <a:effectLst>
                <a:outerShdw blurRad="38100" dist="25400" dir="5400000" algn="ctr" rotWithShape="0">
                  <a:srgbClr val="6E747A">
                    <a:alpha val="43000"/>
                  </a:srgbClr>
                </a:outerShdw>
              </a:effectLst>
              <a:latin typeface="+mj-lt"/>
              <a:ea typeface="+mj-ea"/>
              <a:cs typeface="+mj-cs"/>
            </a:endParaRPr>
          </a:p>
        </p:txBody>
      </p:sp>
    </p:spTree>
    <p:extLst>
      <p:ext uri="{BB962C8B-B14F-4D97-AF65-F5344CB8AC3E}">
        <p14:creationId xmlns:p14="http://schemas.microsoft.com/office/powerpoint/2010/main" val="2247553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a16="http://schemas.microsoft.com/office/drawing/2014/main" id="{CD89AF9C-2839-42F6-8C3B-0EDDC2400747}"/>
              </a:ext>
            </a:extLst>
          </p:cNvPr>
          <p:cNvGrpSpPr/>
          <p:nvPr/>
        </p:nvGrpSpPr>
        <p:grpSpPr>
          <a:xfrm>
            <a:off x="804107" y="1389778"/>
            <a:ext cx="11180746" cy="4353981"/>
            <a:chOff x="449941" y="1248739"/>
            <a:chExt cx="8385559" cy="3265486"/>
          </a:xfrm>
        </p:grpSpPr>
        <p:sp>
          <p:nvSpPr>
            <p:cNvPr id="5" name="矩形 4"/>
            <p:cNvSpPr/>
            <p:nvPr/>
          </p:nvSpPr>
          <p:spPr>
            <a:xfrm>
              <a:off x="5946412" y="3597516"/>
              <a:ext cx="2889088" cy="807891"/>
            </a:xfrm>
            <a:prstGeom prst="rect">
              <a:avLst/>
            </a:prstGeom>
          </p:spPr>
          <p:txBody>
            <a:bodyPr wrap="square" lIns="91412" tIns="45705" rIns="91412" bIns="45705">
              <a:spAutoFit/>
            </a:bodyPr>
            <a:lstStyle/>
            <a:p>
              <a:pPr defTabSz="914377">
                <a:defRPr/>
              </a:pPr>
              <a:r>
                <a:rPr lang="en-US" altLang="zh-TW"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&gt;</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For </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students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b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&gt;</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About program/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Eligibility/</a:t>
              </a:r>
              <a:r>
                <a:rPr lang="zh-TW" altLang="en-US"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Application </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procedure/ Financial Aid(Scholarship)</a:t>
              </a:r>
            </a:p>
          </p:txBody>
        </p:sp>
        <p:sp>
          <p:nvSpPr>
            <p:cNvPr id="7" name="矩形 6"/>
            <p:cNvSpPr/>
            <p:nvPr/>
          </p:nvSpPr>
          <p:spPr>
            <a:xfrm>
              <a:off x="5781084" y="1248739"/>
              <a:ext cx="2967626" cy="438559"/>
            </a:xfrm>
            <a:prstGeom prst="rect">
              <a:avLst/>
            </a:prstGeom>
          </p:spPr>
          <p:txBody>
            <a:bodyPr wrap="square" lIns="91412" tIns="45705" rIns="91412" bIns="45705">
              <a:spAutoFit/>
            </a:bodyPr>
            <a:lstStyle/>
            <a:p>
              <a:pPr defTabSz="914377">
                <a:defRPr/>
              </a:pP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交換學生計畫（</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Program A&amp;B</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t>
              </a:r>
            </a:p>
            <a:p>
              <a:pPr defTabSz="914377">
                <a:defRPr/>
              </a:pPr>
              <a:r>
                <a:rPr lang="en-US" altLang="zh-CN" sz="1600" dirty="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rPr>
                <a:t>http://umap.org</a:t>
              </a:r>
              <a:r>
                <a:rPr lang="en-US" altLang="zh-CN" sz="1600" dirty="0" smtClean="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rPr>
                <a:t>/</a:t>
              </a:r>
              <a:endParaRPr lang="en-US" altLang="zh-CN" sz="1600" dirty="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组合 25">
              <a:extLst>
                <a:ext uri="{FF2B5EF4-FFF2-40B4-BE49-F238E27FC236}">
                  <a16:creationId xmlns:a16="http://schemas.microsoft.com/office/drawing/2014/main" id="{B8261126-8501-431A-A1DE-381641C67B8F}"/>
                </a:ext>
              </a:extLst>
            </p:cNvPr>
            <p:cNvGrpSpPr/>
            <p:nvPr/>
          </p:nvGrpSpPr>
          <p:grpSpPr>
            <a:xfrm>
              <a:off x="449941" y="1687297"/>
              <a:ext cx="6209707" cy="2826928"/>
              <a:chOff x="449941" y="1687297"/>
              <a:chExt cx="6209707" cy="2826928"/>
            </a:xfrm>
          </p:grpSpPr>
          <p:sp>
            <p:nvSpPr>
              <p:cNvPr id="3" name="矩形 2"/>
              <p:cNvSpPr/>
              <p:nvPr/>
            </p:nvSpPr>
            <p:spPr>
              <a:xfrm>
                <a:off x="449941" y="1781118"/>
                <a:ext cx="3332608" cy="623225"/>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本校為亞太大學交流會（</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）多邊交換學生計畫－</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Multilateral Student Exchange Program (UME)</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參與校</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a16="http://schemas.microsoft.com/office/drawing/2014/main" id="{9A6519C1-592C-4F41-8FF6-5B21345A0303}"/>
              </a:ext>
            </a:extLst>
          </p:cNvPr>
          <p:cNvGrpSpPr/>
          <p:nvPr/>
        </p:nvGrpSpPr>
        <p:grpSpPr>
          <a:xfrm>
            <a:off x="599921" y="300073"/>
            <a:ext cx="5870833" cy="519486"/>
            <a:chOff x="741964" y="345770"/>
            <a:chExt cx="5870833" cy="519486"/>
          </a:xfrm>
        </p:grpSpPr>
        <p:sp>
          <p:nvSpPr>
            <p:cNvPr id="29" name="KSO_Shape">
              <a:extLst>
                <a:ext uri="{FF2B5EF4-FFF2-40B4-BE49-F238E27FC236}">
                  <a16:creationId xmlns:a16="http://schemas.microsoft.com/office/drawing/2014/main" id="{EDD638DD-2B45-488B-B26D-B153EBD1D659}"/>
                </a:ext>
              </a:extLst>
            </p:cNvPr>
            <p:cNvSpPr>
              <a:spLocks noChangeAspect="1"/>
            </p:cNvSpPr>
            <p:nvPr/>
          </p:nvSpPr>
          <p:spPr>
            <a:xfrm rot="5400000">
              <a:off x="718847"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a16="http://schemas.microsoft.com/office/drawing/2014/main" id="{63435F3A-CE3C-4372-AF6D-D929162E4A12}"/>
                </a:ext>
              </a:extLst>
            </p:cNvPr>
            <p:cNvSpPr txBox="1"/>
            <p:nvPr/>
          </p:nvSpPr>
          <p:spPr>
            <a:xfrm>
              <a:off x="1259672" y="345770"/>
              <a:ext cx="5353125"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en-US" altLang="zh-TW"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TW"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亞太大學交流會計畫</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pic>
        <p:nvPicPr>
          <p:cNvPr id="32" name="Picture 2" descr="14291913_10207185972428761_2106618987219936211_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121" y="4092919"/>
            <a:ext cx="3126635" cy="17573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64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strips(downLeft)">
                                      <p:cBhvr>
                                        <p:cTn id="1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16" name="组合 27">
            <a:extLst>
              <a:ext uri="{FF2B5EF4-FFF2-40B4-BE49-F238E27FC236}">
                <a16:creationId xmlns:a16="http://schemas.microsoft.com/office/drawing/2014/main" id="{9A6519C1-592C-4F41-8FF6-5B21345A0303}"/>
              </a:ext>
            </a:extLst>
          </p:cNvPr>
          <p:cNvGrpSpPr/>
          <p:nvPr/>
        </p:nvGrpSpPr>
        <p:grpSpPr>
          <a:xfrm>
            <a:off x="534607" y="561331"/>
            <a:ext cx="7340430" cy="519486"/>
            <a:chOff x="741964" y="345770"/>
            <a:chExt cx="7340430" cy="519486"/>
          </a:xfrm>
        </p:grpSpPr>
        <p:sp>
          <p:nvSpPr>
            <p:cNvPr id="18" name="KSO_Shape">
              <a:extLst>
                <a:ext uri="{FF2B5EF4-FFF2-40B4-BE49-F238E27FC236}">
                  <a16:creationId xmlns:a16="http://schemas.microsoft.com/office/drawing/2014/main" id="{EDD638DD-2B45-488B-B26D-B153EBD1D659}"/>
                </a:ext>
              </a:extLst>
            </p:cNvPr>
            <p:cNvSpPr>
              <a:spLocks noChangeAspect="1"/>
            </p:cNvSpPr>
            <p:nvPr/>
          </p:nvSpPr>
          <p:spPr>
            <a:xfrm rot="5400000">
              <a:off x="718847"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文本框 2">
              <a:extLst>
                <a:ext uri="{FF2B5EF4-FFF2-40B4-BE49-F238E27FC236}">
                  <a16:creationId xmlns:a16="http://schemas.microsoft.com/office/drawing/2014/main" id="{63435F3A-CE3C-4372-AF6D-D929162E4A12}"/>
                </a:ext>
              </a:extLst>
            </p:cNvPr>
            <p:cNvSpPr txBox="1"/>
            <p:nvPr/>
          </p:nvSpPr>
          <p:spPr>
            <a:xfrm>
              <a:off x="1259672" y="345770"/>
              <a:ext cx="6822722"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en-US" altLang="zh-TW" sz="2800" b="1" dirty="0">
                  <a:solidFill>
                    <a:srgbClr val="0C3273"/>
                  </a:solidFill>
                </a:rPr>
                <a:t>UMAP</a:t>
              </a:r>
              <a:r>
                <a:rPr lang="zh-TW" altLang="en-US" sz="2800" b="1" dirty="0">
                  <a:solidFill>
                    <a:srgbClr val="0C3273"/>
                  </a:solidFill>
                </a:rPr>
                <a:t>交換學生</a:t>
              </a:r>
              <a:r>
                <a:rPr lang="zh-TW" altLang="en-US" sz="2800" b="1" dirty="0" smtClean="0">
                  <a:solidFill>
                    <a:srgbClr val="0C3273"/>
                  </a:solidFill>
                </a:rPr>
                <a:t>計畫</a:t>
              </a:r>
              <a:r>
                <a:rPr lang="en-US" altLang="zh-TW" sz="2800" b="1" dirty="0" smtClean="0">
                  <a:solidFill>
                    <a:srgbClr val="0C3273"/>
                  </a:solidFill>
                </a:rPr>
                <a:t>(Program A&amp;B)</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群組 2"/>
          <p:cNvGrpSpPr/>
          <p:nvPr/>
        </p:nvGrpSpPr>
        <p:grpSpPr>
          <a:xfrm>
            <a:off x="2093107" y="1402976"/>
            <a:ext cx="8139177" cy="4438812"/>
            <a:chOff x="2124497" y="1127979"/>
            <a:chExt cx="8139177" cy="4438812"/>
          </a:xfrm>
        </p:grpSpPr>
        <p:pic>
          <p:nvPicPr>
            <p:cNvPr id="20" name="圖片 19"/>
            <p:cNvPicPr>
              <a:picLocks noChangeAspect="1"/>
            </p:cNvPicPr>
            <p:nvPr/>
          </p:nvPicPr>
          <p:blipFill rotWithShape="1">
            <a:blip r:embed="rId4"/>
            <a:srcRect l="15824" t="16587" r="16340" b="17644"/>
            <a:stretch/>
          </p:blipFill>
          <p:spPr>
            <a:xfrm>
              <a:off x="2124497" y="1127979"/>
              <a:ext cx="8139177" cy="4438812"/>
            </a:xfrm>
            <a:prstGeom prst="rect">
              <a:avLst/>
            </a:prstGeom>
          </p:spPr>
        </p:pic>
        <p:sp>
          <p:nvSpPr>
            <p:cNvPr id="21" name="矩形 20"/>
            <p:cNvSpPr/>
            <p:nvPr/>
          </p:nvSpPr>
          <p:spPr>
            <a:xfrm>
              <a:off x="2276330" y="3426646"/>
              <a:ext cx="7772739" cy="8187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D30F1B"/>
                </a:solidFill>
              </a:endParaRPr>
            </a:p>
          </p:txBody>
        </p:sp>
      </p:grpSp>
      <p:sp>
        <p:nvSpPr>
          <p:cNvPr id="22" name="矩形 21"/>
          <p:cNvSpPr/>
          <p:nvPr/>
        </p:nvSpPr>
        <p:spPr>
          <a:xfrm>
            <a:off x="3487941" y="5970563"/>
            <a:ext cx="5349511" cy="338524"/>
          </a:xfrm>
          <a:prstGeom prst="rect">
            <a:avLst/>
          </a:prstGeom>
        </p:spPr>
        <p:txBody>
          <a:bodyPr wrap="square" lIns="91412" tIns="45705" rIns="91412" bIns="45705">
            <a:spAutoFit/>
          </a:bodyPr>
          <a:lstStyle/>
          <a:p>
            <a:pPr defTabSz="914377">
              <a:defRPr/>
            </a:pPr>
            <a:r>
              <a:rPr lang="en-US" altLang="zh-TW"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2020</a:t>
            </a:r>
            <a:r>
              <a:rPr lang="zh-TW" altLang="en-US"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秋季 </a:t>
            </a:r>
            <a:r>
              <a:rPr lang="en-US" altLang="zh-CN"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Second cycle </a:t>
            </a:r>
            <a:r>
              <a:rPr lang="zh-TW" altLang="en-US"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校內徵選截止日</a:t>
            </a:r>
            <a:r>
              <a:rPr lang="en-US" altLang="zh-TW"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:3/13(</a:t>
            </a:r>
            <a:r>
              <a:rPr lang="zh-TW" altLang="en-US"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五</a:t>
            </a:r>
            <a:r>
              <a:rPr lang="en-US" altLang="zh-TW"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TW" altLang="en-US"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en-US" altLang="zh-TW" sz="16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12:00</a:t>
            </a:r>
            <a:endParaRPr lang="en-US" altLang="zh-CN" sz="16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301169985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kumimoji="0" lang="en-US" altLang="zh-TW"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658166" y="3733771"/>
              <a:ext cx="4875668" cy="523220"/>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交換生申請</a:t>
              </a:r>
              <a:r>
                <a:rPr lang="zh-TW" altLang="en-US" sz="4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流程</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6278222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760614" y="0"/>
            <a:ext cx="4670772" cy="6605777"/>
          </a:xfrm>
          <a:prstGeom prst="rect">
            <a:avLst/>
          </a:prstGeom>
        </p:spPr>
      </p:pic>
    </p:spTree>
    <p:extLst>
      <p:ext uri="{BB962C8B-B14F-4D97-AF65-F5344CB8AC3E}">
        <p14:creationId xmlns:p14="http://schemas.microsoft.com/office/powerpoint/2010/main" val="10254729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4"/>
          <p:cNvGrpSpPr>
            <a:grpSpLocks noChangeAspect="1"/>
          </p:cNvGrpSpPr>
          <p:nvPr/>
        </p:nvGrpSpPr>
        <p:grpSpPr bwMode="auto">
          <a:xfrm>
            <a:off x="4074659" y="1321681"/>
            <a:ext cx="1981200" cy="2076451"/>
            <a:chOff x="1136" y="1115"/>
            <a:chExt cx="1248" cy="1308"/>
          </a:xfrm>
        </p:grpSpPr>
        <p:sp>
          <p:nvSpPr>
            <p:cNvPr id="79"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0"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1"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2"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3"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6"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7"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8"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cxnSp>
        <p:nvCxnSpPr>
          <p:cNvPr id="5" name="Straight Connector 4"/>
          <p:cNvCxnSpPr/>
          <p:nvPr/>
        </p:nvCxnSpPr>
        <p:spPr>
          <a:xfrm>
            <a:off x="1290348" y="3971217"/>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58360" y="3504492"/>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latin typeface="微软雅黑" panose="020B0503020204020204" pitchFamily="34" charset="-122"/>
                <a:ea typeface="微软雅黑" panose="020B0503020204020204" pitchFamily="34" charset="-122"/>
                <a:sym typeface="Source Han Serif SC" panose="02020400000000000000" pitchFamily="18" charset="-122"/>
              </a:rPr>
              <a:t>2</a:t>
            </a: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~3</a:t>
            </a:r>
            <a:r>
              <a:rPr lang="zh-TW" altLang="en-US" b="1" dirty="0" smtClean="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53" name="Group 4"/>
          <p:cNvGrpSpPr>
            <a:grpSpLocks noChangeAspect="1"/>
          </p:cNvGrpSpPr>
          <p:nvPr/>
        </p:nvGrpSpPr>
        <p:grpSpPr bwMode="auto">
          <a:xfrm>
            <a:off x="1579570" y="1321681"/>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83947" y="1457689"/>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108-2</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7" name="Rectangle 106"/>
          <p:cNvSpPr/>
          <p:nvPr/>
        </p:nvSpPr>
        <p:spPr>
          <a:xfrm>
            <a:off x="1724566" y="1873624"/>
            <a:ext cx="1745365" cy="707886"/>
          </a:xfrm>
          <a:prstGeom prst="rect">
            <a:avLst/>
          </a:prstGeom>
        </p:spPr>
        <p:txBody>
          <a:bodyPr wrap="square">
            <a:spAutoFit/>
          </a:bodyPr>
          <a:lstStyle/>
          <a:p>
            <a:pPr algn="ct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申請秋季班交換</a:t>
            </a:r>
            <a:r>
              <a:rPr lang="en-US" altLang="zh-TW" sz="2000" dirty="0" smtClean="0">
                <a:latin typeface="微软雅黑" panose="020B0503020204020204" pitchFamily="34" charset="-122"/>
                <a:ea typeface="微软雅黑" panose="020B0503020204020204" pitchFamily="34" charset="-122"/>
                <a:sym typeface="Source Han Serif SC" panose="02020400000000000000" pitchFamily="18" charset="-122"/>
              </a:rPr>
              <a:t>(109-1</a:t>
            </a: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出國</a:t>
            </a:r>
            <a:r>
              <a:rPr lang="en-US" altLang="zh-TW" sz="2000" dirty="0" smtClean="0">
                <a:latin typeface="微软雅黑" panose="020B0503020204020204" pitchFamily="34" charset="-122"/>
                <a:ea typeface="微软雅黑" panose="020B0503020204020204" pitchFamily="34" charset="-122"/>
                <a:sym typeface="Source Han Serif SC" panose="02020400000000000000" pitchFamily="18" charset="-122"/>
              </a:rPr>
              <a:t>)</a:t>
            </a:r>
            <a:endParaRPr lang="en-GB" sz="20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2" name="TextBox 121"/>
          <p:cNvSpPr txBox="1"/>
          <p:nvPr/>
        </p:nvSpPr>
        <p:spPr>
          <a:xfrm>
            <a:off x="4644731" y="1457689"/>
            <a:ext cx="856325" cy="369332"/>
          </a:xfrm>
          <a:prstGeom prst="rect">
            <a:avLst/>
          </a:prstGeom>
          <a:noFill/>
        </p:spPr>
        <p:txBody>
          <a:bodyPr wrap="none" rtlCol="0">
            <a:spAutoFit/>
          </a:bodyPr>
          <a:lstStyle/>
          <a:p>
            <a:r>
              <a:rPr lang="en-GB"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108-2</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3" name="Rectangle 122"/>
          <p:cNvSpPr/>
          <p:nvPr/>
        </p:nvSpPr>
        <p:spPr>
          <a:xfrm>
            <a:off x="4199521" y="1788879"/>
            <a:ext cx="1747789" cy="877163"/>
          </a:xfrm>
          <a:prstGeom prst="rect">
            <a:avLst/>
          </a:prstGeom>
        </p:spPr>
        <p:txBody>
          <a:bodyPr wrap="square">
            <a:spAutoFit/>
          </a:bodyPr>
          <a:lstStyle/>
          <a:p>
            <a:pPr algn="ctr"/>
            <a:r>
              <a:rPr lang="en-US" altLang="zh-TW" sz="1700" dirty="0" smtClean="0">
                <a:latin typeface="微软雅黑" panose="020B0503020204020204" pitchFamily="34" charset="-122"/>
                <a:ea typeface="微软雅黑" panose="020B0503020204020204" pitchFamily="34" charset="-122"/>
                <a:sym typeface="Source Han Serif SC" panose="02020400000000000000" pitchFamily="18" charset="-122"/>
              </a:rPr>
              <a:t>109-1</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交換生薦送、完成對方學校申請、出國</a:t>
            </a:r>
            <a:endParaRPr lang="en-GB" sz="17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78816" y="3505142"/>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8~9</a:t>
            </a: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25" name="Group 4"/>
          <p:cNvGrpSpPr>
            <a:grpSpLocks noChangeAspect="1"/>
          </p:cNvGrpSpPr>
          <p:nvPr/>
        </p:nvGrpSpPr>
        <p:grpSpPr bwMode="auto">
          <a:xfrm>
            <a:off x="6500026" y="1322332"/>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104403" y="1458340"/>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109-1</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9" name="Rectangle 138"/>
          <p:cNvSpPr/>
          <p:nvPr/>
        </p:nvSpPr>
        <p:spPr>
          <a:xfrm>
            <a:off x="6628614" y="1853493"/>
            <a:ext cx="1764415" cy="707886"/>
          </a:xfrm>
          <a:prstGeom prst="rect">
            <a:avLst/>
          </a:prstGeom>
        </p:spPr>
        <p:txBody>
          <a:bodyPr wrap="square">
            <a:spAutoFit/>
          </a:bodyPr>
          <a:lstStyle/>
          <a:p>
            <a:pPr algn="ct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申請春季</a:t>
            </a:r>
            <a:r>
              <a:rPr lang="zh-TW" altLang="en-US" sz="2000" dirty="0">
                <a:latin typeface="微软雅黑" panose="020B0503020204020204" pitchFamily="34" charset="-122"/>
                <a:ea typeface="微软雅黑" panose="020B0503020204020204" pitchFamily="34" charset="-122"/>
                <a:sym typeface="Source Han Serif SC" panose="02020400000000000000" pitchFamily="18" charset="-122"/>
              </a:rPr>
              <a:t>班交換</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a:t>
            </a:r>
            <a:r>
              <a:rPr lang="en-US" altLang="zh-TW" sz="2000" dirty="0" smtClean="0">
                <a:latin typeface="微软雅黑" panose="020B0503020204020204" pitchFamily="34" charset="-122"/>
                <a:ea typeface="微软雅黑" panose="020B0503020204020204" pitchFamily="34" charset="-122"/>
                <a:sym typeface="Source Han Serif SC" panose="02020400000000000000" pitchFamily="18" charset="-122"/>
              </a:rPr>
              <a:t>109-2</a:t>
            </a: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出國</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a:t>
            </a:r>
            <a:endParaRPr lang="en-GB" altLang="zh-TW" sz="20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55113" y="3504492"/>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9~</a:t>
            </a: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41" name="Group 4"/>
          <p:cNvGrpSpPr>
            <a:grpSpLocks noChangeAspect="1"/>
          </p:cNvGrpSpPr>
          <p:nvPr/>
        </p:nvGrpSpPr>
        <p:grpSpPr bwMode="auto">
          <a:xfrm>
            <a:off x="8976324" y="1321681"/>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80699" y="1457689"/>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109-1</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1">
            <a:extLst>
              <a:ext uri="{FF2B5EF4-FFF2-40B4-BE49-F238E27FC236}">
                <a16:creationId xmlns:a16="http://schemas.microsoft.com/office/drawing/2014/main" id="{EED9DA2E-2E10-4966-9094-5E0954404D28}"/>
              </a:ext>
            </a:extLst>
          </p:cNvPr>
          <p:cNvGrpSpPr/>
          <p:nvPr/>
        </p:nvGrpSpPr>
        <p:grpSpPr>
          <a:xfrm>
            <a:off x="701670" y="401629"/>
            <a:ext cx="6977753" cy="519486"/>
            <a:chOff x="820232" y="345770"/>
            <a:chExt cx="6977753" cy="519486"/>
          </a:xfrm>
        </p:grpSpPr>
        <p:sp>
          <p:nvSpPr>
            <p:cNvPr id="73" name="KSO_Shape">
              <a:extLst>
                <a:ext uri="{FF2B5EF4-FFF2-40B4-BE49-F238E27FC236}">
                  <a16:creationId xmlns:a16="http://schemas.microsoft.com/office/drawing/2014/main" id="{05D86577-6C96-490A-BC2D-7A2B58370AAF}"/>
                </a:ext>
              </a:extLst>
            </p:cNvPr>
            <p:cNvSpPr>
              <a:spLocks noChangeAspect="1"/>
            </p:cNvSpPr>
            <p:nvPr/>
          </p:nvSpPr>
          <p:spPr>
            <a:xfrm rot="5400000">
              <a:off x="79711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a16="http://schemas.microsoft.com/office/drawing/2014/main" id="{6477EDAA-4F1D-46DA-9C33-8B9201ED6A4E}"/>
                </a:ext>
              </a:extLst>
            </p:cNvPr>
            <p:cNvSpPr txBox="1"/>
            <p:nvPr/>
          </p:nvSpPr>
          <p:spPr>
            <a:xfrm>
              <a:off x="1259672" y="345770"/>
              <a:ext cx="6538313"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rPr>
                <a:t>申請</a:t>
              </a:r>
              <a:r>
                <a:rPr lang="zh-TW" altLang="en-US" sz="2800" b="1" dirty="0">
                  <a:solidFill>
                    <a:srgbClr val="0C3273"/>
                  </a:solidFill>
                </a:rPr>
                <a:t>非大陸交換生</a:t>
              </a:r>
              <a:r>
                <a:rPr lang="zh-TW" altLang="en-US" sz="2800" b="1" dirty="0" smtClean="0">
                  <a:solidFill>
                    <a:srgbClr val="0C3273"/>
                  </a:solidFill>
                </a:rPr>
                <a:t>之時程</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7" name="Oval 139"/>
          <p:cNvSpPr/>
          <p:nvPr/>
        </p:nvSpPr>
        <p:spPr>
          <a:xfrm>
            <a:off x="4575341" y="3507669"/>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latin typeface="微软雅黑" panose="020B0503020204020204" pitchFamily="34" charset="-122"/>
                <a:ea typeface="微软雅黑" panose="020B0503020204020204" pitchFamily="34" charset="-122"/>
                <a:sym typeface="Source Han Serif SC" panose="02020400000000000000" pitchFamily="18" charset="-122"/>
              </a:rPr>
              <a:t>4~</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smtClean="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Rectangle 122"/>
          <p:cNvSpPr/>
          <p:nvPr/>
        </p:nvSpPr>
        <p:spPr>
          <a:xfrm>
            <a:off x="9092212" y="1801106"/>
            <a:ext cx="1747789" cy="877163"/>
          </a:xfrm>
          <a:prstGeom prst="rect">
            <a:avLst/>
          </a:prstGeom>
        </p:spPr>
        <p:txBody>
          <a:bodyPr wrap="square">
            <a:spAutoFit/>
          </a:bodyPr>
          <a:lstStyle/>
          <a:p>
            <a:pPr algn="ctr"/>
            <a:r>
              <a:rPr lang="en-US" altLang="zh-TW" sz="1700" dirty="0" smtClean="0">
                <a:latin typeface="微软雅黑" panose="020B0503020204020204" pitchFamily="34" charset="-122"/>
                <a:ea typeface="微软雅黑" panose="020B0503020204020204" pitchFamily="34" charset="-122"/>
                <a:sym typeface="Source Han Serif SC" panose="02020400000000000000" pitchFamily="18" charset="-122"/>
              </a:rPr>
              <a:t>109-2</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交換生薦送、完成對方學校申請、出國</a:t>
            </a:r>
            <a:endParaRPr lang="en-GB" sz="17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矩形 2"/>
          <p:cNvSpPr/>
          <p:nvPr/>
        </p:nvSpPr>
        <p:spPr>
          <a:xfrm>
            <a:off x="2049883" y="4983001"/>
            <a:ext cx="6096000" cy="646331"/>
          </a:xfrm>
          <a:prstGeom prst="rect">
            <a:avLst/>
          </a:prstGeom>
        </p:spPr>
        <p:txBody>
          <a:bodyPr>
            <a:spAutoFit/>
          </a:bodyPr>
          <a:lstStyle/>
          <a:p>
            <a:r>
              <a:rPr lang="en-US" altLang="zh-TW" dirty="0" smtClean="0">
                <a:solidFill>
                  <a:schemeClr val="tx1">
                    <a:lumMod val="85000"/>
                    <a:lumOff val="15000"/>
                  </a:schemeClr>
                </a:solidFill>
              </a:rPr>
              <a:t>1.</a:t>
            </a:r>
            <a:r>
              <a:rPr lang="zh-TW" altLang="en-US" dirty="0" smtClean="0">
                <a:solidFill>
                  <a:schemeClr val="tx1">
                    <a:lumMod val="85000"/>
                    <a:lumOff val="15000"/>
                  </a:schemeClr>
                </a:solidFill>
              </a:rPr>
              <a:t>日本神戶藝術工科大學春季班：前一年即需提出申請。</a:t>
            </a:r>
            <a:endParaRPr lang="en-US" altLang="zh-TW" dirty="0" smtClean="0">
              <a:solidFill>
                <a:schemeClr val="tx1">
                  <a:lumMod val="85000"/>
                  <a:lumOff val="15000"/>
                </a:schemeClr>
              </a:solidFill>
            </a:endParaRPr>
          </a:p>
          <a:p>
            <a:r>
              <a:rPr lang="en-US" altLang="zh-TW" dirty="0" smtClean="0">
                <a:solidFill>
                  <a:schemeClr val="tx1">
                    <a:lumMod val="85000"/>
                    <a:lumOff val="15000"/>
                  </a:schemeClr>
                </a:solidFill>
              </a:rPr>
              <a:t>2.</a:t>
            </a:r>
            <a:r>
              <a:rPr lang="zh-TW" altLang="en-US" dirty="0" smtClean="0">
                <a:solidFill>
                  <a:schemeClr val="tx1">
                    <a:lumMod val="85000"/>
                    <a:lumOff val="15000"/>
                  </a:schemeClr>
                </a:solidFill>
              </a:rPr>
              <a:t>特殊截止日</a:t>
            </a:r>
            <a:r>
              <a:rPr lang="en-US" altLang="zh-TW" dirty="0" smtClean="0">
                <a:solidFill>
                  <a:schemeClr val="tx1">
                    <a:lumMod val="85000"/>
                    <a:lumOff val="15000"/>
                  </a:schemeClr>
                </a:solidFill>
              </a:rPr>
              <a:t>(</a:t>
            </a:r>
            <a:r>
              <a:rPr lang="zh-TW" altLang="en-US" dirty="0" smtClean="0">
                <a:solidFill>
                  <a:schemeClr val="tx1">
                    <a:lumMod val="85000"/>
                    <a:lumOff val="15000"/>
                  </a:schemeClr>
                </a:solidFill>
              </a:rPr>
              <a:t>例如：</a:t>
            </a:r>
            <a:r>
              <a:rPr lang="en-US" altLang="zh-TW" dirty="0" smtClean="0">
                <a:solidFill>
                  <a:schemeClr val="tx1">
                    <a:lumMod val="85000"/>
                    <a:lumOff val="15000"/>
                  </a:schemeClr>
                </a:solidFill>
              </a:rPr>
              <a:t>UMAP)</a:t>
            </a:r>
            <a:r>
              <a:rPr lang="zh-TW" altLang="en-US" dirty="0" smtClean="0"/>
              <a:t>　</a:t>
            </a:r>
            <a:endParaRPr lang="en-US" altLang="zh-TW" dirty="0"/>
          </a:p>
        </p:txBody>
      </p:sp>
      <p:sp>
        <p:nvSpPr>
          <p:cNvPr id="4" name="矩形 3"/>
          <p:cNvSpPr/>
          <p:nvPr/>
        </p:nvSpPr>
        <p:spPr>
          <a:xfrm>
            <a:off x="2044093" y="5739031"/>
            <a:ext cx="7396754" cy="400110"/>
          </a:xfrm>
          <a:prstGeom prst="rect">
            <a:avLst/>
          </a:prstGeom>
        </p:spPr>
        <p:txBody>
          <a:bodyPr wrap="square">
            <a:spAutoFit/>
          </a:bodyPr>
          <a:lstStyle/>
          <a:p>
            <a:r>
              <a:rPr lang="zh-TW" altLang="en-US" sz="2000" b="1" dirty="0">
                <a:solidFill>
                  <a:srgbClr val="D30F1B"/>
                </a:solidFill>
              </a:rPr>
              <a:t>如截止時間有任何更動，國際事務處將公告周知，請以公告為準。</a:t>
            </a:r>
            <a:endParaRPr lang="zh-TW" altLang="en-US" sz="2000" b="1" dirty="0">
              <a:solidFill>
                <a:srgbClr val="D30F1B"/>
              </a:solidFill>
            </a:endParaRPr>
          </a:p>
        </p:txBody>
      </p:sp>
    </p:spTree>
    <p:extLst>
      <p:ext uri="{BB962C8B-B14F-4D97-AF65-F5344CB8AC3E}">
        <p14:creationId xmlns:p14="http://schemas.microsoft.com/office/powerpoint/2010/main" val="13930144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9"/>
                                        </p:tgtEl>
                                        <p:attrNameLst>
                                          <p:attrName>style.visibility</p:attrName>
                                        </p:attrNameLst>
                                      </p:cBhvr>
                                      <p:to>
                                        <p:strVal val="visible"/>
                                      </p:to>
                                    </p:set>
                                    <p:animEffect transition="in" filter="randombar(horizontal)">
                                      <p:cBhvr>
                                        <p:cTn id="11" dur="500"/>
                                        <p:tgtEl>
                                          <p:spTgt spid="2049"/>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randombar(horizontal)">
                                      <p:cBhvr>
                                        <p:cTn id="15" dur="500"/>
                                        <p:tgtEl>
                                          <p:spTgt spid="2053"/>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067"/>
                                        </p:tgtEl>
                                        <p:attrNameLst>
                                          <p:attrName>style.visibility</p:attrName>
                                        </p:attrNameLst>
                                      </p:cBhvr>
                                      <p:to>
                                        <p:strVal val="visible"/>
                                      </p:to>
                                    </p:set>
                                    <p:animEffect transition="in" filter="randombar(horizontal)">
                                      <p:cBhvr>
                                        <p:cTn id="19" dur="500"/>
                                        <p:tgtEl>
                                          <p:spTgt spid="2067"/>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07"/>
                                        </p:tgtEl>
                                        <p:attrNameLst>
                                          <p:attrName>style.visibility</p:attrName>
                                        </p:attrNameLst>
                                      </p:cBhvr>
                                      <p:to>
                                        <p:strVal val="visible"/>
                                      </p:to>
                                    </p:set>
                                    <p:animEffect transition="in" filter="randombar(horizontal)">
                                      <p:cBhvr>
                                        <p:cTn id="23" dur="500"/>
                                        <p:tgtEl>
                                          <p:spTgt spid="10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22"/>
                                        </p:tgtEl>
                                        <p:attrNameLst>
                                          <p:attrName>style.visibility</p:attrName>
                                        </p:attrNameLst>
                                      </p:cBhvr>
                                      <p:to>
                                        <p:strVal val="visible"/>
                                      </p:to>
                                    </p:set>
                                    <p:animEffect transition="in" filter="randombar(horizontal)">
                                      <p:cBhvr>
                                        <p:cTn id="27" dur="500"/>
                                        <p:tgtEl>
                                          <p:spTgt spid="122"/>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23"/>
                                        </p:tgtEl>
                                        <p:attrNameLst>
                                          <p:attrName>style.visibility</p:attrName>
                                        </p:attrNameLst>
                                      </p:cBhvr>
                                      <p:to>
                                        <p:strVal val="visible"/>
                                      </p:to>
                                    </p:set>
                                    <p:animEffect transition="in" filter="randombar(horizontal)">
                                      <p:cBhvr>
                                        <p:cTn id="31" dur="500"/>
                                        <p:tgtEl>
                                          <p:spTgt spid="123"/>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24"/>
                                        </p:tgtEl>
                                        <p:attrNameLst>
                                          <p:attrName>style.visibility</p:attrName>
                                        </p:attrNameLst>
                                      </p:cBhvr>
                                      <p:to>
                                        <p:strVal val="visible"/>
                                      </p:to>
                                    </p:set>
                                    <p:animEffect transition="in" filter="randombar(horizontal)">
                                      <p:cBhvr>
                                        <p:cTn id="35" dur="500"/>
                                        <p:tgtEl>
                                          <p:spTgt spid="124"/>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125"/>
                                        </p:tgtEl>
                                        <p:attrNameLst>
                                          <p:attrName>style.visibility</p:attrName>
                                        </p:attrNameLst>
                                      </p:cBhvr>
                                      <p:to>
                                        <p:strVal val="visible"/>
                                      </p:to>
                                    </p:set>
                                    <p:animEffect transition="in" filter="randombar(horizontal)">
                                      <p:cBhvr>
                                        <p:cTn id="39" dur="500"/>
                                        <p:tgtEl>
                                          <p:spTgt spid="125"/>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38"/>
                                        </p:tgtEl>
                                        <p:attrNameLst>
                                          <p:attrName>style.visibility</p:attrName>
                                        </p:attrNameLst>
                                      </p:cBhvr>
                                      <p:to>
                                        <p:strVal val="visible"/>
                                      </p:to>
                                    </p:set>
                                    <p:animEffect transition="in" filter="randombar(horizontal)">
                                      <p:cBhvr>
                                        <p:cTn id="43" dur="500"/>
                                        <p:tgtEl>
                                          <p:spTgt spid="138"/>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39"/>
                                        </p:tgtEl>
                                        <p:attrNameLst>
                                          <p:attrName>style.visibility</p:attrName>
                                        </p:attrNameLst>
                                      </p:cBhvr>
                                      <p:to>
                                        <p:strVal val="visible"/>
                                      </p:to>
                                    </p:set>
                                    <p:animEffect transition="in" filter="randombar(horizontal)">
                                      <p:cBhvr>
                                        <p:cTn id="47" dur="500"/>
                                        <p:tgtEl>
                                          <p:spTgt spid="139"/>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140"/>
                                        </p:tgtEl>
                                        <p:attrNameLst>
                                          <p:attrName>style.visibility</p:attrName>
                                        </p:attrNameLst>
                                      </p:cBhvr>
                                      <p:to>
                                        <p:strVal val="visible"/>
                                      </p:to>
                                    </p:set>
                                    <p:animEffect transition="in" filter="randombar(horizontal)">
                                      <p:cBhvr>
                                        <p:cTn id="51" dur="500"/>
                                        <p:tgtEl>
                                          <p:spTgt spid="140"/>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141"/>
                                        </p:tgtEl>
                                        <p:attrNameLst>
                                          <p:attrName>style.visibility</p:attrName>
                                        </p:attrNameLst>
                                      </p:cBhvr>
                                      <p:to>
                                        <p:strVal val="visible"/>
                                      </p:to>
                                    </p:set>
                                    <p:animEffect transition="in" filter="randombar(horizontal)">
                                      <p:cBhvr>
                                        <p:cTn id="55" dur="500"/>
                                        <p:tgtEl>
                                          <p:spTgt spid="141"/>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154"/>
                                        </p:tgtEl>
                                        <p:attrNameLst>
                                          <p:attrName>style.visibility</p:attrName>
                                        </p:attrNameLst>
                                      </p:cBhvr>
                                      <p:to>
                                        <p:strVal val="visible"/>
                                      </p:to>
                                    </p:set>
                                    <p:animEffect transition="in" filter="randombar(horizontal)">
                                      <p:cBhvr>
                                        <p:cTn id="59" dur="500"/>
                                        <p:tgtEl>
                                          <p:spTgt spid="154"/>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randombar(horizontal)">
                                      <p:cBhvr>
                                        <p:cTn id="63" dur="500"/>
                                        <p:tgtEl>
                                          <p:spTgt spid="77"/>
                                        </p:tgtEl>
                                      </p:cBhvr>
                                    </p:animEffect>
                                  </p:childTnLst>
                                </p:cTn>
                              </p:par>
                            </p:childTnLst>
                          </p:cTn>
                        </p:par>
                        <p:par>
                          <p:cTn id="64" fill="hold">
                            <p:stCondLst>
                              <p:cond delay="7500"/>
                            </p:stCondLst>
                            <p:childTnLst>
                              <p:par>
                                <p:cTn id="65" presetID="14" presetClass="entr" presetSubtype="10" fill="hold" nodeType="after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randombar(horizontal)">
                                      <p:cBhvr>
                                        <p:cTn id="67" dur="500"/>
                                        <p:tgtEl>
                                          <p:spTgt spid="78"/>
                                        </p:tgtEl>
                                      </p:cBhvr>
                                    </p:animEffect>
                                  </p:childTnLst>
                                </p:cTn>
                              </p:par>
                            </p:childTnLst>
                          </p:cTn>
                        </p:par>
                        <p:par>
                          <p:cTn id="68" fill="hold">
                            <p:stCondLst>
                              <p:cond delay="8000"/>
                            </p:stCondLst>
                            <p:childTnLst>
                              <p:par>
                                <p:cTn id="69" presetID="14" presetClass="entr" presetSubtype="10" fill="hold" grpId="0" nodeType="afterEffect">
                                  <p:stCondLst>
                                    <p:cond delay="0"/>
                                  </p:stCondLst>
                                  <p:childTnLst>
                                    <p:set>
                                      <p:cBhvr>
                                        <p:cTn id="70" dur="1" fill="hold">
                                          <p:stCondLst>
                                            <p:cond delay="0"/>
                                          </p:stCondLst>
                                        </p:cTn>
                                        <p:tgtEl>
                                          <p:spTgt spid="89"/>
                                        </p:tgtEl>
                                        <p:attrNameLst>
                                          <p:attrName>style.visibility</p:attrName>
                                        </p:attrNameLst>
                                      </p:cBhvr>
                                      <p:to>
                                        <p:strVal val="visible"/>
                                      </p:to>
                                    </p:set>
                                    <p:animEffect transition="in" filter="randombar(horizontal)">
                                      <p:cBhvr>
                                        <p:cTn id="7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animBg="1"/>
      <p:bldP spid="2067" grpId="0"/>
      <p:bldP spid="107" grpId="0"/>
      <p:bldP spid="122" grpId="0"/>
      <p:bldP spid="123" grpId="0"/>
      <p:bldP spid="124" grpId="0" animBg="1"/>
      <p:bldP spid="138" grpId="0"/>
      <p:bldP spid="139" grpId="0"/>
      <p:bldP spid="140" grpId="0" animBg="1"/>
      <p:bldP spid="154" grpId="0"/>
      <p:bldP spid="77" grpId="0" animBg="1"/>
      <p:bldP spid="8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lang="en-US" altLang="zh-TW" sz="7200" b="1"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114868" y="3778928"/>
              <a:ext cx="5962262" cy="523220"/>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4000" noProof="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資格、應繳資</a:t>
              </a:r>
              <a:r>
                <a:rPr lang="zh-TW" altLang="en-US" sz="4000" noProof="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31995633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3" name="Straight Connector 8"/>
          <p:cNvCxnSpPr/>
          <p:nvPr/>
        </p:nvCxnSpPr>
        <p:spPr bwMode="auto">
          <a:xfrm>
            <a:off x="6096279" y="1380931"/>
            <a:ext cx="17703" cy="4357399"/>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17" name="组合 116">
            <a:extLst>
              <a:ext uri="{FF2B5EF4-FFF2-40B4-BE49-F238E27FC236}">
                <a16:creationId xmlns:a16="http://schemas.microsoft.com/office/drawing/2014/main" id="{129DDDF1-F662-46D0-A52C-DDD35D27FA58}"/>
              </a:ext>
            </a:extLst>
          </p:cNvPr>
          <p:cNvGrpSpPr/>
          <p:nvPr/>
        </p:nvGrpSpPr>
        <p:grpSpPr>
          <a:xfrm>
            <a:off x="731747" y="516533"/>
            <a:ext cx="4191313" cy="519486"/>
            <a:chOff x="810902" y="345770"/>
            <a:chExt cx="4191313" cy="519486"/>
          </a:xfrm>
        </p:grpSpPr>
        <p:sp>
          <p:nvSpPr>
            <p:cNvPr id="118"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a16="http://schemas.microsoft.com/office/drawing/2014/main" id="{81C0B68D-7BAB-4B77-9D89-0F4DD6BF0C75}"/>
                </a:ext>
              </a:extLst>
            </p:cNvPr>
            <p:cNvSpPr txBox="1"/>
            <p:nvPr/>
          </p:nvSpPr>
          <p:spPr>
            <a:xfrm>
              <a:off x="1259673" y="345770"/>
              <a:ext cx="3742542"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申請交換生之資格</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 name="矩形 1"/>
          <p:cNvSpPr/>
          <p:nvPr/>
        </p:nvSpPr>
        <p:spPr>
          <a:xfrm>
            <a:off x="229049" y="1708779"/>
            <a:ext cx="5341004" cy="584775"/>
          </a:xfrm>
          <a:prstGeom prst="rect">
            <a:avLst/>
          </a:prstGeom>
        </p:spPr>
        <p:txBody>
          <a:bodyPr wrap="square">
            <a:spAutoFit/>
          </a:bodyPr>
          <a:lstStyle/>
          <a:p>
            <a:r>
              <a:rPr lang="en-US" altLang="zh-TW" sz="1600" dirty="0" smtClean="0"/>
              <a:t>1.</a:t>
            </a:r>
            <a:r>
              <a:rPr lang="zh-TW" altLang="en-US" sz="1600" dirty="0" smtClean="0">
                <a:solidFill>
                  <a:srgbClr val="D30F1B"/>
                </a:solidFill>
              </a:rPr>
              <a:t>學業</a:t>
            </a:r>
            <a:r>
              <a:rPr lang="zh-TW" altLang="en-US" sz="1600" dirty="0"/>
              <a:t>成績達</a:t>
            </a:r>
            <a:r>
              <a:rPr lang="en-US" altLang="zh-TW" sz="1600" dirty="0">
                <a:solidFill>
                  <a:srgbClr val="D30F1B"/>
                </a:solidFill>
              </a:rPr>
              <a:t>75</a:t>
            </a:r>
            <a:r>
              <a:rPr lang="zh-TW" altLang="en-US" sz="1600" dirty="0">
                <a:solidFill>
                  <a:srgbClr val="D30F1B"/>
                </a:solidFill>
              </a:rPr>
              <a:t>分</a:t>
            </a:r>
            <a:r>
              <a:rPr lang="en-US" altLang="zh-TW" sz="1600" dirty="0">
                <a:solidFill>
                  <a:srgbClr val="D30F1B"/>
                </a:solidFill>
              </a:rPr>
              <a:t>(</a:t>
            </a:r>
            <a:r>
              <a:rPr lang="zh-TW" altLang="en-US" sz="1600" dirty="0">
                <a:solidFill>
                  <a:srgbClr val="D30F1B"/>
                </a:solidFill>
              </a:rPr>
              <a:t>含</a:t>
            </a:r>
            <a:r>
              <a:rPr lang="en-US" altLang="zh-TW" sz="1600" dirty="0">
                <a:solidFill>
                  <a:srgbClr val="D30F1B"/>
                </a:solidFill>
              </a:rPr>
              <a:t>)</a:t>
            </a:r>
            <a:r>
              <a:rPr lang="zh-TW" altLang="en-US" sz="1600" dirty="0">
                <a:solidFill>
                  <a:srgbClr val="D30F1B"/>
                </a:solidFill>
              </a:rPr>
              <a:t>以上或班級排名前</a:t>
            </a:r>
            <a:r>
              <a:rPr lang="en-US" altLang="zh-TW" sz="1600" dirty="0">
                <a:solidFill>
                  <a:srgbClr val="D30F1B"/>
                </a:solidFill>
              </a:rPr>
              <a:t>50%</a:t>
            </a:r>
            <a:r>
              <a:rPr lang="zh-TW" altLang="en-US" sz="1600" dirty="0"/>
              <a:t>且</a:t>
            </a:r>
            <a:r>
              <a:rPr lang="zh-TW" altLang="en-US" sz="1600" dirty="0">
                <a:solidFill>
                  <a:srgbClr val="D30F1B"/>
                </a:solidFill>
              </a:rPr>
              <a:t>操行</a:t>
            </a:r>
            <a:r>
              <a:rPr lang="zh-TW" altLang="en-US" sz="1600" dirty="0"/>
              <a:t>成績達</a:t>
            </a:r>
            <a:r>
              <a:rPr lang="zh-TW" altLang="en-US" sz="1600" dirty="0">
                <a:solidFill>
                  <a:srgbClr val="D30F1B"/>
                </a:solidFill>
              </a:rPr>
              <a:t>八十分</a:t>
            </a:r>
            <a:r>
              <a:rPr lang="en-US" altLang="zh-TW" sz="1600" dirty="0">
                <a:solidFill>
                  <a:srgbClr val="D30F1B"/>
                </a:solidFill>
              </a:rPr>
              <a:t>(</a:t>
            </a:r>
            <a:r>
              <a:rPr lang="zh-TW" altLang="en-US" sz="1600" dirty="0">
                <a:solidFill>
                  <a:srgbClr val="D30F1B"/>
                </a:solidFill>
              </a:rPr>
              <a:t>含</a:t>
            </a:r>
            <a:r>
              <a:rPr lang="en-US" altLang="zh-TW" sz="1600" dirty="0">
                <a:solidFill>
                  <a:srgbClr val="D30F1B"/>
                </a:solidFill>
              </a:rPr>
              <a:t>)</a:t>
            </a:r>
            <a:r>
              <a:rPr lang="zh-TW" altLang="en-US" sz="1600" dirty="0">
                <a:solidFill>
                  <a:srgbClr val="D30F1B"/>
                </a:solidFill>
              </a:rPr>
              <a:t>以上</a:t>
            </a:r>
            <a:r>
              <a:rPr lang="zh-TW" altLang="en-US" sz="1600" dirty="0"/>
              <a:t>。</a:t>
            </a:r>
            <a:endParaRPr lang="zh-TW" altLang="en-US" sz="1600" dirty="0"/>
          </a:p>
        </p:txBody>
      </p:sp>
      <p:sp>
        <p:nvSpPr>
          <p:cNvPr id="3" name="矩形 2"/>
          <p:cNvSpPr/>
          <p:nvPr/>
        </p:nvSpPr>
        <p:spPr>
          <a:xfrm>
            <a:off x="6717467" y="1604677"/>
            <a:ext cx="4747629" cy="584775"/>
          </a:xfrm>
          <a:prstGeom prst="rect">
            <a:avLst/>
          </a:prstGeom>
        </p:spPr>
        <p:txBody>
          <a:bodyPr wrap="square">
            <a:spAutoFit/>
          </a:bodyPr>
          <a:lstStyle/>
          <a:p>
            <a:r>
              <a:rPr lang="en-US" altLang="zh-TW" sz="1600" dirty="0" smtClean="0"/>
              <a:t>2.</a:t>
            </a:r>
            <a:r>
              <a:rPr lang="zh-TW" altLang="en-US" sz="1600" dirty="0" smtClean="0"/>
              <a:t>符合</a:t>
            </a:r>
            <a:r>
              <a:rPr lang="zh-TW" altLang="en-US" sz="1600" dirty="0"/>
              <a:t>交換學校之各項資格規定</a:t>
            </a:r>
            <a:r>
              <a:rPr lang="zh-TW" altLang="en-US" sz="1600" dirty="0" smtClean="0"/>
              <a:t>。</a:t>
            </a:r>
            <a:r>
              <a:rPr lang="en-US" altLang="zh-TW" sz="1600" dirty="0" smtClean="0"/>
              <a:t>(</a:t>
            </a:r>
            <a:r>
              <a:rPr lang="zh-TW" altLang="en-US" sz="1600" dirty="0"/>
              <a:t>例</a:t>
            </a:r>
            <a:r>
              <a:rPr lang="en-US" altLang="zh-TW" sz="1600" dirty="0"/>
              <a:t>:</a:t>
            </a:r>
            <a:r>
              <a:rPr lang="en-US" altLang="zh-TW" sz="1600" dirty="0"/>
              <a:t>English and/or German language at level </a:t>
            </a:r>
            <a:r>
              <a:rPr lang="en-US" altLang="zh-TW" sz="1600" dirty="0" smtClean="0"/>
              <a:t>B1/B2)</a:t>
            </a:r>
            <a:endParaRPr lang="zh-TW" altLang="en-US" sz="1600" dirty="0"/>
          </a:p>
        </p:txBody>
      </p:sp>
      <p:sp>
        <p:nvSpPr>
          <p:cNvPr id="4" name="矩形 3"/>
          <p:cNvSpPr/>
          <p:nvPr/>
        </p:nvSpPr>
        <p:spPr>
          <a:xfrm>
            <a:off x="229049" y="2706615"/>
            <a:ext cx="5261377" cy="459806"/>
          </a:xfrm>
          <a:prstGeom prst="rect">
            <a:avLst/>
          </a:prstGeom>
        </p:spPr>
        <p:txBody>
          <a:bodyPr wrap="none">
            <a:spAutoFit/>
          </a:bodyPr>
          <a:lstStyle/>
          <a:p>
            <a:pPr>
              <a:lnSpc>
                <a:spcPct val="170000"/>
              </a:lnSpc>
            </a:pPr>
            <a:r>
              <a:rPr lang="en-US" altLang="zh-TW" sz="1600" dirty="0"/>
              <a:t>3.</a:t>
            </a:r>
            <a:r>
              <a:rPr lang="zh-TW" altLang="en-US" sz="1600" dirty="0"/>
              <a:t>研究所</a:t>
            </a:r>
            <a:r>
              <a:rPr lang="zh-TW" altLang="en-US" sz="1600" dirty="0"/>
              <a:t>在學學生或入學一學期以上之大學部在學學生。</a:t>
            </a:r>
          </a:p>
        </p:txBody>
      </p:sp>
      <p:sp>
        <p:nvSpPr>
          <p:cNvPr id="5" name="矩形 4"/>
          <p:cNvSpPr/>
          <p:nvPr/>
        </p:nvSpPr>
        <p:spPr>
          <a:xfrm>
            <a:off x="6717467" y="2667963"/>
            <a:ext cx="4938034" cy="584775"/>
          </a:xfrm>
          <a:prstGeom prst="rect">
            <a:avLst/>
          </a:prstGeom>
        </p:spPr>
        <p:txBody>
          <a:bodyPr wrap="square">
            <a:spAutoFit/>
          </a:bodyPr>
          <a:lstStyle/>
          <a:p>
            <a:r>
              <a:rPr lang="en-US" altLang="zh-TW" sz="1600" dirty="0" smtClean="0"/>
              <a:t>4.</a:t>
            </a:r>
            <a:r>
              <a:rPr lang="zh-TW" altLang="en-US" sz="1600" dirty="0" smtClean="0"/>
              <a:t>應屆</a:t>
            </a:r>
            <a:r>
              <a:rPr lang="zh-TW" altLang="en-US" sz="1600" dirty="0"/>
              <a:t>畢業生經本校核准獲交換學校同意交換者，得申請延長其修業年限，最長以一年為限</a:t>
            </a:r>
            <a:r>
              <a:rPr lang="zh-TW" altLang="en-US" sz="1600" dirty="0" smtClean="0"/>
              <a:t>。</a:t>
            </a:r>
            <a:r>
              <a:rPr lang="en-US" altLang="zh-TW" sz="1600" dirty="0"/>
              <a:t>	</a:t>
            </a:r>
            <a:endParaRPr lang="zh-TW" altLang="en-US" sz="1600" dirty="0"/>
          </a:p>
        </p:txBody>
      </p:sp>
      <p:sp>
        <p:nvSpPr>
          <p:cNvPr id="6" name="矩形 5"/>
          <p:cNvSpPr/>
          <p:nvPr/>
        </p:nvSpPr>
        <p:spPr>
          <a:xfrm>
            <a:off x="216030" y="3839181"/>
            <a:ext cx="5222749" cy="584775"/>
          </a:xfrm>
          <a:prstGeom prst="rect">
            <a:avLst/>
          </a:prstGeom>
        </p:spPr>
        <p:txBody>
          <a:bodyPr wrap="square">
            <a:spAutoFit/>
          </a:bodyPr>
          <a:lstStyle/>
          <a:p>
            <a:r>
              <a:rPr lang="en-US" altLang="zh-TW" sz="1600" dirty="0" smtClean="0"/>
              <a:t>5.</a:t>
            </a:r>
            <a:r>
              <a:rPr lang="zh-TW" altLang="en-US" sz="1600" dirty="0" smtClean="0"/>
              <a:t>延</a:t>
            </a:r>
            <a:r>
              <a:rPr lang="zh-TW" altLang="en-US" sz="1600" dirty="0"/>
              <a:t>畢申請經核准不得再撤銷。</a:t>
            </a:r>
            <a:r>
              <a:rPr lang="en-US" altLang="zh-TW" sz="1600" dirty="0"/>
              <a:t>(</a:t>
            </a:r>
            <a:r>
              <a:rPr lang="zh-TW" altLang="en-US" sz="1600" dirty="0"/>
              <a:t>研究所學生只要不超過修業年限就無需再申請延畢</a:t>
            </a:r>
            <a:r>
              <a:rPr lang="en-US" altLang="zh-TW" sz="1600" dirty="0"/>
              <a:t>)</a:t>
            </a:r>
            <a:endParaRPr lang="zh-TW" altLang="en-US" sz="1600" dirty="0"/>
          </a:p>
        </p:txBody>
      </p:sp>
      <p:sp>
        <p:nvSpPr>
          <p:cNvPr id="7" name="矩形 6"/>
          <p:cNvSpPr/>
          <p:nvPr/>
        </p:nvSpPr>
        <p:spPr>
          <a:xfrm>
            <a:off x="6717467" y="3731250"/>
            <a:ext cx="5181599" cy="584775"/>
          </a:xfrm>
          <a:prstGeom prst="rect">
            <a:avLst/>
          </a:prstGeom>
        </p:spPr>
        <p:txBody>
          <a:bodyPr wrap="square">
            <a:spAutoFit/>
          </a:bodyPr>
          <a:lstStyle/>
          <a:p>
            <a:r>
              <a:rPr lang="en-US" altLang="zh-TW" sz="1600" dirty="0" smtClean="0"/>
              <a:t>6.</a:t>
            </a:r>
            <a:r>
              <a:rPr lang="zh-TW" altLang="en-US" sz="1600" dirty="0" smtClean="0"/>
              <a:t>在職專班學生得參加甄選交換學生，但不得申請本校獎學金之補助。</a:t>
            </a:r>
            <a:endParaRPr lang="zh-TW" altLang="en-US" sz="1600" dirty="0"/>
          </a:p>
        </p:txBody>
      </p:sp>
      <p:sp>
        <p:nvSpPr>
          <p:cNvPr id="8" name="矩形 7"/>
          <p:cNvSpPr/>
          <p:nvPr/>
        </p:nvSpPr>
        <p:spPr>
          <a:xfrm>
            <a:off x="216030" y="4885083"/>
            <a:ext cx="5259258" cy="584775"/>
          </a:xfrm>
          <a:prstGeom prst="rect">
            <a:avLst/>
          </a:prstGeom>
        </p:spPr>
        <p:txBody>
          <a:bodyPr wrap="square">
            <a:spAutoFit/>
          </a:bodyPr>
          <a:lstStyle/>
          <a:p>
            <a:r>
              <a:rPr lang="en-US" altLang="zh-TW" sz="1600" dirty="0"/>
              <a:t>7.</a:t>
            </a:r>
            <a:r>
              <a:rPr lang="zh-TW" altLang="en-US" sz="1600" dirty="0"/>
              <a:t>非</a:t>
            </a:r>
            <a:r>
              <a:rPr lang="zh-TW" altLang="en-US" sz="1600" dirty="0"/>
              <a:t>中華民國國籍之本校學生得參加甄選交換學生，但不得申請交換至其原屬國家境內之學校。 </a:t>
            </a:r>
          </a:p>
        </p:txBody>
      </p:sp>
      <p:sp>
        <p:nvSpPr>
          <p:cNvPr id="9" name="矩形 8"/>
          <p:cNvSpPr/>
          <p:nvPr/>
        </p:nvSpPr>
        <p:spPr>
          <a:xfrm>
            <a:off x="6716617" y="4781419"/>
            <a:ext cx="5100444" cy="584775"/>
          </a:xfrm>
          <a:prstGeom prst="rect">
            <a:avLst/>
          </a:prstGeom>
        </p:spPr>
        <p:txBody>
          <a:bodyPr wrap="square">
            <a:spAutoFit/>
          </a:bodyPr>
          <a:lstStyle/>
          <a:p>
            <a:r>
              <a:rPr lang="en-US" altLang="zh-TW" sz="1600" dirty="0"/>
              <a:t>8.</a:t>
            </a:r>
            <a:r>
              <a:rPr lang="zh-TW" altLang="en-US" sz="1600" dirty="0"/>
              <a:t>需</a:t>
            </a:r>
            <a:r>
              <a:rPr lang="zh-TW" altLang="en-US" sz="1600" dirty="0"/>
              <a:t>檢附國際認證之外語能力證明且達交換學校要求標準，赴大陸地區不再此限。</a:t>
            </a:r>
          </a:p>
        </p:txBody>
      </p:sp>
      <p:cxnSp>
        <p:nvCxnSpPr>
          <p:cNvPr id="122" name="Straight Connector 8"/>
          <p:cNvCxnSpPr/>
          <p:nvPr/>
        </p:nvCxnSpPr>
        <p:spPr bwMode="auto">
          <a:xfrm flipH="1">
            <a:off x="5707383" y="1927061"/>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3" name="Straight Connector 8"/>
          <p:cNvCxnSpPr/>
          <p:nvPr/>
        </p:nvCxnSpPr>
        <p:spPr bwMode="auto">
          <a:xfrm flipH="1">
            <a:off x="5707058" y="2973267"/>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4" name="Straight Connector 8"/>
          <p:cNvCxnSpPr/>
          <p:nvPr/>
        </p:nvCxnSpPr>
        <p:spPr bwMode="auto">
          <a:xfrm flipH="1">
            <a:off x="5716234" y="4015308"/>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5" name="Straight Connector 8"/>
          <p:cNvCxnSpPr/>
          <p:nvPr/>
        </p:nvCxnSpPr>
        <p:spPr bwMode="auto">
          <a:xfrm flipH="1">
            <a:off x="5707057" y="5073807"/>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43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(1/3)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內容版面配置區 3"/>
          <p:cNvSpPr txBox="1">
            <a:spLocks/>
          </p:cNvSpPr>
          <p:nvPr/>
        </p:nvSpPr>
        <p:spPr>
          <a:xfrm>
            <a:off x="1459392" y="1156154"/>
            <a:ext cx="10270877" cy="55533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國際交換</a:t>
            </a:r>
            <a:r>
              <a:rPr lang="en-US" altLang="zh-TW" sz="2000" dirty="0" smtClean="0">
                <a:solidFill>
                  <a:schemeClr val="tx1">
                    <a:lumMod val="85000"/>
                    <a:lumOff val="15000"/>
                  </a:schemeClr>
                </a:solidFill>
              </a:rPr>
              <a:t>/</a:t>
            </a:r>
            <a:r>
              <a:rPr lang="zh-TW" altLang="en-US" sz="2000" dirty="0" smtClean="0">
                <a:solidFill>
                  <a:schemeClr val="tx1">
                    <a:lumMod val="85000"/>
                    <a:lumOff val="15000"/>
                  </a:schemeClr>
                </a:solidFill>
              </a:rPr>
              <a:t>研修生申請資料檢核表（</a:t>
            </a:r>
            <a:r>
              <a:rPr lang="en-US" altLang="zh-TW" sz="2000" dirty="0" smtClean="0">
                <a:solidFill>
                  <a:schemeClr val="tx1">
                    <a:lumMod val="85000"/>
                    <a:lumOff val="15000"/>
                  </a:schemeClr>
                </a:solidFill>
              </a:rPr>
              <a:t>check list</a:t>
            </a:r>
            <a:r>
              <a:rPr lang="zh-TW" altLang="en-US" sz="2000" dirty="0" smtClean="0">
                <a:solidFill>
                  <a:schemeClr val="tx1">
                    <a:lumMod val="85000"/>
                    <a:lumOff val="15000"/>
                  </a:schemeClr>
                </a:solidFill>
              </a:rPr>
              <a:t>）</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第</a:t>
            </a:r>
            <a:r>
              <a:rPr lang="en-US" altLang="zh-TW" sz="2000" dirty="0" smtClean="0">
                <a:solidFill>
                  <a:schemeClr val="tx1">
                    <a:lumMod val="85000"/>
                    <a:lumOff val="15000"/>
                  </a:schemeClr>
                </a:solidFill>
              </a:rPr>
              <a:t>1</a:t>
            </a:r>
            <a:r>
              <a:rPr lang="zh-TW" altLang="en-US" sz="2000" dirty="0" smtClean="0">
                <a:solidFill>
                  <a:schemeClr val="tx1">
                    <a:lumMod val="85000"/>
                    <a:lumOff val="15000"/>
                  </a:schemeClr>
                </a:solidFill>
              </a:rPr>
              <a:t>志願外，可填寫</a:t>
            </a:r>
            <a:r>
              <a:rPr lang="en-US" altLang="zh-TW" sz="2000" dirty="0" smtClean="0">
                <a:solidFill>
                  <a:schemeClr val="tx1">
                    <a:lumMod val="85000"/>
                    <a:lumOff val="15000"/>
                  </a:schemeClr>
                </a:solidFill>
              </a:rPr>
              <a:t>3</a:t>
            </a:r>
            <a:r>
              <a:rPr lang="zh-TW" altLang="en-US" sz="2000" dirty="0" smtClean="0">
                <a:solidFill>
                  <a:schemeClr val="tx1">
                    <a:lumMod val="85000"/>
                    <a:lumOff val="15000"/>
                  </a:schemeClr>
                </a:solidFill>
              </a:rPr>
              <a:t>所候補志願</a:t>
            </a:r>
            <a:r>
              <a:rPr lang="en-US" altLang="zh-TW" sz="2000" dirty="0" smtClean="0">
                <a:solidFill>
                  <a:schemeClr val="tx1">
                    <a:lumMod val="85000"/>
                    <a:lumOff val="15000"/>
                  </a:schemeClr>
                </a:solidFill>
              </a:rPr>
              <a:t>	</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請填寫完整，並將其餘所需文件依序排列，檢查勾選</a:t>
            </a:r>
          </a:p>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學生赴國外大學修習申請表</a:t>
            </a:r>
            <a:endParaRPr lang="en-US" altLang="zh-TW" sz="2000" dirty="0" smtClean="0">
              <a:solidFill>
                <a:schemeClr val="tx1">
                  <a:lumMod val="85000"/>
                  <a:lumOff val="15000"/>
                </a:schemeClr>
              </a:solidFill>
            </a:endParaRP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請備齊申請文件持「學生赴國外大學修習申請表」向所屬系所申請，</a:t>
            </a:r>
            <a:endParaRPr lang="en-US" altLang="zh-TW" sz="2000" dirty="0" smtClean="0">
              <a:solidFill>
                <a:schemeClr val="tx1">
                  <a:lumMod val="85000"/>
                  <a:lumOff val="15000"/>
                </a:schemeClr>
              </a:solidFill>
            </a:endParaRP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經指導老師（或導師）、系所、學院同意薦送及簽章，於規定限期送達國際事務處</a:t>
            </a:r>
          </a:p>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身份證、學生證正面影本</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請下載格式填寫、黏貼、簽名</a:t>
            </a:r>
          </a:p>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家長或監護人同意書</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請下載格式填寫，確認具家長親筆簽名或蓋章</a:t>
            </a:r>
          </a:p>
          <a:p>
            <a:endParaRPr lang="zh-TW" altLang="en-US" sz="2000" dirty="0"/>
          </a:p>
        </p:txBody>
      </p:sp>
    </p:spTree>
    <p:extLst>
      <p:ext uri="{BB962C8B-B14F-4D97-AF65-F5344CB8AC3E}">
        <p14:creationId xmlns:p14="http://schemas.microsoft.com/office/powerpoint/2010/main" val="409637354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(2/3)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4" name="內容版面配置區 3"/>
          <p:cNvSpPr txBox="1">
            <a:spLocks/>
          </p:cNvSpPr>
          <p:nvPr/>
        </p:nvSpPr>
        <p:spPr>
          <a:xfrm>
            <a:off x="1756860" y="1032249"/>
            <a:ext cx="10819442" cy="52565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zh-TW" altLang="en-US" sz="2000" dirty="0">
                <a:solidFill>
                  <a:schemeClr val="tx1">
                    <a:lumMod val="85000"/>
                    <a:lumOff val="15000"/>
                  </a:schemeClr>
                </a:solidFill>
              </a:rPr>
              <a:t>英文簡歷</a:t>
            </a:r>
          </a:p>
          <a:p>
            <a:pPr>
              <a:buFont typeface="Wingdings" panose="05000000000000000000" pitchFamily="2" charset="2"/>
              <a:buChar char="ü"/>
            </a:pPr>
            <a:r>
              <a:rPr lang="zh-TW" altLang="en-US" sz="2000" dirty="0">
                <a:solidFill>
                  <a:schemeClr val="tx1">
                    <a:lumMod val="85000"/>
                    <a:lumOff val="15000"/>
                  </a:schemeClr>
                </a:solidFill>
              </a:rPr>
              <a:t>英文自傳</a:t>
            </a:r>
          </a:p>
          <a:p>
            <a:pPr>
              <a:buFont typeface="Wingdings" panose="05000000000000000000" pitchFamily="2" charset="2"/>
              <a:buChar char="ü"/>
            </a:pPr>
            <a:r>
              <a:rPr lang="zh-TW" altLang="en-US" sz="2000" dirty="0">
                <a:solidFill>
                  <a:schemeClr val="tx1">
                    <a:lumMod val="85000"/>
                    <a:lumOff val="15000"/>
                  </a:schemeClr>
                </a:solidFill>
              </a:rPr>
              <a:t>英文出國學習計畫</a:t>
            </a:r>
          </a:p>
          <a:p>
            <a:pPr marL="0" indent="0">
              <a:buFont typeface="Arial" panose="020B0604020202020204" pitchFamily="34" charset="0"/>
              <a:buNone/>
            </a:pPr>
            <a:r>
              <a:rPr lang="en-US" altLang="zh-TW" sz="2000" dirty="0">
                <a:solidFill>
                  <a:schemeClr val="tx1">
                    <a:lumMod val="85000"/>
                    <a:lumOff val="15000"/>
                  </a:schemeClr>
                </a:solidFill>
              </a:rPr>
              <a:t>	-</a:t>
            </a:r>
            <a:r>
              <a:rPr lang="zh-TW" altLang="en-US" sz="2000" dirty="0">
                <a:solidFill>
                  <a:schemeClr val="tx1">
                    <a:lumMod val="85000"/>
                    <a:lumOff val="15000"/>
                  </a:schemeClr>
                </a:solidFill>
              </a:rPr>
              <a:t>以上無固定格式，請針對相關經歷及能力</a:t>
            </a:r>
            <a:r>
              <a:rPr lang="zh-TW" altLang="en-US" sz="2000" dirty="0" smtClean="0">
                <a:solidFill>
                  <a:schemeClr val="tx1">
                    <a:lumMod val="85000"/>
                    <a:lumOff val="15000"/>
                  </a:schemeClr>
                </a:solidFill>
              </a:rPr>
              <a:t>、學習</a:t>
            </a:r>
            <a:r>
              <a:rPr lang="zh-TW" altLang="en-US" sz="2000" dirty="0">
                <a:solidFill>
                  <a:schemeClr val="tx1">
                    <a:lumMod val="85000"/>
                    <a:lumOff val="15000"/>
                  </a:schemeClr>
                </a:solidFill>
              </a:rPr>
              <a:t>計畫</a:t>
            </a:r>
            <a:r>
              <a:rPr lang="zh-TW" altLang="en-US" sz="2000" dirty="0" smtClean="0">
                <a:solidFill>
                  <a:schemeClr val="tx1">
                    <a:lumMod val="85000"/>
                    <a:lumOff val="15000"/>
                  </a:schemeClr>
                </a:solidFill>
              </a:rPr>
              <a:t>撰寫</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zh-TW" altLang="en-US" sz="2000" dirty="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語言能力證明</a:t>
            </a:r>
            <a:endParaRPr lang="en-US" altLang="zh-TW" sz="2000" dirty="0">
              <a:solidFill>
                <a:schemeClr val="tx1">
                  <a:lumMod val="85000"/>
                  <a:lumOff val="15000"/>
                </a:schemeClr>
              </a:solidFill>
            </a:endParaRPr>
          </a:p>
          <a:p>
            <a:pPr marL="0" indent="0">
              <a:buFont typeface="Arial" panose="020B0604020202020204" pitchFamily="34" charset="0"/>
              <a:buNone/>
            </a:pPr>
            <a:r>
              <a:rPr lang="en-US" altLang="zh-TW" sz="2000" dirty="0">
                <a:solidFill>
                  <a:schemeClr val="tx1">
                    <a:lumMod val="85000"/>
                    <a:lumOff val="15000"/>
                  </a:schemeClr>
                </a:solidFill>
              </a:rPr>
              <a:t>	-</a:t>
            </a:r>
            <a:r>
              <a:rPr lang="zh-TW" altLang="en-US" sz="2000" dirty="0">
                <a:solidFill>
                  <a:schemeClr val="tx1">
                    <a:lumMod val="85000"/>
                    <a:lumOff val="15000"/>
                  </a:schemeClr>
                </a:solidFill>
              </a:rPr>
              <a:t>若志願學校有特定之語言成績標準</a:t>
            </a:r>
            <a:r>
              <a:rPr lang="zh-TW" altLang="en-US" sz="2000" dirty="0" smtClean="0">
                <a:solidFill>
                  <a:schemeClr val="tx1">
                    <a:lumMod val="85000"/>
                    <a:lumOff val="15000"/>
                  </a:schemeClr>
                </a:solidFill>
              </a:rPr>
              <a:t>，則</a:t>
            </a:r>
            <a:r>
              <a:rPr lang="zh-TW" altLang="en-US" sz="2000" dirty="0">
                <a:solidFill>
                  <a:schemeClr val="tx1">
                    <a:lumMod val="85000"/>
                    <a:lumOff val="15000"/>
                  </a:schemeClr>
                </a:solidFill>
              </a:rPr>
              <a:t>需達到該校要求</a:t>
            </a:r>
            <a:endParaRPr lang="en-US" altLang="zh-TW" sz="2000" dirty="0">
              <a:solidFill>
                <a:schemeClr val="tx1">
                  <a:lumMod val="85000"/>
                  <a:lumOff val="15000"/>
                </a:schemeClr>
              </a:solidFill>
            </a:endParaRPr>
          </a:p>
          <a:p>
            <a:pPr marL="0" indent="0">
              <a:spcBef>
                <a:spcPts val="1100"/>
              </a:spcBef>
              <a:buNone/>
            </a:pPr>
            <a:r>
              <a:rPr lang="en-US" altLang="zh-TW" sz="2000" dirty="0">
                <a:solidFill>
                  <a:schemeClr val="tx1">
                    <a:lumMod val="85000"/>
                    <a:lumOff val="15000"/>
                  </a:schemeClr>
                </a:solidFill>
              </a:rPr>
              <a:t>	-</a:t>
            </a:r>
            <a:r>
              <a:rPr lang="zh-TW" altLang="en-US" sz="2000" dirty="0">
                <a:solidFill>
                  <a:schemeClr val="tx1">
                    <a:lumMod val="85000"/>
                    <a:lumOff val="15000"/>
                  </a:schemeClr>
                </a:solidFill>
              </a:rPr>
              <a:t>請即早規畫修習及獲取檢定</a:t>
            </a:r>
            <a:r>
              <a:rPr lang="zh-TW" altLang="en-US" sz="2000" dirty="0" smtClean="0">
                <a:solidFill>
                  <a:schemeClr val="tx1">
                    <a:lumMod val="85000"/>
                    <a:lumOff val="15000"/>
                  </a:schemeClr>
                </a:solidFill>
              </a:rPr>
              <a:t>成績</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1800" dirty="0"/>
          </a:p>
          <a:p>
            <a:pPr>
              <a:spcBef>
                <a:spcPts val="1100"/>
              </a:spcBef>
              <a:buFont typeface="Wingdings" panose="05000000000000000000" pitchFamily="2" charset="2"/>
              <a:buChar char="ü"/>
            </a:pPr>
            <a:r>
              <a:rPr lang="zh-TW" altLang="en-US" sz="2000" dirty="0" smtClean="0"/>
              <a:t>英文</a:t>
            </a:r>
            <a:r>
              <a:rPr lang="zh-TW" altLang="en-US" sz="2000" dirty="0"/>
              <a:t>財力證明</a:t>
            </a:r>
            <a:r>
              <a:rPr lang="en-US" altLang="zh-TW" sz="2000" dirty="0"/>
              <a:t>(</a:t>
            </a:r>
            <a:r>
              <a:rPr lang="zh-TW" altLang="en-US" sz="2000" dirty="0"/>
              <a:t>志願有日本學校者方須繳交</a:t>
            </a:r>
            <a:r>
              <a:rPr lang="en-US" altLang="zh-TW" sz="2000" dirty="0"/>
              <a:t>)</a:t>
            </a:r>
            <a:endParaRPr lang="zh-TW" altLang="en-US" sz="2000" dirty="0"/>
          </a:p>
          <a:p>
            <a:pPr marL="0" indent="0">
              <a:spcBef>
                <a:spcPts val="1100"/>
              </a:spcBef>
              <a:buNone/>
            </a:pPr>
            <a:r>
              <a:rPr lang="zh-TW" altLang="en-US" sz="2000" dirty="0"/>
              <a:t>     </a:t>
            </a:r>
            <a:r>
              <a:rPr lang="en-US" altLang="zh-TW" sz="2000" dirty="0"/>
              <a:t>-</a:t>
            </a:r>
            <a:r>
              <a:rPr lang="zh-TW" altLang="en-US" sz="2000" dirty="0"/>
              <a:t> 因錄取後須辦理前往該國的學生簽證，可依照該國學生簽證規定</a:t>
            </a:r>
            <a:endParaRPr lang="en-US" altLang="zh-TW" sz="2000" dirty="0"/>
          </a:p>
          <a:p>
            <a:pPr marL="0" indent="0">
              <a:spcBef>
                <a:spcPts val="1100"/>
              </a:spcBef>
              <a:buNone/>
            </a:pPr>
            <a:r>
              <a:rPr lang="zh-TW" altLang="en-US" sz="2000" dirty="0"/>
              <a:t>       去申請所需的財力證明</a:t>
            </a:r>
            <a:r>
              <a:rPr lang="zh-TW" altLang="en-US" sz="2000" dirty="0" smtClean="0"/>
              <a:t>。</a:t>
            </a:r>
            <a:endParaRPr lang="en-US" altLang="zh-TW" sz="2000" dirty="0"/>
          </a:p>
          <a:p>
            <a:pPr>
              <a:spcBef>
                <a:spcPts val="1100"/>
              </a:spcBef>
              <a:buFont typeface="Wingdings" panose="05000000000000000000" pitchFamily="2" charset="2"/>
              <a:buChar char="ü"/>
            </a:pPr>
            <a:r>
              <a:rPr lang="zh-TW" altLang="en-US" sz="2000" dirty="0" smtClean="0"/>
              <a:t>英文版</a:t>
            </a:r>
            <a:r>
              <a:rPr lang="zh-TW" altLang="en-US" sz="2000" dirty="0"/>
              <a:t>在學證明</a:t>
            </a:r>
            <a:endParaRPr lang="en-US" altLang="zh-TW" sz="2000" dirty="0"/>
          </a:p>
          <a:p>
            <a:pPr marL="457063" lvl="1" indent="0">
              <a:spcBef>
                <a:spcPts val="1100"/>
              </a:spcBef>
              <a:buNone/>
            </a:pPr>
            <a:r>
              <a:rPr lang="en-US" altLang="zh-TW" sz="2000" dirty="0"/>
              <a:t>-</a:t>
            </a:r>
            <a:r>
              <a:rPr lang="zh-TW" altLang="en-US" sz="2000" dirty="0"/>
              <a:t>請向教務處申請。</a:t>
            </a:r>
          </a:p>
          <a:p>
            <a:pPr marL="0" indent="0">
              <a:buFont typeface="Arial" panose="020B0604020202020204" pitchFamily="34" charset="0"/>
              <a:buNone/>
            </a:pPr>
            <a:endParaRPr lang="zh-TW" altLang="en-US" sz="2000" dirty="0">
              <a:solidFill>
                <a:schemeClr val="tx1">
                  <a:lumMod val="85000"/>
                  <a:lumOff val="15000"/>
                </a:schemeClr>
              </a:solidFill>
            </a:endParaRPr>
          </a:p>
        </p:txBody>
      </p:sp>
    </p:spTree>
    <p:extLst>
      <p:ext uri="{BB962C8B-B14F-4D97-AF65-F5344CB8AC3E}">
        <p14:creationId xmlns:p14="http://schemas.microsoft.com/office/powerpoint/2010/main" val="303636748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(3/3)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4" name="內容版面配置區 3"/>
          <p:cNvSpPr txBox="1">
            <a:spLocks/>
          </p:cNvSpPr>
          <p:nvPr/>
        </p:nvSpPr>
        <p:spPr>
          <a:xfrm>
            <a:off x="1372558" y="849327"/>
            <a:ext cx="10819442" cy="52565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100"/>
              </a:spcBef>
              <a:buNone/>
            </a:pPr>
            <a:endParaRPr lang="zh-TW" altLang="en-US" sz="2000" dirty="0"/>
          </a:p>
          <a:p>
            <a:pPr>
              <a:spcBef>
                <a:spcPts val="1100"/>
              </a:spcBef>
              <a:buFont typeface="Wingdings" panose="05000000000000000000" pitchFamily="2" charset="2"/>
              <a:buChar char="ü"/>
            </a:pPr>
            <a:r>
              <a:rPr lang="zh-TW" altLang="en-US" sz="2000" dirty="0"/>
              <a:t>英文版歷年成績單</a:t>
            </a:r>
            <a:endParaRPr lang="en-US" altLang="zh-TW" sz="2000" dirty="0"/>
          </a:p>
          <a:p>
            <a:pPr marL="0" indent="0">
              <a:spcBef>
                <a:spcPts val="1100"/>
              </a:spcBef>
              <a:buNone/>
            </a:pPr>
            <a:r>
              <a:rPr lang="en-US" altLang="zh-TW" sz="2000" dirty="0"/>
              <a:t>	-</a:t>
            </a:r>
            <a:r>
              <a:rPr lang="zh-TW" altLang="en-US" sz="2000" dirty="0"/>
              <a:t>請向教務處申請。</a:t>
            </a:r>
            <a:endParaRPr lang="en-US" altLang="zh-TW" sz="2000" dirty="0"/>
          </a:p>
          <a:p>
            <a:pPr marL="0" indent="0">
              <a:lnSpc>
                <a:spcPct val="150000"/>
              </a:lnSpc>
              <a:buNone/>
            </a:pPr>
            <a:r>
              <a:rPr lang="en-US" altLang="zh-TW" sz="2000" dirty="0"/>
              <a:t>	-</a:t>
            </a:r>
            <a:r>
              <a:rPr lang="zh-TW" altLang="en-US" sz="2000" dirty="0"/>
              <a:t>操行成績、歷年平均成績及歷年平均</a:t>
            </a:r>
            <a:r>
              <a:rPr lang="zh-TW" altLang="en-US" sz="2000" dirty="0" smtClean="0"/>
              <a:t>排名</a:t>
            </a:r>
            <a:r>
              <a:rPr lang="en-US" altLang="zh-TW" sz="2000" dirty="0" smtClean="0"/>
              <a:t>(</a:t>
            </a:r>
            <a:r>
              <a:rPr lang="zh-TW" altLang="en-US" sz="2000" dirty="0"/>
              <a:t>大學部需另申請總平均成績及平均排名</a:t>
            </a:r>
            <a:r>
              <a:rPr lang="en-US" altLang="zh-TW" sz="2000" dirty="0" smtClean="0"/>
              <a:t>)</a:t>
            </a:r>
          </a:p>
          <a:p>
            <a:pPr>
              <a:lnSpc>
                <a:spcPct val="150000"/>
              </a:lnSpc>
              <a:buFont typeface="Wingdings" panose="05000000000000000000" pitchFamily="2" charset="2"/>
              <a:buChar char="ü"/>
            </a:pPr>
            <a:r>
              <a:rPr lang="zh-TW" altLang="en-US" sz="2000" dirty="0"/>
              <a:t>交換</a:t>
            </a:r>
            <a:r>
              <a:rPr lang="zh-TW" altLang="en-US" sz="2000" dirty="0"/>
              <a:t>學校交換學生甄選申請表及相關所需資料（</a:t>
            </a:r>
            <a:r>
              <a:rPr lang="zh-TW" altLang="en-US" sz="2000" dirty="0">
                <a:solidFill>
                  <a:srgbClr val="D30F1B"/>
                </a:solidFill>
              </a:rPr>
              <a:t>可待初審確定之錄取學校後再補件</a:t>
            </a:r>
            <a:r>
              <a:rPr lang="zh-TW" altLang="en-US" sz="2000" dirty="0"/>
              <a:t>）</a:t>
            </a:r>
          </a:p>
          <a:p>
            <a:pPr marL="0" indent="0">
              <a:lnSpc>
                <a:spcPct val="150000"/>
              </a:lnSpc>
              <a:buNone/>
            </a:pPr>
            <a:r>
              <a:rPr lang="en-US" altLang="zh-TW" sz="2000" dirty="0"/>
              <a:t>	-</a:t>
            </a:r>
            <a:r>
              <a:rPr lang="zh-TW" altLang="en-US" sz="2000" dirty="0">
                <a:solidFill>
                  <a:srgbClr val="0C3273"/>
                </a:solidFill>
              </a:rPr>
              <a:t>交換學校交換學生甄選申請表須自行至交換學校網站下載或做線上申請的動作</a:t>
            </a:r>
            <a:r>
              <a:rPr lang="zh-TW" altLang="en-US" sz="2000" dirty="0"/>
              <a:t>。</a:t>
            </a:r>
          </a:p>
          <a:p>
            <a:pPr marL="0" indent="0">
              <a:lnSpc>
                <a:spcPct val="150000"/>
              </a:lnSpc>
              <a:buNone/>
            </a:pPr>
            <a:r>
              <a:rPr lang="en-US" altLang="zh-TW" sz="2000" dirty="0"/>
              <a:t>	-</a:t>
            </a:r>
            <a:r>
              <a:rPr lang="zh-TW" altLang="en-US" sz="2000" dirty="0"/>
              <a:t>若線上申請尚未開放，請待開放時間再行上網填寫。</a:t>
            </a:r>
          </a:p>
          <a:p>
            <a:pPr marL="0" indent="0">
              <a:lnSpc>
                <a:spcPct val="150000"/>
              </a:lnSpc>
              <a:buNone/>
            </a:pPr>
            <a:r>
              <a:rPr lang="en-US" altLang="zh-TW" sz="2000" dirty="0"/>
              <a:t>	-</a:t>
            </a:r>
            <a:r>
              <a:rPr lang="zh-TW" altLang="en-US" sz="2000" dirty="0"/>
              <a:t>填寫及準備國外所需表件。</a:t>
            </a:r>
          </a:p>
          <a:p>
            <a:pPr>
              <a:lnSpc>
                <a:spcPct val="150000"/>
              </a:lnSpc>
              <a:buFont typeface="Wingdings" panose="05000000000000000000" pitchFamily="2" charset="2"/>
              <a:buChar char="ü"/>
            </a:pPr>
            <a:r>
              <a:rPr lang="zh-TW" altLang="en-US" sz="2000" dirty="0"/>
              <a:t>其他有利審查之資料，</a:t>
            </a:r>
            <a:endParaRPr lang="en-US" altLang="zh-TW" sz="2000" dirty="0"/>
          </a:p>
          <a:p>
            <a:pPr marL="0" indent="0">
              <a:lnSpc>
                <a:spcPct val="150000"/>
              </a:lnSpc>
              <a:buNone/>
            </a:pPr>
            <a:r>
              <a:rPr lang="en-US" altLang="zh-TW" sz="2000" dirty="0"/>
              <a:t>	-</a:t>
            </a:r>
            <a:r>
              <a:rPr lang="zh-TW" altLang="en-US" sz="2000" dirty="0" smtClean="0"/>
              <a:t>如</a:t>
            </a:r>
            <a:r>
              <a:rPr lang="zh-TW" altLang="en-US" sz="2000" dirty="0"/>
              <a:t>得獎證明、證照、感謝狀、活動證明</a:t>
            </a:r>
            <a:r>
              <a:rPr lang="en-US" altLang="zh-TW" sz="2000" dirty="0"/>
              <a:t>(</a:t>
            </a:r>
            <a:r>
              <a:rPr lang="zh-TW" altLang="en-US" sz="2000" dirty="0"/>
              <a:t>以上需兩年內</a:t>
            </a:r>
            <a:r>
              <a:rPr lang="en-US" altLang="zh-TW" sz="2000" dirty="0"/>
              <a:t>)</a:t>
            </a:r>
            <a:r>
              <a:rPr lang="zh-TW" altLang="en-US" sz="2000" dirty="0"/>
              <a:t>、推薦函等</a:t>
            </a:r>
          </a:p>
          <a:p>
            <a:pPr marL="0" indent="0">
              <a:spcBef>
                <a:spcPts val="1100"/>
              </a:spcBef>
              <a:buNone/>
            </a:pPr>
            <a:endParaRPr lang="zh-TW" altLang="en-US" sz="2000" dirty="0"/>
          </a:p>
          <a:p>
            <a:pPr marL="0" indent="0">
              <a:buFont typeface="Arial" panose="020B0604020202020204" pitchFamily="34" charset="0"/>
              <a:buNone/>
            </a:pPr>
            <a:endParaRPr lang="zh-TW" altLang="en-US" sz="2000" dirty="0">
              <a:solidFill>
                <a:schemeClr val="tx1">
                  <a:lumMod val="85000"/>
                  <a:lumOff val="15000"/>
                </a:schemeClr>
              </a:solidFill>
            </a:endParaRPr>
          </a:p>
        </p:txBody>
      </p:sp>
    </p:spTree>
    <p:extLst>
      <p:ext uri="{BB962C8B-B14F-4D97-AF65-F5344CB8AC3E}">
        <p14:creationId xmlns:p14="http://schemas.microsoft.com/office/powerpoint/2010/main" val="251372998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2">
            <a:extLst>
              <a:ext uri="{FF2B5EF4-FFF2-40B4-BE49-F238E27FC236}">
                <a16:creationId xmlns:a16="http://schemas.microsoft.com/office/drawing/2014/main" id="{81C0B68D-7BAB-4B77-9D89-0F4DD6BF0C75}"/>
              </a:ext>
            </a:extLst>
          </p:cNvPr>
          <p:cNvSpPr txBox="1"/>
          <p:nvPr/>
        </p:nvSpPr>
        <p:spPr>
          <a:xfrm>
            <a:off x="815119" y="386028"/>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dirty="0" smtClean="0">
                <a:solidFill>
                  <a:srgbClr val="D30F1B"/>
                </a:solidFill>
              </a:rPr>
              <a:t>注意事項</a:t>
            </a:r>
            <a:r>
              <a:rPr lang="en-US" altLang="zh-TW" sz="2800" dirty="0" smtClean="0">
                <a:solidFill>
                  <a:srgbClr val="D30F1B"/>
                </a:solidFill>
              </a:rPr>
              <a:t>!</a:t>
            </a:r>
            <a:endParaRPr lang="en-US" altLang="zh-CN" sz="28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群組 48"/>
          <p:cNvGrpSpPr/>
          <p:nvPr/>
        </p:nvGrpSpPr>
        <p:grpSpPr>
          <a:xfrm>
            <a:off x="1962592" y="1269562"/>
            <a:ext cx="8985374" cy="4474441"/>
            <a:chOff x="2659229" y="1512158"/>
            <a:chExt cx="8985374" cy="4474441"/>
          </a:xfrm>
        </p:grpSpPr>
        <p:sp>
          <p:nvSpPr>
            <p:cNvPr id="40" name="Freeform 5"/>
            <p:cNvSpPr>
              <a:spLocks noChangeAspect="1"/>
            </p:cNvSpPr>
            <p:nvPr/>
          </p:nvSpPr>
          <p:spPr bwMode="auto">
            <a:xfrm rot="16200000">
              <a:off x="2675346" y="2209073"/>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Freeform 5"/>
            <p:cNvSpPr>
              <a:spLocks noChangeAspect="1"/>
            </p:cNvSpPr>
            <p:nvPr/>
          </p:nvSpPr>
          <p:spPr bwMode="auto">
            <a:xfrm rot="16200000">
              <a:off x="2675346" y="2915024"/>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 name="群組 6"/>
            <p:cNvGrpSpPr/>
            <p:nvPr/>
          </p:nvGrpSpPr>
          <p:grpSpPr>
            <a:xfrm>
              <a:off x="2659229" y="1512158"/>
              <a:ext cx="3514481" cy="369332"/>
              <a:chOff x="2659229" y="1512158"/>
              <a:chExt cx="3514481" cy="369332"/>
            </a:xfrm>
          </p:grpSpPr>
          <p:sp>
            <p:nvSpPr>
              <p:cNvPr id="12" name="Freeform 5"/>
              <p:cNvSpPr>
                <a:spLocks noChangeAspect="1"/>
              </p:cNvSpPr>
              <p:nvPr/>
            </p:nvSpPr>
            <p:spPr bwMode="auto">
              <a:xfrm rot="16200000">
                <a:off x="2675345" y="1563586"/>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矩形 4"/>
              <p:cNvSpPr/>
              <p:nvPr/>
            </p:nvSpPr>
            <p:spPr>
              <a:xfrm>
                <a:off x="2925705" y="1512158"/>
                <a:ext cx="3248005" cy="369332"/>
              </a:xfrm>
              <a:prstGeom prst="rect">
                <a:avLst/>
              </a:prstGeom>
            </p:spPr>
            <p:txBody>
              <a:bodyPr wrap="none">
                <a:spAutoFit/>
              </a:bodyPr>
              <a:lstStyle/>
              <a:p>
                <a:r>
                  <a:rPr lang="zh-TW" altLang="en-US" dirty="0"/>
                  <a:t>交換學生無法獲取該校學位 。</a:t>
                </a:r>
                <a:endParaRPr lang="zh-TW" altLang="en-US" dirty="0"/>
              </a:p>
            </p:txBody>
          </p:sp>
        </p:grpSp>
        <p:sp>
          <p:nvSpPr>
            <p:cNvPr id="8" name="矩形 7"/>
            <p:cNvSpPr/>
            <p:nvPr/>
          </p:nvSpPr>
          <p:spPr>
            <a:xfrm>
              <a:off x="2925705" y="3554538"/>
              <a:ext cx="6096000" cy="369332"/>
            </a:xfrm>
            <a:prstGeom prst="rect">
              <a:avLst/>
            </a:prstGeom>
          </p:spPr>
          <p:txBody>
            <a:bodyPr>
              <a:spAutoFit/>
            </a:bodyPr>
            <a:lstStyle/>
            <a:p>
              <a:r>
                <a:rPr lang="zh-TW" altLang="en-US" dirty="0" smtClean="0"/>
                <a:t>返國</a:t>
              </a:r>
              <a:r>
                <a:rPr lang="zh-TW" altLang="en-US" dirty="0"/>
                <a:t>一個月內需繳交心得報告書。</a:t>
              </a:r>
              <a:endParaRPr lang="zh-TW" altLang="en-US" dirty="0"/>
            </a:p>
          </p:txBody>
        </p:sp>
        <p:sp>
          <p:nvSpPr>
            <p:cNvPr id="9" name="矩形 8"/>
            <p:cNvSpPr/>
            <p:nvPr/>
          </p:nvSpPr>
          <p:spPr>
            <a:xfrm>
              <a:off x="2925705" y="2061508"/>
              <a:ext cx="7916466" cy="646331"/>
            </a:xfrm>
            <a:prstGeom prst="rect">
              <a:avLst/>
            </a:prstGeom>
          </p:spPr>
          <p:txBody>
            <a:bodyPr wrap="square">
              <a:spAutoFit/>
            </a:bodyPr>
            <a:lstStyle/>
            <a:p>
              <a:r>
                <a:rPr lang="zh-TW" altLang="en-US" dirty="0"/>
                <a:t>交換學習結束後，最遲須於本校開學前返校，不得延長交換期至逾一年。如有違反情況，須自負一切法律上（含校規）之責任。</a:t>
              </a:r>
              <a:endParaRPr lang="zh-TW" altLang="en-US" dirty="0"/>
            </a:p>
          </p:txBody>
        </p:sp>
        <p:sp>
          <p:nvSpPr>
            <p:cNvPr id="42" name="矩形 41"/>
            <p:cNvSpPr/>
            <p:nvPr/>
          </p:nvSpPr>
          <p:spPr>
            <a:xfrm>
              <a:off x="2925704" y="4170404"/>
              <a:ext cx="8718899" cy="923330"/>
            </a:xfrm>
            <a:prstGeom prst="rect">
              <a:avLst/>
            </a:prstGeom>
          </p:spPr>
          <p:txBody>
            <a:bodyPr wrap="square">
              <a:spAutoFit/>
            </a:bodyPr>
            <a:lstStyle/>
            <a:p>
              <a:r>
                <a:rPr lang="zh-TW" altLang="en-US" dirty="0"/>
                <a:t>縮短交換期者，須事先告知雙方學校，必要時須提出申請，不得未經告知即自行返台。交換學生於國外，仍須注意本校行事要項相關時程，得依程序辦理相關事宜，如因疏忽而導致自身權益受損，須自行負責。</a:t>
              </a:r>
              <a:endParaRPr lang="zh-TW" altLang="en-US" dirty="0"/>
            </a:p>
          </p:txBody>
        </p:sp>
        <p:sp>
          <p:nvSpPr>
            <p:cNvPr id="44" name="矩形 43"/>
            <p:cNvSpPr/>
            <p:nvPr/>
          </p:nvSpPr>
          <p:spPr>
            <a:xfrm>
              <a:off x="2925705" y="2861014"/>
              <a:ext cx="5032147" cy="369332"/>
            </a:xfrm>
            <a:prstGeom prst="rect">
              <a:avLst/>
            </a:prstGeom>
          </p:spPr>
          <p:txBody>
            <a:bodyPr wrap="none">
              <a:spAutoFit/>
            </a:bodyPr>
            <a:lstStyle/>
            <a:p>
              <a:r>
                <a:rPr lang="zh-TW" altLang="en-US" dirty="0"/>
                <a:t>出國交換，仍是雲科的學生，行為皆代表學校。</a:t>
              </a:r>
              <a:endParaRPr lang="en-US" altLang="zh-TW" dirty="0"/>
            </a:p>
          </p:txBody>
        </p:sp>
        <p:sp>
          <p:nvSpPr>
            <p:cNvPr id="45" name="矩形 44"/>
            <p:cNvSpPr/>
            <p:nvPr/>
          </p:nvSpPr>
          <p:spPr>
            <a:xfrm>
              <a:off x="2925705" y="5340268"/>
              <a:ext cx="8718898" cy="646331"/>
            </a:xfrm>
            <a:prstGeom prst="rect">
              <a:avLst/>
            </a:prstGeom>
          </p:spPr>
          <p:txBody>
            <a:bodyPr wrap="square">
              <a:spAutoFit/>
            </a:bodyPr>
            <a:lstStyle/>
            <a:p>
              <a:r>
                <a:rPr lang="zh-TW" altLang="en-US" dirty="0"/>
                <a:t>出國交換學生，須同意公開個人</a:t>
              </a:r>
              <a:r>
                <a:rPr lang="en-US" altLang="zh-TW" dirty="0"/>
                <a:t>E-mail</a:t>
              </a:r>
              <a:r>
                <a:rPr lang="zh-TW" altLang="en-US" dirty="0"/>
                <a:t>帳號等聯絡方式，以便提供予後續申請同學諮詢及進行成果發表會等活動之規畫聯繫。</a:t>
              </a:r>
              <a:endParaRPr lang="en-US" altLang="zh-TW" dirty="0"/>
            </a:p>
          </p:txBody>
        </p:sp>
        <p:sp>
          <p:nvSpPr>
            <p:cNvPr id="46" name="Freeform 5"/>
            <p:cNvSpPr>
              <a:spLocks noChangeAspect="1"/>
            </p:cNvSpPr>
            <p:nvPr/>
          </p:nvSpPr>
          <p:spPr bwMode="auto">
            <a:xfrm rot="16200000">
              <a:off x="2675345" y="3592981"/>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5"/>
            <p:cNvSpPr>
              <a:spLocks noChangeAspect="1"/>
            </p:cNvSpPr>
            <p:nvPr/>
          </p:nvSpPr>
          <p:spPr bwMode="auto">
            <a:xfrm rot="16200000">
              <a:off x="2675345" y="4520209"/>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8" name="Freeform 5"/>
            <p:cNvSpPr>
              <a:spLocks noChangeAspect="1"/>
            </p:cNvSpPr>
            <p:nvPr/>
          </p:nvSpPr>
          <p:spPr bwMode="auto">
            <a:xfrm rot="16200000">
              <a:off x="2675345" y="5505254"/>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52064661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lang="en-US" altLang="zh-TW" sz="7200" b="1" noProof="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114868" y="3778928"/>
              <a:ext cx="5962262" cy="537583"/>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獎助種類與申請方式</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27651213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AD8CDE16-7446-4372-9F82-8CDDD8C2C51B}"/>
              </a:ext>
            </a:extLst>
          </p:cNvPr>
          <p:cNvGrpSpPr/>
          <p:nvPr/>
        </p:nvGrpSpPr>
        <p:grpSpPr>
          <a:xfrm>
            <a:off x="3325872" y="1391692"/>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rgbClr val="D30F1B"/>
              </a:solidFill>
              <a:ln>
                <a:solidFill>
                  <a:srgbClr val="D30F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smtClean="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5" y="1820544"/>
              <a:ext cx="958966" cy="958966"/>
              <a:chOff x="6542501" y="2713220"/>
              <a:chExt cx="1278620" cy="1278621"/>
            </a:xfrm>
          </p:grpSpPr>
          <p:sp>
            <p:nvSpPr>
              <p:cNvPr id="68" name="椭圆 67"/>
              <p:cNvSpPr/>
              <p:nvPr/>
            </p:nvSpPr>
            <p:spPr>
              <a:xfrm>
                <a:off x="6542501" y="2713220"/>
                <a:ext cx="1278620" cy="1278621"/>
              </a:xfrm>
              <a:prstGeom prst="ellipse">
                <a:avLst/>
              </a:prstGeom>
              <a:solidFill>
                <a:srgbClr val="0C3273"/>
              </a:solidFill>
              <a:ln>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solidFill>
                <a:srgbClr val="0C3273"/>
              </a:solidFill>
              <a:ln>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solidFill>
                <a:srgbClr val="0C3273"/>
              </a:solid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4" name="组合 116">
            <a:extLst>
              <a:ext uri="{FF2B5EF4-FFF2-40B4-BE49-F238E27FC236}">
                <a16:creationId xmlns:a16="http://schemas.microsoft.com/office/drawing/2014/main" id="{129DDDF1-F662-46D0-A52C-DDD35D27FA58}"/>
              </a:ext>
            </a:extLst>
          </p:cNvPr>
          <p:cNvGrpSpPr/>
          <p:nvPr/>
        </p:nvGrpSpPr>
        <p:grpSpPr>
          <a:xfrm>
            <a:off x="487337" y="293691"/>
            <a:ext cx="6070269" cy="519486"/>
            <a:chOff x="810902" y="345770"/>
            <a:chExt cx="6070269" cy="519486"/>
          </a:xfrm>
        </p:grpSpPr>
        <p:sp>
          <p:nvSpPr>
            <p:cNvPr id="25"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rPr>
                <a:t>交換生獎助</a:t>
              </a:r>
              <a:r>
                <a:rPr lang="en-US" altLang="zh-TW" sz="2800" b="1" dirty="0" smtClean="0">
                  <a:solidFill>
                    <a:srgbClr val="0C3273"/>
                  </a:solidFill>
                </a:rPr>
                <a:t>/</a:t>
              </a:r>
              <a:r>
                <a:rPr lang="zh-TW" altLang="en-US" sz="2800" b="1" dirty="0" smtClean="0">
                  <a:solidFill>
                    <a:srgbClr val="0C3273"/>
                  </a:solidFill>
                </a:rPr>
                <a:t>補助</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 name="矩形 6"/>
          <p:cNvSpPr/>
          <p:nvPr/>
        </p:nvSpPr>
        <p:spPr>
          <a:xfrm>
            <a:off x="1740227" y="1092652"/>
            <a:ext cx="6096000" cy="701731"/>
          </a:xfrm>
          <a:prstGeom prst="rect">
            <a:avLst/>
          </a:prstGeom>
        </p:spPr>
        <p:txBody>
          <a:bodyPr>
            <a:spAutoFit/>
          </a:bodyPr>
          <a:lstStyle/>
          <a:p>
            <a:pPr lvl="0" eaLnBrk="0" fontAlgn="base" hangingPunct="0">
              <a:spcBef>
                <a:spcPct val="20000"/>
              </a:spcBef>
              <a:spcAft>
                <a:spcPct val="0"/>
              </a:spcAft>
              <a:defRPr/>
            </a:pPr>
            <a:r>
              <a:rPr lang="zh-TW" altLang="en-US" b="1" dirty="0"/>
              <a:t>學海飛颺</a:t>
            </a:r>
            <a:r>
              <a:rPr lang="en-US" altLang="zh-TW" b="1" dirty="0" smtClean="0"/>
              <a:t>-</a:t>
            </a:r>
          </a:p>
          <a:p>
            <a:pPr lvl="0" eaLnBrk="0" fontAlgn="base" hangingPunct="0">
              <a:spcBef>
                <a:spcPct val="20000"/>
              </a:spcBef>
              <a:spcAft>
                <a:spcPct val="0"/>
              </a:spcAft>
              <a:defRPr/>
            </a:pPr>
            <a:r>
              <a:rPr lang="zh-TW" altLang="en-US" b="1" dirty="0" smtClean="0"/>
              <a:t>選送</a:t>
            </a:r>
            <a:r>
              <a:rPr lang="zh-TW" altLang="en-US" b="1" dirty="0"/>
              <a:t>優秀</a:t>
            </a:r>
            <a:r>
              <a:rPr lang="zh-TW" altLang="en-US" b="1" dirty="0" smtClean="0"/>
              <a:t>學生出國研修</a:t>
            </a:r>
            <a:endParaRPr lang="en-US" altLang="zh-TW" b="1" dirty="0"/>
          </a:p>
        </p:txBody>
      </p:sp>
      <p:sp>
        <p:nvSpPr>
          <p:cNvPr id="32" name="矩形 31"/>
          <p:cNvSpPr/>
          <p:nvPr/>
        </p:nvSpPr>
        <p:spPr>
          <a:xfrm>
            <a:off x="277872" y="2888912"/>
            <a:ext cx="6096000" cy="701731"/>
          </a:xfrm>
          <a:prstGeom prst="rect">
            <a:avLst/>
          </a:prstGeom>
        </p:spPr>
        <p:txBody>
          <a:bodyPr>
            <a:spAutoFit/>
          </a:bodyPr>
          <a:lstStyle/>
          <a:p>
            <a:pPr lvl="0" eaLnBrk="0" fontAlgn="base" hangingPunct="0">
              <a:spcBef>
                <a:spcPct val="20000"/>
              </a:spcBef>
              <a:spcAft>
                <a:spcPct val="0"/>
              </a:spcAft>
              <a:defRPr/>
            </a:pPr>
            <a:r>
              <a:rPr lang="zh-TW" altLang="en-US" b="1" dirty="0"/>
              <a:t>學海惜珠</a:t>
            </a:r>
            <a:r>
              <a:rPr lang="en-US" altLang="zh-TW" b="1" dirty="0"/>
              <a:t>- </a:t>
            </a:r>
            <a:endParaRPr lang="en-US" altLang="zh-TW" b="1" dirty="0" smtClean="0"/>
          </a:p>
          <a:p>
            <a:pPr lvl="0" eaLnBrk="0" fontAlgn="base" hangingPunct="0">
              <a:spcBef>
                <a:spcPct val="20000"/>
              </a:spcBef>
              <a:spcAft>
                <a:spcPct val="0"/>
              </a:spcAft>
              <a:defRPr/>
            </a:pPr>
            <a:r>
              <a:rPr lang="zh-TW" altLang="en-US" b="1" dirty="0" smtClean="0"/>
              <a:t>選送</a:t>
            </a:r>
            <a:r>
              <a:rPr lang="zh-TW" altLang="en-US" b="1" dirty="0"/>
              <a:t>清寒優秀</a:t>
            </a:r>
            <a:r>
              <a:rPr lang="zh-TW" altLang="en-US" b="1" dirty="0" smtClean="0"/>
              <a:t>學生出國研修</a:t>
            </a:r>
            <a:endParaRPr lang="zh-TW" altLang="en-US" b="1" dirty="0"/>
          </a:p>
        </p:txBody>
      </p:sp>
      <p:sp>
        <p:nvSpPr>
          <p:cNvPr id="8" name="矩形 7"/>
          <p:cNvSpPr/>
          <p:nvPr/>
        </p:nvSpPr>
        <p:spPr>
          <a:xfrm>
            <a:off x="7895823" y="1393124"/>
            <a:ext cx="3877985" cy="369332"/>
          </a:xfrm>
          <a:prstGeom prst="rect">
            <a:avLst/>
          </a:prstGeom>
        </p:spPr>
        <p:txBody>
          <a:bodyPr wrap="none">
            <a:spAutoFit/>
          </a:bodyPr>
          <a:lstStyle/>
          <a:p>
            <a:pPr lvl="0" algn="ctr" eaLnBrk="0" fontAlgn="base" hangingPunct="0">
              <a:spcBef>
                <a:spcPct val="20000"/>
              </a:spcBef>
              <a:spcAft>
                <a:spcPct val="0"/>
              </a:spcAft>
              <a:defRPr/>
            </a:pPr>
            <a:r>
              <a:rPr kumimoji="1" lang="zh-TW" altLang="en-US" b="1" dirty="0">
                <a:latin typeface="+mn-ea"/>
              </a:rPr>
              <a:t>王秋雄榮譽博士補助赴德日交換獎金</a:t>
            </a:r>
            <a:endParaRPr kumimoji="1" lang="zh-TW" altLang="en-US" b="1" dirty="0">
              <a:latin typeface="+mn-ea"/>
            </a:endParaRPr>
          </a:p>
        </p:txBody>
      </p:sp>
      <p:sp>
        <p:nvSpPr>
          <p:cNvPr id="9" name="矩形 8"/>
          <p:cNvSpPr/>
          <p:nvPr/>
        </p:nvSpPr>
        <p:spPr>
          <a:xfrm>
            <a:off x="6962243" y="2628633"/>
            <a:ext cx="6096000" cy="369332"/>
          </a:xfrm>
          <a:prstGeom prst="rect">
            <a:avLst/>
          </a:prstGeom>
        </p:spPr>
        <p:txBody>
          <a:bodyPr>
            <a:spAutoFit/>
          </a:bodyPr>
          <a:lstStyle/>
          <a:p>
            <a:pPr lvl="0" algn="ctr" eaLnBrk="0" fontAlgn="base" hangingPunct="0">
              <a:spcBef>
                <a:spcPct val="20000"/>
              </a:spcBef>
              <a:spcAft>
                <a:spcPct val="0"/>
              </a:spcAft>
              <a:defRPr/>
            </a:pPr>
            <a:r>
              <a:rPr kumimoji="1" lang="zh-TW" altLang="en-US" b="1" dirty="0" smtClean="0">
                <a:latin typeface="+mn-ea"/>
              </a:rPr>
              <a:t>其他獎學金</a:t>
            </a:r>
            <a:r>
              <a:rPr kumimoji="1" lang="zh-TW" altLang="en-US" b="1" dirty="0">
                <a:latin typeface="+mn-ea"/>
              </a:rPr>
              <a:t>或補助</a:t>
            </a:r>
            <a:endParaRPr kumimoji="1" lang="en-US" altLang="zh-TW" b="1" dirty="0">
              <a:latin typeface="+mn-ea"/>
            </a:endParaRPr>
          </a:p>
        </p:txBody>
      </p:sp>
      <p:sp>
        <p:nvSpPr>
          <p:cNvPr id="10" name="矩形 9"/>
          <p:cNvSpPr/>
          <p:nvPr/>
        </p:nvSpPr>
        <p:spPr>
          <a:xfrm>
            <a:off x="8994952" y="2997965"/>
            <a:ext cx="3051160" cy="1865126"/>
          </a:xfrm>
          <a:prstGeom prst="rect">
            <a:avLst/>
          </a:prstGeom>
        </p:spPr>
        <p:txBody>
          <a:bodyPr wrap="square">
            <a:spAutoFit/>
          </a:bodyPr>
          <a:lstStyle/>
          <a:p>
            <a:r>
              <a:rPr kumimoji="1" lang="zh-TW" altLang="en-US" b="1" dirty="0">
                <a:latin typeface="+mn-ea"/>
                <a:sym typeface="Wingdings" pitchFamily="2" charset="2"/>
              </a:rPr>
              <a:t></a:t>
            </a:r>
            <a:r>
              <a:rPr kumimoji="1" lang="zh-TW" altLang="en-US" b="1" dirty="0">
                <a:latin typeface="Times New Roman" pitchFamily="18" charset="0"/>
              </a:rPr>
              <a:t>日本交流協會短期交換留學生獎學金</a:t>
            </a:r>
            <a:endParaRPr kumimoji="1" lang="en-US" altLang="zh-TW" b="1" dirty="0">
              <a:latin typeface="+mn-ea"/>
              <a:sym typeface="Wingdings" pitchFamily="2" charset="2"/>
            </a:endParaRPr>
          </a:p>
          <a:p>
            <a:pPr lvl="0" eaLnBrk="0" fontAlgn="base" hangingPunct="0">
              <a:spcBef>
                <a:spcPct val="20000"/>
              </a:spcBef>
              <a:spcAft>
                <a:spcPct val="0"/>
              </a:spcAft>
            </a:pPr>
            <a:r>
              <a:rPr kumimoji="1" lang="zh-TW" altLang="en-US" b="1" dirty="0">
                <a:latin typeface="+mn-ea"/>
                <a:sym typeface="Wingdings" pitchFamily="2" charset="2"/>
              </a:rPr>
              <a:t></a:t>
            </a:r>
            <a:r>
              <a:rPr kumimoji="1" lang="en-US" altLang="zh-TW" b="1" dirty="0">
                <a:latin typeface="Times New Roman" pitchFamily="18" charset="0"/>
              </a:rPr>
              <a:t>UMAP</a:t>
            </a:r>
            <a:r>
              <a:rPr kumimoji="1" lang="zh-TW" altLang="en-US" b="1" dirty="0">
                <a:latin typeface="Times New Roman" pitchFamily="18" charset="0"/>
              </a:rPr>
              <a:t>臺灣交換學生獎學金</a:t>
            </a:r>
            <a:endParaRPr kumimoji="1" lang="en-US" altLang="zh-TW" b="1" dirty="0">
              <a:latin typeface="Times New Roman" pitchFamily="18" charset="0"/>
            </a:endParaRPr>
          </a:p>
          <a:p>
            <a:pPr lvl="0" eaLnBrk="0" fontAlgn="base" hangingPunct="0">
              <a:spcBef>
                <a:spcPct val="20000"/>
              </a:spcBef>
              <a:spcAft>
                <a:spcPct val="0"/>
              </a:spcAft>
              <a:defRPr/>
            </a:pPr>
            <a:r>
              <a:rPr kumimoji="1" lang="zh-TW" altLang="en-US" b="1" dirty="0">
                <a:latin typeface="+mn-ea"/>
                <a:sym typeface="Wingdings" pitchFamily="2" charset="2"/>
              </a:rPr>
              <a:t></a:t>
            </a:r>
            <a:r>
              <a:rPr kumimoji="1" lang="zh-TW" altLang="en-US" b="1" dirty="0">
                <a:latin typeface="Times New Roman" pitchFamily="18" charset="0"/>
                <a:sym typeface="Wingdings" pitchFamily="2" charset="2"/>
              </a:rPr>
              <a:t>國立雲林科技大學學生出國交流或進修補助</a:t>
            </a:r>
            <a:endParaRPr kumimoji="1" lang="en-US" altLang="zh-TW" b="1" dirty="0">
              <a:latin typeface="Times New Roman" pitchFamily="18" charset="0"/>
              <a:sym typeface="Wingdings" pitchFamily="2" charset="2"/>
            </a:endParaRPr>
          </a:p>
        </p:txBody>
      </p:sp>
      <p:sp>
        <p:nvSpPr>
          <p:cNvPr id="11" name="矩形 10"/>
          <p:cNvSpPr/>
          <p:nvPr/>
        </p:nvSpPr>
        <p:spPr>
          <a:xfrm>
            <a:off x="641003" y="5630228"/>
            <a:ext cx="11550997" cy="923330"/>
          </a:xfrm>
          <a:prstGeom prst="rect">
            <a:avLst/>
          </a:prstGeom>
        </p:spPr>
        <p:txBody>
          <a:bodyPr wrap="square">
            <a:spAutoFit/>
          </a:bodyPr>
          <a:lstStyle/>
          <a:p>
            <a:pPr>
              <a:spcBef>
                <a:spcPct val="0"/>
              </a:spcBef>
              <a:buFontTx/>
              <a:buNone/>
            </a:pPr>
            <a:r>
              <a:rPr lang="zh-TW" altLang="en-US" dirty="0" smtClean="0">
                <a:solidFill>
                  <a:srgbClr val="D30F1B"/>
                </a:solidFill>
                <a:latin typeface="Cambria" panose="02040503050406030204" pitchFamily="18" charset="0"/>
                <a:ea typeface="儷黑 Pro"/>
                <a:cs typeface="新細明體" panose="02020500000000000000" pitchFamily="18" charset="-120"/>
              </a:rPr>
              <a:t>＊獎學金</a:t>
            </a:r>
            <a:r>
              <a:rPr lang="zh-TW" altLang="en-US" dirty="0">
                <a:solidFill>
                  <a:srgbClr val="D30F1B"/>
                </a:solidFill>
                <a:latin typeface="Cambria" panose="02040503050406030204" pitchFamily="18" charset="0"/>
                <a:ea typeface="儷黑 Pro"/>
                <a:cs typeface="新細明體" panose="02020500000000000000" pitchFamily="18" charset="-120"/>
              </a:rPr>
              <a:t>申請資格及報名時間並非由國際事務處訂定，國際事務處將於接獲通知後，公告周知辦法及簡章</a:t>
            </a:r>
            <a:r>
              <a:rPr lang="zh-TW" altLang="en-US" dirty="0" smtClean="0">
                <a:solidFill>
                  <a:srgbClr val="D30F1B"/>
                </a:solidFill>
                <a:latin typeface="Cambria" panose="02040503050406030204" pitchFamily="18" charset="0"/>
                <a:ea typeface="儷黑 Pro"/>
                <a:cs typeface="新細明體" panose="02020500000000000000" pitchFamily="18" charset="-120"/>
              </a:rPr>
              <a:t>。</a:t>
            </a:r>
            <a:r>
              <a:rPr lang="en-US" altLang="zh-TW" dirty="0" smtClean="0">
                <a:solidFill>
                  <a:srgbClr val="D30F1B"/>
                </a:solidFill>
                <a:latin typeface="Cambria" panose="02040503050406030204" pitchFamily="18" charset="0"/>
                <a:ea typeface="儷黑 Pro"/>
                <a:cs typeface="新細明體" panose="02020500000000000000" pitchFamily="18" charset="-120"/>
              </a:rPr>
              <a:t/>
            </a:r>
            <a:br>
              <a:rPr lang="en-US" altLang="zh-TW" dirty="0" smtClean="0">
                <a:solidFill>
                  <a:srgbClr val="D30F1B"/>
                </a:solidFill>
                <a:latin typeface="Cambria" panose="02040503050406030204" pitchFamily="18" charset="0"/>
                <a:ea typeface="儷黑 Pro"/>
                <a:cs typeface="新細明體" panose="02020500000000000000" pitchFamily="18" charset="-120"/>
              </a:rPr>
            </a:br>
            <a:r>
              <a:rPr lang="zh-TW" altLang="en-US" dirty="0" smtClean="0">
                <a:solidFill>
                  <a:srgbClr val="D30F1B"/>
                </a:solidFill>
                <a:latin typeface="Cambria" panose="02040503050406030204" pitchFamily="18" charset="0"/>
                <a:ea typeface="儷黑 Pro"/>
                <a:cs typeface="新細明體" panose="02020500000000000000" pitchFamily="18" charset="-120"/>
              </a:rPr>
              <a:t>    內容</a:t>
            </a:r>
            <a:r>
              <a:rPr lang="zh-TW" altLang="en-US" dirty="0">
                <a:solidFill>
                  <a:srgbClr val="D30F1B"/>
                </a:solidFill>
                <a:latin typeface="Cambria" panose="02040503050406030204" pitchFamily="18" charset="0"/>
                <a:ea typeface="儷黑 Pro"/>
                <a:cs typeface="新細明體" panose="02020500000000000000" pitchFamily="18" charset="-120"/>
              </a:rPr>
              <a:t>請以國際處公告為準。</a:t>
            </a:r>
            <a:endParaRPr lang="en-US" altLang="zh-TW" dirty="0">
              <a:solidFill>
                <a:srgbClr val="D30F1B"/>
              </a:solidFill>
              <a:latin typeface="Cambria" panose="02040503050406030204" pitchFamily="18" charset="0"/>
              <a:ea typeface="儷黑 Pro"/>
              <a:cs typeface="新細明體" panose="02020500000000000000" pitchFamily="18" charset="-120"/>
            </a:endParaRPr>
          </a:p>
          <a:p>
            <a:pPr>
              <a:spcBef>
                <a:spcPct val="0"/>
              </a:spcBef>
            </a:pPr>
            <a:r>
              <a:rPr lang="zh-TW" altLang="en-US" dirty="0">
                <a:solidFill>
                  <a:srgbClr val="D30F1B"/>
                </a:solidFill>
                <a:latin typeface="Cambria" panose="02040503050406030204" pitchFamily="18" charset="0"/>
                <a:ea typeface="儷黑 Pro"/>
                <a:cs typeface="新細明體" panose="02020500000000000000" pitchFamily="18" charset="-120"/>
              </a:rPr>
              <a:t>＊請隨時留意雲科</a:t>
            </a:r>
            <a:r>
              <a:rPr lang="en-US" altLang="zh-TW" dirty="0">
                <a:solidFill>
                  <a:srgbClr val="D30F1B"/>
                </a:solidFill>
                <a:latin typeface="Cambria" panose="02040503050406030204" pitchFamily="18" charset="0"/>
                <a:ea typeface="儷黑 Pro"/>
                <a:cs typeface="新細明體" panose="02020500000000000000" pitchFamily="18" charset="-120"/>
              </a:rPr>
              <a:t>Webmail</a:t>
            </a:r>
            <a:r>
              <a:rPr lang="zh-TW" altLang="en-US" dirty="0">
                <a:solidFill>
                  <a:srgbClr val="D30F1B"/>
                </a:solidFill>
                <a:latin typeface="Cambria" panose="02040503050406030204" pitchFamily="18" charset="0"/>
                <a:ea typeface="儷黑 Pro"/>
                <a:cs typeface="新細明體" panose="02020500000000000000" pitchFamily="18" charset="-120"/>
              </a:rPr>
              <a:t>信箱公告訊息。</a:t>
            </a:r>
            <a:endParaRPr lang="zh-TW" altLang="en-US" dirty="0">
              <a:solidFill>
                <a:srgbClr val="D30F1B"/>
              </a:solidFill>
              <a:latin typeface="Cambria" panose="02040503050406030204" pitchFamily="18" charset="0"/>
              <a:ea typeface="儷黑 Pro"/>
              <a:cs typeface="新細明體" panose="02020500000000000000" pitchFamily="18" charset="-120"/>
            </a:endParaRPr>
          </a:p>
        </p:txBody>
      </p:sp>
    </p:spTree>
    <p:extLst>
      <p:ext uri="{BB962C8B-B14F-4D97-AF65-F5344CB8AC3E}">
        <p14:creationId xmlns:p14="http://schemas.microsoft.com/office/powerpoint/2010/main" val="146533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id="{1F513035-E1E0-4CEC-A101-E5E72A649359}"/>
              </a:ext>
            </a:extLst>
          </p:cNvPr>
          <p:cNvSpPr/>
          <p:nvPr/>
        </p:nvSpPr>
        <p:spPr>
          <a:xfrm>
            <a:off x="1679182" y="662794"/>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a16="http://schemas.microsoft.com/office/drawing/2014/main" id="{6203F231-2811-4D06-B20C-0B5F7BA9A939}"/>
              </a:ext>
            </a:extLst>
          </p:cNvPr>
          <p:cNvSpPr/>
          <p:nvPr/>
        </p:nvSpPr>
        <p:spPr>
          <a:xfrm>
            <a:off x="7902415" y="662794"/>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矩形 25"/>
          <p:cNvSpPr/>
          <p:nvPr/>
        </p:nvSpPr>
        <p:spPr>
          <a:xfrm>
            <a:off x="-12156" y="901808"/>
            <a:ext cx="6096000" cy="701731"/>
          </a:xfrm>
          <a:prstGeom prst="rect">
            <a:avLst/>
          </a:prstGeom>
        </p:spPr>
        <p:txBody>
          <a:bodyPr>
            <a:spAutoFit/>
          </a:bodyPr>
          <a:lstStyle/>
          <a:p>
            <a:pPr lvl="0" algn="ctr" eaLnBrk="0" fontAlgn="base" hangingPunct="0">
              <a:spcBef>
                <a:spcPct val="20000"/>
              </a:spcBef>
              <a:spcAft>
                <a:spcPct val="0"/>
              </a:spcAft>
              <a:defRPr/>
            </a:pPr>
            <a:r>
              <a:rPr lang="zh-TW" altLang="en-US" b="1" dirty="0">
                <a:solidFill>
                  <a:schemeClr val="bg1"/>
                </a:solidFill>
              </a:rPr>
              <a:t>學海飛颺</a:t>
            </a:r>
            <a:r>
              <a:rPr lang="en-US" altLang="zh-TW" b="1" dirty="0" smtClean="0">
                <a:solidFill>
                  <a:schemeClr val="bg1"/>
                </a:solidFill>
              </a:rPr>
              <a:t>-</a:t>
            </a:r>
          </a:p>
          <a:p>
            <a:pPr lvl="0" algn="ctr" eaLnBrk="0" fontAlgn="base" hangingPunct="0">
              <a:spcBef>
                <a:spcPct val="20000"/>
              </a:spcBef>
              <a:spcAft>
                <a:spcPct val="0"/>
              </a:spcAft>
              <a:defRPr/>
            </a:pPr>
            <a:r>
              <a:rPr lang="zh-TW" altLang="en-US" b="1" dirty="0" smtClean="0">
                <a:solidFill>
                  <a:schemeClr val="bg1"/>
                </a:solidFill>
              </a:rPr>
              <a:t>選送</a:t>
            </a:r>
            <a:r>
              <a:rPr lang="zh-TW" altLang="en-US" b="1" dirty="0">
                <a:solidFill>
                  <a:schemeClr val="bg1"/>
                </a:solidFill>
              </a:rPr>
              <a:t>優秀</a:t>
            </a:r>
            <a:r>
              <a:rPr lang="zh-TW" altLang="en-US" b="1" dirty="0" smtClean="0">
                <a:solidFill>
                  <a:schemeClr val="bg1"/>
                </a:solidFill>
              </a:rPr>
              <a:t>學生出國研修</a:t>
            </a:r>
            <a:endParaRPr lang="en-US" altLang="zh-TW" b="1" dirty="0">
              <a:solidFill>
                <a:schemeClr val="bg1"/>
              </a:solidFill>
            </a:endParaRPr>
          </a:p>
        </p:txBody>
      </p:sp>
      <p:sp>
        <p:nvSpPr>
          <p:cNvPr id="2" name="矩形 1"/>
          <p:cNvSpPr/>
          <p:nvPr/>
        </p:nvSpPr>
        <p:spPr>
          <a:xfrm>
            <a:off x="7793735" y="901807"/>
            <a:ext cx="2930684" cy="701731"/>
          </a:xfrm>
          <a:prstGeom prst="rect">
            <a:avLst/>
          </a:prstGeom>
        </p:spPr>
        <p:txBody>
          <a:bodyPr wrap="square">
            <a:spAutoFit/>
          </a:bodyPr>
          <a:lstStyle/>
          <a:p>
            <a:pPr lvl="0" algn="ctr" eaLnBrk="0" fontAlgn="base" hangingPunct="0">
              <a:spcBef>
                <a:spcPct val="20000"/>
              </a:spcBef>
              <a:spcAft>
                <a:spcPct val="0"/>
              </a:spcAft>
              <a:defRPr/>
            </a:pPr>
            <a:r>
              <a:rPr lang="zh-TW" altLang="en-US" b="1" dirty="0">
                <a:solidFill>
                  <a:schemeClr val="bg1"/>
                </a:solidFill>
              </a:rPr>
              <a:t>學海惜珠</a:t>
            </a:r>
            <a:r>
              <a:rPr lang="en-US" altLang="zh-TW" b="1" dirty="0">
                <a:solidFill>
                  <a:schemeClr val="bg1"/>
                </a:solidFill>
              </a:rPr>
              <a:t>- </a:t>
            </a:r>
          </a:p>
          <a:p>
            <a:pPr lvl="0" algn="ctr" eaLnBrk="0" fontAlgn="base" hangingPunct="0">
              <a:spcBef>
                <a:spcPct val="20000"/>
              </a:spcBef>
              <a:spcAft>
                <a:spcPct val="0"/>
              </a:spcAft>
              <a:defRPr/>
            </a:pPr>
            <a:r>
              <a:rPr lang="zh-TW" altLang="en-US" b="1" dirty="0">
                <a:solidFill>
                  <a:schemeClr val="bg1"/>
                </a:solidFill>
              </a:rPr>
              <a:t>選送清寒優秀學生</a:t>
            </a:r>
            <a:r>
              <a:rPr lang="zh-TW" altLang="en-US" b="1" dirty="0" smtClean="0">
                <a:solidFill>
                  <a:schemeClr val="bg1"/>
                </a:solidFill>
              </a:rPr>
              <a:t>出國</a:t>
            </a:r>
            <a:endParaRPr lang="zh-TW" altLang="en-US" b="1" dirty="0">
              <a:solidFill>
                <a:schemeClr val="bg1"/>
              </a:solidFill>
            </a:endParaRPr>
          </a:p>
        </p:txBody>
      </p:sp>
      <p:sp>
        <p:nvSpPr>
          <p:cNvPr id="4" name="矩形 3"/>
          <p:cNvSpPr/>
          <p:nvPr/>
        </p:nvSpPr>
        <p:spPr>
          <a:xfrm>
            <a:off x="718457" y="2046842"/>
            <a:ext cx="5038529" cy="3970318"/>
          </a:xfrm>
          <a:prstGeom prst="rect">
            <a:avLst/>
          </a:prstGeom>
        </p:spPr>
        <p:txBody>
          <a:bodyPr wrap="square">
            <a:spAutoFit/>
          </a:bodyPr>
          <a:lstStyle/>
          <a:p>
            <a:r>
              <a:rPr lang="zh-TW" altLang="en-US" dirty="0">
                <a:sym typeface="Wingdings" pitchFamily="2" charset="2"/>
              </a:rPr>
              <a:t></a:t>
            </a:r>
            <a:r>
              <a:rPr lang="zh-TW" altLang="en-US" dirty="0"/>
              <a:t>研修類型</a:t>
            </a:r>
            <a:r>
              <a:rPr lang="zh-TW" altLang="en-US" dirty="0" smtClean="0"/>
              <a:t>：於</a:t>
            </a:r>
            <a:r>
              <a:rPr lang="zh-TW" altLang="en-US" dirty="0"/>
              <a:t>外國大專校院修讀</a:t>
            </a:r>
            <a:r>
              <a:rPr lang="zh-TW" altLang="en-US" dirty="0" smtClean="0"/>
              <a:t>學分</a:t>
            </a:r>
            <a:r>
              <a:rPr lang="en-US" altLang="zh-TW" dirty="0" smtClean="0"/>
              <a:t>(</a:t>
            </a:r>
            <a:r>
              <a:rPr lang="zh-TW" altLang="en-US" dirty="0"/>
              <a:t>含雙聯學位</a:t>
            </a:r>
            <a:r>
              <a:rPr lang="en-US" altLang="zh-TW" dirty="0"/>
              <a:t>)</a:t>
            </a:r>
            <a:r>
              <a:rPr lang="zh-TW" altLang="en-US" dirty="0"/>
              <a:t> </a:t>
            </a:r>
            <a:r>
              <a:rPr lang="en-US" altLang="zh-TW" dirty="0"/>
              <a:t>1</a:t>
            </a:r>
            <a:r>
              <a:rPr lang="zh-TW" altLang="en-US" dirty="0"/>
              <a:t>學期或</a:t>
            </a:r>
            <a:r>
              <a:rPr lang="en-US" altLang="zh-TW" dirty="0"/>
              <a:t>1</a:t>
            </a:r>
            <a:r>
              <a:rPr lang="zh-TW" altLang="en-US" dirty="0" smtClean="0"/>
              <a:t>年</a:t>
            </a:r>
            <a:r>
              <a:rPr lang="en-US" altLang="zh-TW" dirty="0" smtClean="0"/>
              <a:t/>
            </a:r>
            <a:br>
              <a:rPr lang="en-US" altLang="zh-TW" dirty="0" smtClean="0"/>
            </a:br>
            <a:endParaRPr lang="zh-TW" altLang="en-US" dirty="0">
              <a:sym typeface="Wingdings" pitchFamily="2" charset="2"/>
            </a:endParaRPr>
          </a:p>
          <a:p>
            <a:r>
              <a:rPr lang="zh-TW" altLang="en-US" dirty="0">
                <a:sym typeface="Wingdings" pitchFamily="2" charset="2"/>
              </a:rPr>
              <a:t>研修領域</a:t>
            </a:r>
            <a:r>
              <a:rPr lang="zh-TW" altLang="en-US" dirty="0" smtClean="0">
                <a:sym typeface="Wingdings" pitchFamily="2" charset="2"/>
              </a:rPr>
              <a:t>：</a:t>
            </a:r>
            <a:r>
              <a:rPr lang="zh-TW" altLang="en-US" dirty="0" smtClean="0">
                <a:sym typeface="Wingdings 2" pitchFamily="18" charset="2"/>
              </a:rPr>
              <a:t>人文</a:t>
            </a:r>
            <a:r>
              <a:rPr lang="zh-TW" altLang="en-US" dirty="0">
                <a:sym typeface="Wingdings 2" pitchFamily="18" charset="2"/>
              </a:rPr>
              <a:t>社會科學</a:t>
            </a:r>
            <a:r>
              <a:rPr lang="en-US" altLang="zh-TW" dirty="0">
                <a:sym typeface="Wingdings 2" pitchFamily="18" charset="2"/>
              </a:rPr>
              <a:t>(</a:t>
            </a:r>
            <a:r>
              <a:rPr lang="zh-TW" altLang="en-US" dirty="0">
                <a:sym typeface="Wingdings 2" pitchFamily="18" charset="2"/>
              </a:rPr>
              <a:t>含管理及設計領域</a:t>
            </a:r>
            <a:r>
              <a:rPr lang="en-US" altLang="zh-TW" dirty="0">
                <a:sym typeface="Wingdings 2" pitchFamily="18" charset="2"/>
              </a:rPr>
              <a:t>)</a:t>
            </a:r>
            <a:r>
              <a:rPr lang="zh-TW" altLang="en-US" dirty="0">
                <a:sym typeface="Wingdings 2" pitchFamily="18" charset="2"/>
              </a:rPr>
              <a:t>、基礎科學及工程、生醫</a:t>
            </a:r>
            <a:r>
              <a:rPr lang="zh-TW" altLang="en-US" dirty="0" smtClean="0">
                <a:sym typeface="Wingdings 2" pitchFamily="18" charset="2"/>
              </a:rPr>
              <a:t>科技</a:t>
            </a:r>
            <a:r>
              <a:rPr lang="en-US" altLang="zh-TW" dirty="0" smtClean="0">
                <a:sym typeface="Wingdings 2" pitchFamily="18" charset="2"/>
              </a:rPr>
              <a:t/>
            </a:r>
            <a:br>
              <a:rPr lang="en-US" altLang="zh-TW" dirty="0" smtClean="0">
                <a:sym typeface="Wingdings 2" pitchFamily="18" charset="2"/>
              </a:rPr>
            </a:br>
            <a:endParaRPr lang="en-US" altLang="zh-TW" dirty="0">
              <a:sym typeface="Wingdings 2" pitchFamily="18" charset="2"/>
            </a:endParaRPr>
          </a:p>
          <a:p>
            <a:r>
              <a:rPr lang="zh-TW" altLang="en-US" dirty="0">
                <a:sym typeface="Wingdings" pitchFamily="2" charset="2"/>
              </a:rPr>
              <a:t>申請資格</a:t>
            </a:r>
            <a:r>
              <a:rPr lang="zh-TW" altLang="en-US" dirty="0" smtClean="0">
                <a:sym typeface="Wingdings" pitchFamily="2" charset="2"/>
              </a:rPr>
              <a:t>：</a:t>
            </a:r>
            <a:endParaRPr lang="en-US" altLang="zh-TW" dirty="0" smtClean="0">
              <a:sym typeface="Wingdings" pitchFamily="2" charset="2"/>
            </a:endParaRPr>
          </a:p>
          <a:p>
            <a:r>
              <a:rPr lang="zh-TW" altLang="en-US" dirty="0" smtClean="0"/>
              <a:t>   </a:t>
            </a:r>
            <a:r>
              <a:rPr lang="en-US" altLang="zh-TW" dirty="0" smtClean="0"/>
              <a:t>1</a:t>
            </a:r>
            <a:r>
              <a:rPr lang="en-US" altLang="zh-TW" dirty="0"/>
              <a:t>.</a:t>
            </a:r>
            <a:r>
              <a:rPr lang="zh-TW" altLang="en-US" dirty="0"/>
              <a:t> 具中華民國國籍，且在臺灣地區設有戶籍者。 </a:t>
            </a:r>
            <a:endParaRPr lang="en-US" altLang="zh-TW" dirty="0"/>
          </a:p>
          <a:p>
            <a:r>
              <a:rPr lang="zh-TW" altLang="en-US" dirty="0" smtClean="0"/>
              <a:t>   </a:t>
            </a:r>
            <a:r>
              <a:rPr lang="en-US" altLang="zh-TW" dirty="0" smtClean="0"/>
              <a:t>2</a:t>
            </a:r>
            <a:r>
              <a:rPr lang="en-US" altLang="zh-TW" dirty="0"/>
              <a:t>. </a:t>
            </a:r>
            <a:r>
              <a:rPr lang="zh-TW" altLang="en-US" dirty="0"/>
              <a:t>於薦送學校就讀一學期以上之在學學生。 </a:t>
            </a:r>
          </a:p>
          <a:p>
            <a:r>
              <a:rPr lang="zh-TW" altLang="en-US" dirty="0" smtClean="0"/>
              <a:t>   </a:t>
            </a:r>
            <a:r>
              <a:rPr lang="en-US" altLang="zh-TW" dirty="0" smtClean="0"/>
              <a:t>3</a:t>
            </a:r>
            <a:r>
              <a:rPr lang="en-US" altLang="zh-TW" dirty="0"/>
              <a:t>.</a:t>
            </a:r>
            <a:r>
              <a:rPr lang="zh-TW" altLang="en-US" dirty="0"/>
              <a:t> 學業成績優異（</a:t>
            </a:r>
            <a:r>
              <a:rPr lang="zh-TW" altLang="en-US" dirty="0">
                <a:solidFill>
                  <a:srgbClr val="D30F1B"/>
                </a:solidFill>
              </a:rPr>
              <a:t>系所前</a:t>
            </a:r>
            <a:r>
              <a:rPr lang="en-US" altLang="zh-TW" dirty="0">
                <a:solidFill>
                  <a:srgbClr val="D30F1B"/>
                </a:solidFill>
              </a:rPr>
              <a:t>40%</a:t>
            </a:r>
            <a:r>
              <a:rPr lang="zh-TW" altLang="en-US" dirty="0">
                <a:solidFill>
                  <a:srgbClr val="D30F1B"/>
                </a:solidFill>
              </a:rPr>
              <a:t>或班級前</a:t>
            </a:r>
            <a:r>
              <a:rPr lang="en-US" altLang="zh-TW" dirty="0">
                <a:solidFill>
                  <a:srgbClr val="D30F1B"/>
                </a:solidFill>
              </a:rPr>
              <a:t>30%</a:t>
            </a:r>
            <a:r>
              <a:rPr lang="zh-TW" altLang="en-US" dirty="0"/>
              <a:t>），  </a:t>
            </a:r>
            <a:r>
              <a:rPr lang="zh-TW" altLang="en-US" dirty="0" smtClean="0"/>
              <a:t>或</a:t>
            </a:r>
            <a:r>
              <a:rPr lang="zh-TW" altLang="en-US" dirty="0"/>
              <a:t>在專業領域研究</a:t>
            </a:r>
            <a:r>
              <a:rPr lang="zh-TW" altLang="en-US" dirty="0" smtClean="0"/>
              <a:t>著作有</a:t>
            </a:r>
            <a:r>
              <a:rPr lang="zh-TW" altLang="en-US" dirty="0"/>
              <a:t>具體獲獎事蹟</a:t>
            </a:r>
            <a:r>
              <a:rPr lang="zh-TW" altLang="en-US" dirty="0" smtClean="0"/>
              <a:t>，或</a:t>
            </a:r>
            <a:r>
              <a:rPr lang="zh-TW" altLang="en-US" dirty="0"/>
              <a:t>參與全國性、國際性專題競賽獲獎者</a:t>
            </a:r>
            <a:r>
              <a:rPr lang="zh-TW" altLang="en-US" dirty="0" smtClean="0"/>
              <a:t>。</a:t>
            </a:r>
            <a:r>
              <a:rPr lang="en-US" altLang="zh-TW" dirty="0" smtClean="0"/>
              <a:t/>
            </a:r>
            <a:br>
              <a:rPr lang="en-US" altLang="zh-TW" dirty="0" smtClean="0"/>
            </a:br>
            <a:r>
              <a:rPr lang="zh-TW" altLang="en-US" dirty="0" smtClean="0"/>
              <a:t> </a:t>
            </a:r>
            <a:endParaRPr lang="zh-TW" altLang="en-US" dirty="0"/>
          </a:p>
          <a:p>
            <a:r>
              <a:rPr lang="zh-TW" altLang="en-US" dirty="0">
                <a:sym typeface="Wingdings" pitchFamily="2" charset="2"/>
              </a:rPr>
              <a:t>獎助額度：依教育部每年核定金額分配後而定。    </a:t>
            </a:r>
            <a:endParaRPr lang="en-US" altLang="zh-TW" dirty="0">
              <a:sym typeface="Wingdings" pitchFamily="2" charset="2"/>
            </a:endParaRPr>
          </a:p>
        </p:txBody>
      </p:sp>
      <p:sp>
        <p:nvSpPr>
          <p:cNvPr id="5" name="矩形 4"/>
          <p:cNvSpPr/>
          <p:nvPr/>
        </p:nvSpPr>
        <p:spPr>
          <a:xfrm>
            <a:off x="6892211" y="2046842"/>
            <a:ext cx="4733732" cy="2862322"/>
          </a:xfrm>
          <a:prstGeom prst="rect">
            <a:avLst/>
          </a:prstGeom>
        </p:spPr>
        <p:txBody>
          <a:bodyPr wrap="square">
            <a:spAutoFit/>
          </a:bodyPr>
          <a:lstStyle/>
          <a:p>
            <a:r>
              <a:rPr lang="zh-TW" altLang="en-US" dirty="0">
                <a:sym typeface="Wingdings" pitchFamily="2" charset="2"/>
              </a:rPr>
              <a:t>研修</a:t>
            </a:r>
            <a:r>
              <a:rPr lang="zh-TW" altLang="en-US" dirty="0"/>
              <a:t>類型、研修</a:t>
            </a:r>
            <a:r>
              <a:rPr lang="zh-TW" altLang="en-US" dirty="0">
                <a:sym typeface="Wingdings" pitchFamily="2" charset="2"/>
              </a:rPr>
              <a:t>領域、申請資格</a:t>
            </a:r>
            <a:r>
              <a:rPr lang="en-US" altLang="zh-TW" dirty="0">
                <a:sym typeface="Wingdings" pitchFamily="2" charset="2"/>
              </a:rPr>
              <a:t>1.2.3.</a:t>
            </a:r>
            <a:r>
              <a:rPr lang="zh-TW" altLang="en-US" dirty="0">
                <a:sym typeface="Wingdings" pitchFamily="2" charset="2"/>
              </a:rPr>
              <a:t>點</a:t>
            </a:r>
            <a:r>
              <a:rPr lang="zh-TW" altLang="en-US" dirty="0" smtClean="0">
                <a:sym typeface="Wingdings" pitchFamily="2" charset="2"/>
              </a:rPr>
              <a:t>同上</a:t>
            </a:r>
            <a:r>
              <a:rPr lang="en-US" altLang="zh-TW" dirty="0" smtClean="0">
                <a:sym typeface="Wingdings" pitchFamily="2" charset="2"/>
              </a:rPr>
              <a:t/>
            </a:r>
            <a:br>
              <a:rPr lang="en-US" altLang="zh-TW" dirty="0" smtClean="0">
                <a:sym typeface="Wingdings" pitchFamily="2" charset="2"/>
              </a:rPr>
            </a:br>
            <a:endParaRPr lang="en-US" altLang="zh-TW" dirty="0">
              <a:sym typeface="Wingdings" pitchFamily="2" charset="2"/>
            </a:endParaRPr>
          </a:p>
          <a:p>
            <a:r>
              <a:rPr lang="zh-TW" altLang="en-US" dirty="0">
                <a:sym typeface="Wingdings" pitchFamily="2" charset="2"/>
              </a:rPr>
              <a:t>申請資格：</a:t>
            </a:r>
            <a:r>
              <a:rPr lang="zh-TW" altLang="en-US" dirty="0"/>
              <a:t>持有效之低收入戶證明或中低收入補助證明之清寒優秀學生</a:t>
            </a:r>
            <a:r>
              <a:rPr lang="zh-TW" altLang="en-US" dirty="0" smtClean="0"/>
              <a:t>。</a:t>
            </a:r>
            <a:r>
              <a:rPr lang="en-US" altLang="zh-TW" dirty="0" smtClean="0"/>
              <a:t>(</a:t>
            </a:r>
            <a:r>
              <a:rPr lang="zh-TW" altLang="en-US" dirty="0"/>
              <a:t>須為各縣市政府行政主管機關開立</a:t>
            </a:r>
            <a:r>
              <a:rPr lang="en-US" altLang="zh-TW" dirty="0" smtClean="0"/>
              <a:t>)</a:t>
            </a:r>
            <a:br>
              <a:rPr lang="en-US" altLang="zh-TW" dirty="0" smtClean="0"/>
            </a:br>
            <a:endParaRPr lang="en-US" altLang="zh-TW" dirty="0"/>
          </a:p>
          <a:p>
            <a:pPr lvl="0"/>
            <a:r>
              <a:rPr lang="zh-TW" altLang="en-US" dirty="0">
                <a:sym typeface="Wingdings" pitchFamily="2" charset="2"/>
              </a:rPr>
              <a:t>獎助額度：依教育部每人核定金額而定</a:t>
            </a:r>
            <a:r>
              <a:rPr lang="zh-TW" altLang="zh-TW" dirty="0"/>
              <a:t>，學校會</a:t>
            </a:r>
            <a:r>
              <a:rPr lang="zh-TW" altLang="zh-TW" dirty="0" smtClean="0"/>
              <a:t>根據所</a:t>
            </a:r>
            <a:r>
              <a:rPr lang="zh-TW" altLang="zh-TW" dirty="0"/>
              <a:t>受之總補助金額，依照申請者錄取之交換</a:t>
            </a:r>
            <a:r>
              <a:rPr lang="zh-TW" altLang="zh-TW" dirty="0" smtClean="0"/>
              <a:t>國家及</a:t>
            </a:r>
            <a:r>
              <a:rPr lang="zh-TW" altLang="zh-TW" dirty="0"/>
              <a:t>時間</a:t>
            </a:r>
            <a:r>
              <a:rPr lang="en-US" altLang="zh-TW" dirty="0"/>
              <a:t>(1</a:t>
            </a:r>
            <a:r>
              <a:rPr lang="zh-TW" altLang="zh-TW" dirty="0"/>
              <a:t>學期</a:t>
            </a:r>
            <a:r>
              <a:rPr lang="en-US" altLang="zh-TW" dirty="0"/>
              <a:t>/2</a:t>
            </a:r>
            <a:r>
              <a:rPr lang="zh-TW" altLang="zh-TW" dirty="0"/>
              <a:t>學期</a:t>
            </a:r>
            <a:r>
              <a:rPr lang="en-US" altLang="zh-TW" dirty="0"/>
              <a:t>)</a:t>
            </a:r>
            <a:r>
              <a:rPr lang="zh-TW" altLang="zh-TW" dirty="0"/>
              <a:t>分配之。</a:t>
            </a:r>
            <a:endParaRPr lang="en-US" altLang="zh-TW" dirty="0">
              <a:sym typeface="Wingdings" pitchFamily="2" charset="2"/>
            </a:endParaRPr>
          </a:p>
        </p:txBody>
      </p:sp>
      <p:sp>
        <p:nvSpPr>
          <p:cNvPr id="27" name="文字方塊 26"/>
          <p:cNvSpPr txBox="1"/>
          <p:nvPr/>
        </p:nvSpPr>
        <p:spPr>
          <a:xfrm>
            <a:off x="6294269" y="5198413"/>
            <a:ext cx="5798205" cy="1200329"/>
          </a:xfrm>
          <a:prstGeom prst="rect">
            <a:avLst/>
          </a:prstGeom>
          <a:noFill/>
        </p:spPr>
        <p:txBody>
          <a:bodyPr wrap="square" rtlCol="0">
            <a:spAutoFit/>
          </a:bodyPr>
          <a:lstStyle/>
          <a:p>
            <a:pPr>
              <a:spcBef>
                <a:spcPct val="0"/>
              </a:spcBef>
              <a:buFontTx/>
              <a:buNone/>
            </a:pPr>
            <a:r>
              <a:rPr lang="zh-TW" altLang="zh-TW" dirty="0">
                <a:solidFill>
                  <a:srgbClr val="0C3273"/>
                </a:solidFill>
              </a:rPr>
              <a:t>＊學海獎助校內申請截止日為</a:t>
            </a:r>
            <a:r>
              <a:rPr lang="zh-TW" altLang="zh-TW" dirty="0">
                <a:solidFill>
                  <a:srgbClr val="D30F1B"/>
                </a:solidFill>
              </a:rPr>
              <a:t>每年</a:t>
            </a:r>
            <a:r>
              <a:rPr lang="en-US" altLang="zh-TW" dirty="0">
                <a:solidFill>
                  <a:srgbClr val="D30F1B"/>
                </a:solidFill>
              </a:rPr>
              <a:t>3</a:t>
            </a:r>
            <a:r>
              <a:rPr lang="zh-TW" altLang="en-US" dirty="0">
                <a:solidFill>
                  <a:srgbClr val="D30F1B"/>
                </a:solidFill>
              </a:rPr>
              <a:t>月</a:t>
            </a:r>
            <a:r>
              <a:rPr lang="zh-TW" altLang="en-US" dirty="0">
                <a:solidFill>
                  <a:srgbClr val="0C3273"/>
                </a:solidFill>
              </a:rPr>
              <a:t>，</a:t>
            </a:r>
            <a:r>
              <a:rPr lang="zh-TW" altLang="en-US" dirty="0">
                <a:solidFill>
                  <a:srgbClr val="D30F1B"/>
                </a:solidFill>
              </a:rPr>
              <a:t>春季交換生需提前一年提出獎學金申請</a:t>
            </a:r>
            <a:r>
              <a:rPr lang="zh-TW" altLang="en-US" dirty="0">
                <a:solidFill>
                  <a:srgbClr val="0C3273"/>
                </a:solidFill>
              </a:rPr>
              <a:t>。</a:t>
            </a:r>
            <a:endParaRPr lang="en-US" altLang="zh-TW" dirty="0">
              <a:solidFill>
                <a:srgbClr val="0C3273"/>
              </a:solidFill>
            </a:endParaRPr>
          </a:p>
          <a:p>
            <a:pPr>
              <a:spcBef>
                <a:spcPct val="0"/>
              </a:spcBef>
              <a:buFontTx/>
              <a:buNone/>
            </a:pPr>
            <a:r>
              <a:rPr lang="zh-TW" altLang="en-US" dirty="0">
                <a:solidFill>
                  <a:srgbClr val="0C3273"/>
                </a:solidFill>
              </a:rPr>
              <a:t>＊實際內容請以每期公告為準。有些交換學校亦有該國的補助，如有收到通知皆會轉知。</a:t>
            </a:r>
          </a:p>
        </p:txBody>
      </p:sp>
    </p:spTree>
    <p:extLst>
      <p:ext uri="{BB962C8B-B14F-4D97-AF65-F5344CB8AC3E}">
        <p14:creationId xmlns:p14="http://schemas.microsoft.com/office/powerpoint/2010/main" val="4159575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14206" y="1541608"/>
            <a:ext cx="8780105" cy="3831818"/>
          </a:xfrm>
          <a:prstGeom prst="rect">
            <a:avLst/>
          </a:prstGeom>
        </p:spPr>
        <p:txBody>
          <a:bodyPr wrap="square">
            <a:spAutoFit/>
          </a:bodyPr>
          <a:lstStyle/>
          <a:p>
            <a:pPr marL="285750" indent="-285750">
              <a:lnSpc>
                <a:spcPct val="150000"/>
              </a:lnSpc>
              <a:buFont typeface="Wingdings" panose="05000000000000000000" pitchFamily="2" charset="2"/>
              <a:buChar char="ü"/>
            </a:pPr>
            <a:r>
              <a:rPr lang="zh-TW" altLang="zh-TW" dirty="0"/>
              <a:t>參加甄選學生推薦</a:t>
            </a:r>
            <a:r>
              <a:rPr lang="zh-TW" altLang="zh-TW" dirty="0"/>
              <a:t>表</a:t>
            </a:r>
            <a:endParaRPr lang="en-US" altLang="zh-TW" dirty="0"/>
          </a:p>
          <a:p>
            <a:pPr marL="285750" indent="-285750">
              <a:lnSpc>
                <a:spcPct val="150000"/>
              </a:lnSpc>
              <a:spcAft>
                <a:spcPts val="0"/>
              </a:spcAft>
              <a:buFont typeface="Wingdings" panose="05000000000000000000" pitchFamily="2" charset="2"/>
              <a:buChar char="ü"/>
            </a:pPr>
            <a:r>
              <a:rPr lang="zh-TW" altLang="zh-TW" dirty="0"/>
              <a:t>戶口名簿</a:t>
            </a:r>
            <a:r>
              <a:rPr lang="zh-TW" altLang="zh-TW" dirty="0"/>
              <a:t>影本（僅申請惜珠者需繳交，請於影本上註明與正本相符並親筆簽名）</a:t>
            </a:r>
          </a:p>
          <a:p>
            <a:pPr marL="285750" indent="-285750">
              <a:lnSpc>
                <a:spcPct val="150000"/>
              </a:lnSpc>
              <a:spcAft>
                <a:spcPts val="0"/>
              </a:spcAft>
              <a:buFont typeface="Wingdings" panose="05000000000000000000" pitchFamily="2" charset="2"/>
              <a:buChar char="ü"/>
            </a:pPr>
            <a:r>
              <a:rPr lang="zh-TW" altLang="zh-TW" dirty="0"/>
              <a:t>申請</a:t>
            </a:r>
            <a:r>
              <a:rPr lang="zh-TW" altLang="zh-TW" dirty="0"/>
              <a:t>報告（無特定格式，需含申請原因、預期出國研修課程及與目前學習之相關性）</a:t>
            </a:r>
          </a:p>
          <a:p>
            <a:pPr marL="285750" indent="-285750">
              <a:lnSpc>
                <a:spcPct val="150000"/>
              </a:lnSpc>
              <a:spcAft>
                <a:spcPts val="0"/>
              </a:spcAft>
              <a:buFont typeface="Wingdings" panose="05000000000000000000" pitchFamily="2" charset="2"/>
              <a:buChar char="ü"/>
            </a:pPr>
            <a:r>
              <a:rPr lang="zh-TW" altLang="zh-TW" dirty="0"/>
              <a:t>中文</a:t>
            </a:r>
            <a:r>
              <a:rPr lang="zh-TW" altLang="zh-TW" dirty="0"/>
              <a:t>歷年成績單（附歷年平均與名次證明書）</a:t>
            </a:r>
          </a:p>
          <a:p>
            <a:pPr marL="285750" indent="-285750">
              <a:lnSpc>
                <a:spcPct val="150000"/>
              </a:lnSpc>
              <a:spcAft>
                <a:spcPts val="0"/>
              </a:spcAft>
              <a:buFont typeface="Wingdings" panose="05000000000000000000" pitchFamily="2" charset="2"/>
              <a:buChar char="ü"/>
            </a:pPr>
            <a:r>
              <a:rPr lang="zh-TW" altLang="zh-TW" dirty="0"/>
              <a:t>中文</a:t>
            </a:r>
            <a:r>
              <a:rPr lang="zh-TW" altLang="zh-TW" dirty="0"/>
              <a:t>自傳</a:t>
            </a:r>
          </a:p>
          <a:p>
            <a:pPr marL="285750" indent="-285750">
              <a:lnSpc>
                <a:spcPct val="150000"/>
              </a:lnSpc>
              <a:spcAft>
                <a:spcPts val="0"/>
              </a:spcAft>
              <a:buFont typeface="Wingdings" panose="05000000000000000000" pitchFamily="2" charset="2"/>
              <a:buChar char="ü"/>
            </a:pPr>
            <a:r>
              <a:rPr lang="zh-TW" altLang="zh-TW" dirty="0"/>
              <a:t>語文</a:t>
            </a:r>
            <a:r>
              <a:rPr lang="zh-TW" altLang="zh-TW" dirty="0"/>
              <a:t>能力證明</a:t>
            </a:r>
          </a:p>
          <a:p>
            <a:pPr marL="285750" indent="-285750">
              <a:lnSpc>
                <a:spcPct val="150000"/>
              </a:lnSpc>
              <a:spcAft>
                <a:spcPts val="0"/>
              </a:spcAft>
              <a:buFont typeface="Wingdings" panose="05000000000000000000" pitchFamily="2" charset="2"/>
              <a:buChar char="ü"/>
            </a:pPr>
            <a:r>
              <a:rPr lang="zh-TW" altLang="zh-TW" dirty="0"/>
              <a:t>低</a:t>
            </a:r>
            <a:r>
              <a:rPr lang="zh-TW" altLang="zh-TW" dirty="0"/>
              <a:t>收入戶或中低收入補助證明（申請學海惜珠者方需繳交）</a:t>
            </a:r>
          </a:p>
          <a:p>
            <a:pPr marL="285750" indent="-285750">
              <a:lnSpc>
                <a:spcPct val="150000"/>
              </a:lnSpc>
              <a:spcAft>
                <a:spcPts val="0"/>
              </a:spcAft>
              <a:buFont typeface="Wingdings" panose="05000000000000000000" pitchFamily="2" charset="2"/>
              <a:buChar char="ü"/>
            </a:pPr>
            <a:r>
              <a:rPr lang="zh-TW" altLang="zh-TW" dirty="0"/>
              <a:t>其他</a:t>
            </a:r>
            <a:r>
              <a:rPr lang="zh-TW" altLang="zh-TW" dirty="0"/>
              <a:t>有利審查之資料（近兩年內或大學以後之優良表現及獲獎證明文件等）</a:t>
            </a:r>
          </a:p>
          <a:p>
            <a:pPr marL="285750" indent="-285750">
              <a:lnSpc>
                <a:spcPct val="150000"/>
              </a:lnSpc>
              <a:spcAft>
                <a:spcPts val="0"/>
              </a:spcAft>
              <a:buFont typeface="Wingdings" panose="05000000000000000000" pitchFamily="2" charset="2"/>
              <a:buChar char="ü"/>
            </a:pPr>
            <a:r>
              <a:rPr lang="zh-TW" altLang="zh-TW" dirty="0"/>
              <a:t>線上系統</a:t>
            </a:r>
            <a:r>
              <a:rPr lang="zh-TW" altLang="zh-TW" dirty="0"/>
              <a:t>登錄資料</a:t>
            </a:r>
          </a:p>
        </p:txBody>
      </p:sp>
      <p:grpSp>
        <p:nvGrpSpPr>
          <p:cNvPr id="69" name="组合 116">
            <a:extLst>
              <a:ext uri="{FF2B5EF4-FFF2-40B4-BE49-F238E27FC236}">
                <a16:creationId xmlns:a16="http://schemas.microsoft.com/office/drawing/2014/main" id="{129DDDF1-F662-46D0-A52C-DDD35D27FA58}"/>
              </a:ext>
            </a:extLst>
          </p:cNvPr>
          <p:cNvGrpSpPr/>
          <p:nvPr/>
        </p:nvGrpSpPr>
        <p:grpSpPr>
          <a:xfrm>
            <a:off x="533990" y="470972"/>
            <a:ext cx="6070269" cy="519486"/>
            <a:chOff x="810902" y="345770"/>
            <a:chExt cx="6070269" cy="519486"/>
          </a:xfrm>
        </p:grpSpPr>
        <p:sp>
          <p:nvSpPr>
            <p:cNvPr id="70"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申請學海應繳資</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矩形 72"/>
          <p:cNvSpPr/>
          <p:nvPr/>
        </p:nvSpPr>
        <p:spPr>
          <a:xfrm>
            <a:off x="5756987" y="6231591"/>
            <a:ext cx="6624735" cy="307777"/>
          </a:xfrm>
          <a:prstGeom prst="rect">
            <a:avLst/>
          </a:prstGeom>
        </p:spPr>
        <p:txBody>
          <a:bodyPr wrap="square">
            <a:spAutoFit/>
          </a:bodyPr>
          <a:lstStyle/>
          <a:p>
            <a:r>
              <a:rPr lang="en-US" altLang="zh-TW" sz="1400" dirty="0">
                <a:hlinkClick r:id="rId3"/>
              </a:rPr>
              <a:t>https://tdx.yuntech.edu.tw/index.php?option=com_content&amp;task=view&amp;id=3151</a:t>
            </a:r>
            <a:endParaRPr lang="zh-TW" altLang="en-US" sz="1400" dirty="0"/>
          </a:p>
        </p:txBody>
      </p:sp>
    </p:spTree>
    <p:extLst>
      <p:ext uri="{BB962C8B-B14F-4D97-AF65-F5344CB8AC3E}">
        <p14:creationId xmlns:p14="http://schemas.microsoft.com/office/powerpoint/2010/main" val="190564770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id="{DD2991B2-648C-4109-89D4-DE87ECDA0AE2}"/>
              </a:ext>
            </a:extLst>
          </p:cNvPr>
          <p:cNvSpPr/>
          <p:nvPr/>
        </p:nvSpPr>
        <p:spPr>
          <a:xfrm>
            <a:off x="4485298" y="875647"/>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矩形 2"/>
          <p:cNvSpPr/>
          <p:nvPr/>
        </p:nvSpPr>
        <p:spPr>
          <a:xfrm>
            <a:off x="3538459" y="1086669"/>
            <a:ext cx="4511132" cy="701731"/>
          </a:xfrm>
          <a:prstGeom prst="rect">
            <a:avLst/>
          </a:prstGeom>
        </p:spPr>
        <p:txBody>
          <a:bodyPr wrap="square">
            <a:spAutoFit/>
          </a:bodyPr>
          <a:lstStyle/>
          <a:p>
            <a:pPr lvl="0" algn="ctr" eaLnBrk="0" fontAlgn="base" hangingPunct="0">
              <a:spcBef>
                <a:spcPct val="20000"/>
              </a:spcBef>
              <a:spcAft>
                <a:spcPct val="0"/>
              </a:spcAft>
              <a:defRPr/>
            </a:pPr>
            <a:r>
              <a:rPr kumimoji="1" lang="zh-TW" altLang="en-US" b="1" dirty="0" smtClean="0">
                <a:solidFill>
                  <a:schemeClr val="bg1"/>
                </a:solidFill>
                <a:latin typeface="+mn-ea"/>
              </a:rPr>
              <a:t>王秋雄榮譽博士</a:t>
            </a:r>
            <a:endParaRPr kumimoji="1" lang="en-US" altLang="zh-TW" b="1" dirty="0" smtClean="0">
              <a:solidFill>
                <a:schemeClr val="bg1"/>
              </a:solidFill>
              <a:latin typeface="+mn-ea"/>
            </a:endParaRPr>
          </a:p>
          <a:p>
            <a:pPr lvl="0" algn="ctr" eaLnBrk="0" fontAlgn="base" hangingPunct="0">
              <a:spcBef>
                <a:spcPct val="20000"/>
              </a:spcBef>
              <a:spcAft>
                <a:spcPct val="0"/>
              </a:spcAft>
              <a:defRPr/>
            </a:pPr>
            <a:r>
              <a:rPr kumimoji="1" lang="zh-TW" altLang="en-US" b="1" dirty="0" smtClean="0">
                <a:solidFill>
                  <a:schemeClr val="bg1"/>
                </a:solidFill>
                <a:latin typeface="+mn-ea"/>
              </a:rPr>
              <a:t>補助赴德日交換獎金</a:t>
            </a:r>
            <a:endParaRPr kumimoji="1" lang="zh-TW" altLang="en-US" b="1" dirty="0">
              <a:solidFill>
                <a:schemeClr val="bg1"/>
              </a:solidFill>
              <a:latin typeface="+mn-ea"/>
            </a:endParaRPr>
          </a:p>
        </p:txBody>
      </p:sp>
      <p:sp>
        <p:nvSpPr>
          <p:cNvPr id="5" name="矩形 4"/>
          <p:cNvSpPr/>
          <p:nvPr/>
        </p:nvSpPr>
        <p:spPr>
          <a:xfrm>
            <a:off x="3243943" y="2608708"/>
            <a:ext cx="6282612" cy="2585323"/>
          </a:xfrm>
          <a:prstGeom prst="rect">
            <a:avLst/>
          </a:prstGeom>
        </p:spPr>
        <p:txBody>
          <a:bodyPr wrap="square">
            <a:spAutoFit/>
          </a:bodyPr>
          <a:lstStyle/>
          <a:p>
            <a:r>
              <a:rPr lang="zh-TW" altLang="en-US" dirty="0">
                <a:sym typeface="Wingdings" pitchFamily="2" charset="2"/>
              </a:rPr>
              <a:t></a:t>
            </a:r>
            <a:r>
              <a:rPr lang="zh-TW" altLang="en-US" dirty="0"/>
              <a:t>研修類型：於</a:t>
            </a:r>
            <a:r>
              <a:rPr lang="zh-TW" altLang="en-US" dirty="0">
                <a:solidFill>
                  <a:srgbClr val="D30F1B"/>
                </a:solidFill>
              </a:rPr>
              <a:t>德國、日本</a:t>
            </a:r>
            <a:r>
              <a:rPr lang="zh-TW" altLang="en-US" dirty="0"/>
              <a:t>之大專校院修讀學分</a:t>
            </a:r>
            <a:endParaRPr lang="en-US" altLang="zh-TW" dirty="0"/>
          </a:p>
          <a:p>
            <a:r>
              <a:rPr lang="zh-TW" altLang="en-US" dirty="0"/>
              <a:t>　　　　　　</a:t>
            </a:r>
            <a:r>
              <a:rPr lang="en-US" altLang="zh-TW" dirty="0"/>
              <a:t>(</a:t>
            </a:r>
            <a:r>
              <a:rPr lang="zh-TW" altLang="en-US" dirty="0"/>
              <a:t>含雙聯學位</a:t>
            </a:r>
            <a:r>
              <a:rPr lang="en-US" altLang="zh-TW" dirty="0"/>
              <a:t>)</a:t>
            </a:r>
            <a:r>
              <a:rPr lang="zh-TW" altLang="en-US" dirty="0"/>
              <a:t> </a:t>
            </a:r>
            <a:r>
              <a:rPr lang="en-US" altLang="zh-TW" dirty="0"/>
              <a:t>1</a:t>
            </a:r>
            <a:r>
              <a:rPr lang="zh-TW" altLang="en-US" dirty="0"/>
              <a:t>學期或</a:t>
            </a:r>
            <a:r>
              <a:rPr lang="en-US" altLang="zh-TW" dirty="0"/>
              <a:t>1</a:t>
            </a:r>
            <a:r>
              <a:rPr lang="zh-TW" altLang="en-US" dirty="0"/>
              <a:t>年</a:t>
            </a:r>
            <a:endParaRPr lang="zh-TW" altLang="en-US" dirty="0">
              <a:sym typeface="Wingdings" pitchFamily="2" charset="2"/>
            </a:endParaRPr>
          </a:p>
          <a:p>
            <a:pPr defTabSz="457063"/>
            <a:r>
              <a:rPr lang="zh-TW" altLang="en-US" dirty="0">
                <a:sym typeface="Wingdings" pitchFamily="2" charset="2"/>
              </a:rPr>
              <a:t>申請資格</a:t>
            </a:r>
            <a:r>
              <a:rPr lang="zh-TW" altLang="en-US" dirty="0" smtClean="0">
                <a:sym typeface="Wingdings" pitchFamily="2" charset="2"/>
              </a:rPr>
              <a:t>：</a:t>
            </a:r>
            <a:endParaRPr lang="en-US" altLang="zh-TW" dirty="0" smtClean="0">
              <a:sym typeface="Wingdings" pitchFamily="2" charset="2"/>
            </a:endParaRPr>
          </a:p>
          <a:p>
            <a:pPr defTabSz="457063"/>
            <a:r>
              <a:rPr lang="en-US" altLang="zh-TW" dirty="0" smtClean="0"/>
              <a:t>1</a:t>
            </a:r>
            <a:r>
              <a:rPr lang="en-US" altLang="zh-TW" dirty="0"/>
              <a:t>.</a:t>
            </a:r>
            <a:r>
              <a:rPr lang="zh-TW" altLang="en-US" dirty="0"/>
              <a:t>需檢附國際認證之外語能力證明且達交換學校要求標準</a:t>
            </a:r>
            <a:endParaRPr lang="en-US" altLang="zh-TW" dirty="0"/>
          </a:p>
          <a:p>
            <a:pPr defTabSz="457063"/>
            <a:r>
              <a:rPr lang="en-US" altLang="zh-TW" dirty="0" smtClean="0"/>
              <a:t>2</a:t>
            </a:r>
            <a:r>
              <a:rPr lang="en-US" altLang="zh-TW" dirty="0"/>
              <a:t>.</a:t>
            </a:r>
            <a:r>
              <a:rPr lang="zh-TW" altLang="en-US" dirty="0"/>
              <a:t>班級排名前</a:t>
            </a:r>
            <a:r>
              <a:rPr lang="en-US" altLang="zh-TW" dirty="0"/>
              <a:t>50%</a:t>
            </a:r>
            <a:r>
              <a:rPr lang="zh-TW" altLang="en-US" dirty="0"/>
              <a:t>且操行成績達</a:t>
            </a:r>
            <a:r>
              <a:rPr lang="en-US" altLang="zh-TW" dirty="0"/>
              <a:t>80</a:t>
            </a:r>
            <a:r>
              <a:rPr lang="zh-TW" altLang="en-US" dirty="0"/>
              <a:t>分</a:t>
            </a:r>
            <a:r>
              <a:rPr lang="en-US" altLang="zh-TW" dirty="0"/>
              <a:t>(</a:t>
            </a:r>
            <a:r>
              <a:rPr lang="zh-TW" altLang="en-US" dirty="0"/>
              <a:t>含</a:t>
            </a:r>
            <a:r>
              <a:rPr lang="en-US" altLang="zh-TW" dirty="0"/>
              <a:t>)</a:t>
            </a:r>
            <a:r>
              <a:rPr lang="zh-TW" altLang="en-US" dirty="0"/>
              <a:t>以上</a:t>
            </a:r>
            <a:endParaRPr lang="en-US" altLang="zh-TW" dirty="0"/>
          </a:p>
          <a:p>
            <a:pPr defTabSz="457063"/>
            <a:r>
              <a:rPr lang="en-US" altLang="zh-TW" dirty="0" smtClean="0"/>
              <a:t>3</a:t>
            </a:r>
            <a:r>
              <a:rPr lang="en-US" altLang="zh-TW" dirty="0"/>
              <a:t>.</a:t>
            </a:r>
            <a:r>
              <a:rPr lang="zh-TW" altLang="en-US" dirty="0"/>
              <a:t>研究所在學學生或入學一學期以上之大學部在學</a:t>
            </a:r>
            <a:r>
              <a:rPr lang="zh-TW" altLang="en-US" dirty="0" smtClean="0"/>
              <a:t>學生</a:t>
            </a:r>
            <a:endParaRPr lang="en-US" altLang="zh-TW" dirty="0" smtClean="0"/>
          </a:p>
          <a:p>
            <a:pPr defTabSz="457063"/>
            <a:endParaRPr lang="en-US" altLang="zh-TW" dirty="0"/>
          </a:p>
          <a:p>
            <a:r>
              <a:rPr lang="zh-TW" altLang="en-US" dirty="0">
                <a:sym typeface="Wingdings" pitchFamily="2" charset="2"/>
              </a:rPr>
              <a:t>獎助額度：校內獲補助以日本</a:t>
            </a:r>
            <a:r>
              <a:rPr lang="en-US" altLang="zh-TW" dirty="0">
                <a:sym typeface="Wingdings" pitchFamily="2" charset="2"/>
              </a:rPr>
              <a:t>300</a:t>
            </a:r>
            <a:r>
              <a:rPr lang="zh-TW" altLang="en-US" dirty="0">
                <a:sym typeface="Wingdings" pitchFamily="2" charset="2"/>
              </a:rPr>
              <a:t>萬、德國</a:t>
            </a:r>
            <a:r>
              <a:rPr lang="en-US" altLang="zh-TW" dirty="0">
                <a:sym typeface="Wingdings" pitchFamily="2" charset="2"/>
              </a:rPr>
              <a:t>200</a:t>
            </a:r>
            <a:r>
              <a:rPr lang="zh-TW" altLang="en-US" dirty="0">
                <a:sym typeface="Wingdings" pitchFamily="2" charset="2"/>
              </a:rPr>
              <a:t>萬為原則，共計</a:t>
            </a:r>
            <a:r>
              <a:rPr lang="en-US" altLang="zh-TW" dirty="0">
                <a:sym typeface="Wingdings" pitchFamily="2" charset="2"/>
              </a:rPr>
              <a:t>500</a:t>
            </a:r>
            <a:r>
              <a:rPr lang="zh-TW" altLang="en-US" dirty="0">
                <a:sym typeface="Wingdings" pitchFamily="2" charset="2"/>
              </a:rPr>
              <a:t>萬為上限。    </a:t>
            </a:r>
            <a:endParaRPr lang="en-US" altLang="zh-TW" dirty="0">
              <a:sym typeface="Wingdings" pitchFamily="2" charset="2"/>
            </a:endParaRPr>
          </a:p>
        </p:txBody>
      </p:sp>
    </p:spTree>
    <p:extLst>
      <p:ext uri="{BB962C8B-B14F-4D97-AF65-F5344CB8AC3E}">
        <p14:creationId xmlns:p14="http://schemas.microsoft.com/office/powerpoint/2010/main" val="1972596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14206" y="1802864"/>
            <a:ext cx="8780105" cy="3000821"/>
          </a:xfrm>
          <a:prstGeom prst="rect">
            <a:avLst/>
          </a:prstGeom>
        </p:spPr>
        <p:txBody>
          <a:bodyPr wrap="square">
            <a:spAutoFit/>
          </a:bodyPr>
          <a:lstStyle/>
          <a:p>
            <a:pPr marL="285750" indent="-285750">
              <a:lnSpc>
                <a:spcPct val="150000"/>
              </a:lnSpc>
              <a:buFont typeface="Wingdings" panose="05000000000000000000" pitchFamily="2" charset="2"/>
              <a:buChar char="ü"/>
            </a:pPr>
            <a:r>
              <a:rPr lang="en-US" altLang="zh-TW" dirty="0" err="1"/>
              <a:t>繳交文件檢核表</a:t>
            </a:r>
            <a:endParaRPr lang="en-US" altLang="zh-TW" dirty="0"/>
          </a:p>
          <a:p>
            <a:pPr marL="285750" indent="-285750">
              <a:lnSpc>
                <a:spcPct val="150000"/>
              </a:lnSpc>
              <a:buFont typeface="Wingdings" panose="05000000000000000000" pitchFamily="2" charset="2"/>
              <a:buChar char="ü"/>
            </a:pPr>
            <a:r>
              <a:rPr lang="zh-TW" altLang="en-US" dirty="0" smtClean="0"/>
              <a:t>獎</a:t>
            </a:r>
            <a:r>
              <a:rPr lang="zh-TW" altLang="en-US" dirty="0"/>
              <a:t>助金申請表 </a:t>
            </a:r>
            <a:endParaRPr lang="en-US" altLang="zh-TW" dirty="0" smtClean="0"/>
          </a:p>
          <a:p>
            <a:pPr marL="285750" indent="-285750">
              <a:lnSpc>
                <a:spcPct val="150000"/>
              </a:lnSpc>
              <a:buFont typeface="Wingdings" panose="05000000000000000000" pitchFamily="2" charset="2"/>
              <a:buChar char="ü"/>
            </a:pPr>
            <a:r>
              <a:rPr lang="zh-TW" altLang="en-US" dirty="0" smtClean="0"/>
              <a:t>申請</a:t>
            </a:r>
            <a:r>
              <a:rPr lang="zh-TW" altLang="en-US" dirty="0"/>
              <a:t>報告（無特定格式，需含申請原因、預期出國研修課程及與目前學習之</a:t>
            </a:r>
            <a:r>
              <a:rPr lang="zh-TW" altLang="en-US" dirty="0" smtClean="0"/>
              <a:t>相關</a:t>
            </a:r>
            <a:endParaRPr lang="en-US" altLang="zh-TW" dirty="0" smtClean="0"/>
          </a:p>
          <a:p>
            <a:pPr marL="285750" indent="-285750">
              <a:lnSpc>
                <a:spcPct val="150000"/>
              </a:lnSpc>
              <a:buFont typeface="Wingdings" panose="05000000000000000000" pitchFamily="2" charset="2"/>
              <a:buChar char="ü"/>
            </a:pPr>
            <a:r>
              <a:rPr lang="zh-TW" altLang="en-US" dirty="0" smtClean="0"/>
              <a:t>中文</a:t>
            </a:r>
            <a:r>
              <a:rPr lang="zh-TW" altLang="en-US" dirty="0"/>
              <a:t>歷年成績單（附歷年平均與名次證明書） </a:t>
            </a:r>
            <a:endParaRPr lang="en-US" altLang="zh-TW" dirty="0" smtClean="0"/>
          </a:p>
          <a:p>
            <a:pPr marL="285750" indent="-285750">
              <a:lnSpc>
                <a:spcPct val="150000"/>
              </a:lnSpc>
              <a:buFont typeface="Wingdings" panose="05000000000000000000" pitchFamily="2" charset="2"/>
              <a:buChar char="ü"/>
            </a:pPr>
            <a:r>
              <a:rPr lang="zh-TW" altLang="en-US" dirty="0" smtClean="0"/>
              <a:t>中文</a:t>
            </a:r>
            <a:r>
              <a:rPr lang="zh-TW" altLang="en-US" dirty="0"/>
              <a:t>自傳 </a:t>
            </a:r>
            <a:endParaRPr lang="en-US" altLang="zh-TW" dirty="0" smtClean="0"/>
          </a:p>
          <a:p>
            <a:pPr marL="285750" indent="-285750">
              <a:lnSpc>
                <a:spcPct val="150000"/>
              </a:lnSpc>
              <a:buFont typeface="Wingdings" panose="05000000000000000000" pitchFamily="2" charset="2"/>
              <a:buChar char="ü"/>
            </a:pPr>
            <a:r>
              <a:rPr lang="zh-TW" altLang="en-US" dirty="0" smtClean="0"/>
              <a:t>語文能力</a:t>
            </a:r>
            <a:endParaRPr lang="en-US" altLang="zh-TW" dirty="0" smtClean="0"/>
          </a:p>
          <a:p>
            <a:pPr marL="285750" indent="-285750">
              <a:lnSpc>
                <a:spcPct val="150000"/>
              </a:lnSpc>
              <a:buFont typeface="Wingdings" panose="05000000000000000000" pitchFamily="2" charset="2"/>
              <a:buChar char="ü"/>
            </a:pPr>
            <a:r>
              <a:rPr lang="zh-TW" altLang="en-US" dirty="0" smtClean="0"/>
              <a:t>其他</a:t>
            </a:r>
            <a:r>
              <a:rPr lang="zh-TW" altLang="en-US" dirty="0"/>
              <a:t>有利審查之資料（近兩年內或大學以後之優良表現及獲獎證明文件等） </a:t>
            </a:r>
            <a:endParaRPr lang="zh-TW" altLang="zh-TW" dirty="0"/>
          </a:p>
        </p:txBody>
      </p:sp>
      <p:grpSp>
        <p:nvGrpSpPr>
          <p:cNvPr id="69" name="组合 116">
            <a:extLst>
              <a:ext uri="{FF2B5EF4-FFF2-40B4-BE49-F238E27FC236}">
                <a16:creationId xmlns:a16="http://schemas.microsoft.com/office/drawing/2014/main" id="{129DDDF1-F662-46D0-A52C-DDD35D27FA58}"/>
              </a:ext>
            </a:extLst>
          </p:cNvPr>
          <p:cNvGrpSpPr/>
          <p:nvPr/>
        </p:nvGrpSpPr>
        <p:grpSpPr>
          <a:xfrm>
            <a:off x="533990" y="470972"/>
            <a:ext cx="6070269" cy="519486"/>
            <a:chOff x="810902" y="345770"/>
            <a:chExt cx="6070269" cy="519486"/>
          </a:xfrm>
        </p:grpSpPr>
        <p:sp>
          <p:nvSpPr>
            <p:cNvPr id="70"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申請王秋雄</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獎</a:t>
              </a: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助應繳資</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矩形 72"/>
          <p:cNvSpPr/>
          <p:nvPr/>
        </p:nvSpPr>
        <p:spPr>
          <a:xfrm>
            <a:off x="3654490" y="6240921"/>
            <a:ext cx="8537510" cy="307777"/>
          </a:xfrm>
          <a:prstGeom prst="rect">
            <a:avLst/>
          </a:prstGeom>
        </p:spPr>
        <p:txBody>
          <a:bodyPr wrap="square">
            <a:spAutoFit/>
          </a:bodyPr>
          <a:lstStyle/>
          <a:p>
            <a:r>
              <a:rPr lang="en-US" altLang="zh-TW" sz="1400" dirty="0">
                <a:hlinkClick r:id="rId3"/>
              </a:rPr>
              <a:t>https://tdx.yuntech.edu.tw/index.php?option=com_content&amp;task=view&amp;id=3153&amp;Itemid=547&amp;from=News</a:t>
            </a:r>
            <a:endParaRPr lang="zh-TW" altLang="en-US" sz="1400" dirty="0"/>
          </a:p>
        </p:txBody>
      </p:sp>
    </p:spTree>
    <p:extLst>
      <p:ext uri="{BB962C8B-B14F-4D97-AF65-F5344CB8AC3E}">
        <p14:creationId xmlns:p14="http://schemas.microsoft.com/office/powerpoint/2010/main" val="337393096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21A83510-157E-4422-B8DB-8E49970F0BE5}"/>
              </a:ext>
            </a:extLst>
          </p:cNvPr>
          <p:cNvGrpSpPr/>
          <p:nvPr/>
        </p:nvGrpSpPr>
        <p:grpSpPr>
          <a:xfrm>
            <a:off x="-2" y="0"/>
            <a:ext cx="12192002" cy="6860355"/>
            <a:chOff x="0" y="-2356"/>
            <a:chExt cx="12192002" cy="6860355"/>
          </a:xfrm>
        </p:grpSpPr>
        <p:pic>
          <p:nvPicPr>
            <p:cNvPr id="3" name="图片 2">
              <a:extLst>
                <a:ext uri="{FF2B5EF4-FFF2-40B4-BE49-F238E27FC236}">
                  <a16:creationId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a16="http://schemas.microsoft.com/office/drawing/2014/main" id="{C4969AD3-9773-4562-B8F4-862DB169E488}"/>
              </a:ext>
            </a:extLst>
          </p:cNvPr>
          <p:cNvGrpSpPr/>
          <p:nvPr/>
        </p:nvGrpSpPr>
        <p:grpSpPr>
          <a:xfrm>
            <a:off x="1761044" y="1103044"/>
            <a:ext cx="8712926" cy="3892798"/>
            <a:chOff x="1761044" y="1103044"/>
            <a:chExt cx="8712926" cy="3892798"/>
          </a:xfrm>
        </p:grpSpPr>
        <p:sp>
          <p:nvSpPr>
            <p:cNvPr id="30" name="文本框 29">
              <a:extLst>
                <a:ext uri="{FF2B5EF4-FFF2-40B4-BE49-F238E27FC236}">
                  <a16:creationId xmlns:a16="http://schemas.microsoft.com/office/drawing/2014/main" id="{FBA17BD9-F841-43D1-BF70-C52A8AD0D4D7}"/>
                </a:ext>
              </a:extLst>
            </p:cNvPr>
            <p:cNvSpPr txBox="1"/>
            <p:nvPr/>
          </p:nvSpPr>
          <p:spPr>
            <a:xfrm>
              <a:off x="3565610" y="4352998"/>
              <a:ext cx="5017768"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a:t>
              </a:r>
              <a:r>
                <a:rPr kumimoji="0" lang="en-US" altLang="zh-TW"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TW" sz="2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03</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TW" sz="2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11</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日</a:t>
              </a: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a16="http://schemas.microsoft.com/office/drawing/2014/main" id="{9A14DE78-2E41-4100-95A6-C6ACAB94D80C}"/>
                </a:ext>
              </a:extLst>
            </p:cNvPr>
            <p:cNvGrpSpPr/>
            <p:nvPr/>
          </p:nvGrpSpPr>
          <p:grpSpPr>
            <a:xfrm>
              <a:off x="1761044" y="1103044"/>
              <a:ext cx="8712926" cy="3892798"/>
              <a:chOff x="2037806" y="1103044"/>
              <a:chExt cx="8712926" cy="3892798"/>
            </a:xfrm>
          </p:grpSpPr>
          <p:sp>
            <p:nvSpPr>
              <p:cNvPr id="28" name="任意多边形: 形状 14">
                <a:extLst>
                  <a:ext uri="{FF2B5EF4-FFF2-40B4-BE49-F238E27FC236}">
                    <a16:creationId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a16="http://schemas.microsoft.com/office/drawing/2014/main" id="{E9D903D1-6E63-4D33-BC3F-47D3B39D5B12}"/>
                  </a:ext>
                </a:extLst>
              </p:cNvPr>
              <p:cNvSpPr txBox="1"/>
              <p:nvPr/>
            </p:nvSpPr>
            <p:spPr>
              <a:xfrm>
                <a:off x="5109594" y="1103044"/>
                <a:ext cx="2526336" cy="1129668"/>
              </a:xfrm>
              <a:prstGeom prst="rect">
                <a:avLst/>
              </a:prstGeom>
              <a:noFill/>
              <a:ln>
                <a:noFill/>
              </a:ln>
            </p:spPr>
            <p:txBody>
              <a:bodyPr wrap="square" rtlCol="0">
                <a:spAutoFit/>
              </a:bodyPr>
              <a:lstStyle/>
              <a:p>
                <a:pPr lvl="0" algn="ctr">
                  <a:lnSpc>
                    <a:spcPct val="140000"/>
                  </a:lnSpc>
                  <a:defRPr/>
                </a:pPr>
                <a:r>
                  <a:rPr lang="en-US" altLang="zh-CN" sz="54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Q &amp; A</a:t>
                </a:r>
                <a:endParaRPr lang="zh-CN" altLang="en-US" sz="54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a16="http://schemas.microsoft.com/office/drawing/2014/main" id="{4180882F-A369-4393-91D0-1519EE996184}"/>
                  </a:ext>
                </a:extLst>
              </p:cNvPr>
              <p:cNvSpPr txBox="1"/>
              <p:nvPr/>
            </p:nvSpPr>
            <p:spPr>
              <a:xfrm>
                <a:off x="6258891" y="2183467"/>
                <a:ext cx="184731" cy="860748"/>
              </a:xfrm>
              <a:prstGeom prst="rect">
                <a:avLst/>
              </a:prstGeom>
              <a:noFill/>
            </p:spPr>
            <p:txBody>
              <a:bodyPr wrap="none" rtlCol="0">
                <a:spAutoFit/>
              </a:bodyPr>
              <a:lstStyle/>
              <a:p>
                <a:pPr lvl="0" algn="ctr">
                  <a:lnSpc>
                    <a:spcPct val="140000"/>
                  </a:lnSpc>
                  <a:defRPr/>
                </a:pP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14" name="文本框 29">
            <a:extLst>
              <a:ext uri="{FF2B5EF4-FFF2-40B4-BE49-F238E27FC236}">
                <a16:creationId xmlns:a16="http://schemas.microsoft.com/office/drawing/2014/main" id="{FBA17BD9-F841-43D1-BF70-C52A8AD0D4D7}"/>
              </a:ext>
            </a:extLst>
          </p:cNvPr>
          <p:cNvSpPr txBox="1"/>
          <p:nvPr/>
        </p:nvSpPr>
        <p:spPr>
          <a:xfrm>
            <a:off x="1831902" y="2676125"/>
            <a:ext cx="8669915" cy="1508105"/>
          </a:xfrm>
          <a:prstGeom prst="rect">
            <a:avLst/>
          </a:prstGeom>
          <a:noFill/>
          <a:ln>
            <a:noFill/>
          </a:ln>
        </p:spPr>
        <p:txBody>
          <a:bodyPr wrap="square" rtlCol="0">
            <a:spAutoFit/>
          </a:bodyPr>
          <a:lstStyle/>
          <a:p>
            <a:pPr lvl="0" algn="ctr">
              <a:defRPr/>
            </a:pPr>
            <a:r>
              <a:rPr kumimoji="0" lang="zh-TW" altLang="en-US"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國際事務處 國際交流組 </a:t>
            </a:r>
            <a:r>
              <a:rPr lang="zh-TW" altLang="en-US" dirty="0">
                <a:solidFill>
                  <a:srgbClr val="0C3273"/>
                </a:solidFill>
                <a:latin typeface="微软雅黑" panose="020B0503020204020204" pitchFamily="34" charset="-122"/>
                <a:ea typeface="微软雅黑" panose="020B0503020204020204" pitchFamily="34" charset="-122"/>
              </a:rPr>
              <a:t>羅鈺</a:t>
            </a:r>
            <a:r>
              <a:rPr lang="zh-TW" altLang="en-US" dirty="0" smtClean="0">
                <a:solidFill>
                  <a:srgbClr val="0C3273"/>
                </a:solidFill>
                <a:latin typeface="微软雅黑" panose="020B0503020204020204" pitchFamily="34" charset="-122"/>
                <a:ea typeface="微软雅黑" panose="020B0503020204020204" pitchFamily="34" charset="-122"/>
              </a:rPr>
              <a:t>涵</a:t>
            </a:r>
            <a:endParaRPr lang="en-US" altLang="zh-TW" dirty="0" smtClean="0">
              <a:solidFill>
                <a:srgbClr val="0C3273"/>
              </a:solidFill>
              <a:latin typeface="微软雅黑" panose="020B0503020204020204" pitchFamily="34" charset="-122"/>
              <a:ea typeface="微软雅黑" panose="020B0503020204020204" pitchFamily="34" charset="-122"/>
            </a:endParaRP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Tel: 05-534-2601 ext. 2392      </a:t>
            </a: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E-mail: </a:t>
            </a:r>
            <a:r>
              <a:rPr lang="en-US" altLang="zh-CN"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4"/>
              </a:rPr>
              <a:t>luoyh@yuntech.edu.tw</a:t>
            </a:r>
            <a:r>
              <a:rPr lang="en-US" altLang="zh-TW"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4"/>
              </a:rPr>
              <a:t>/</a:t>
            </a:r>
            <a:r>
              <a:rPr lang="zh-TW" altLang="en-US"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en-US" altLang="zh-CN"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5"/>
              </a:rPr>
              <a:t>tdi@yuntech.edu.tw</a:t>
            </a:r>
            <a:r>
              <a:rPr lang="zh-TW" altLang="en-US"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t>
            </a:r>
            <a:endPar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http://tdx.yuntech.edu.tw</a:t>
            </a:r>
          </a:p>
          <a:p>
            <a:pPr lvl="0" algn="ctr">
              <a:defRPr/>
            </a:pPr>
            <a:endParaRPr lang="zh-CN" altLang="en-US" sz="2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1173825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0309-2欧美英伦风工作汇报PPT模板"/>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582</TotalTime>
  <Words>2239</Words>
  <Application>Microsoft Office PowerPoint</Application>
  <PresentationFormat>寬螢幕</PresentationFormat>
  <Paragraphs>301</Paragraphs>
  <Slides>24</Slides>
  <Notes>24</Notes>
  <HiddenSlides>0</HiddenSlides>
  <MMClips>0</MMClips>
  <ScaleCrop>false</ScaleCrop>
  <HeadingPairs>
    <vt:vector size="6" baseType="variant">
      <vt:variant>
        <vt:lpstr>使用字型</vt:lpstr>
      </vt:variant>
      <vt:variant>
        <vt:i4>17</vt:i4>
      </vt:variant>
      <vt:variant>
        <vt:lpstr>佈景主題</vt:lpstr>
      </vt:variant>
      <vt:variant>
        <vt:i4>1</vt:i4>
      </vt:variant>
      <vt:variant>
        <vt:lpstr>投影片標題</vt:lpstr>
      </vt:variant>
      <vt:variant>
        <vt:i4>24</vt:i4>
      </vt:variant>
    </vt:vector>
  </HeadingPairs>
  <TitlesOfParts>
    <vt:vector size="42" baseType="lpstr">
      <vt:lpstr>Aharoni</vt:lpstr>
      <vt:lpstr>CRCandGYukiha</vt:lpstr>
      <vt:lpstr>等线</vt:lpstr>
      <vt:lpstr>等线 Light</vt:lpstr>
      <vt:lpstr>DFYuanMXBold-B5</vt:lpstr>
      <vt:lpstr>微软雅黑</vt:lpstr>
      <vt:lpstr>Source Han Serif SC</vt:lpstr>
      <vt:lpstr>思源黑体 CN Bold</vt:lpstr>
      <vt:lpstr>新細明體</vt:lpstr>
      <vt:lpstr>儷黑 Pro</vt:lpstr>
      <vt:lpstr>Arial</vt:lpstr>
      <vt:lpstr>Cambria</vt:lpstr>
      <vt:lpstr>Consolas</vt:lpstr>
      <vt:lpstr>Cooper Black</vt:lpstr>
      <vt:lpstr>Times New Roman</vt:lpstr>
      <vt:lpstr>Wingdings</vt:lpstr>
      <vt:lpstr>Wingdings 2</vt:lpstr>
      <vt:lpstr>AAAAAAAAAAAAAAAAAAAAAAAAAAA</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dc:description>http://www.ypppt.com/</dc:description>
  <cp:lastModifiedBy>yuhan Luo</cp:lastModifiedBy>
  <cp:revision>49</cp:revision>
  <dcterms:created xsi:type="dcterms:W3CDTF">2019-03-09T02:26:14Z</dcterms:created>
  <dcterms:modified xsi:type="dcterms:W3CDTF">2020-03-10T06:18:43Z</dcterms:modified>
</cp:coreProperties>
</file>