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2933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2627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31371" y="164638"/>
            <a:ext cx="11760629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31371" y="932723"/>
            <a:ext cx="11760629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6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7845489-B228-40CA-99BD-CBA41EE6F99E}"/>
              </a:ext>
            </a:extLst>
          </p:cNvPr>
          <p:cNvSpPr/>
          <p:nvPr userDrawn="1"/>
        </p:nvSpPr>
        <p:spPr>
          <a:xfrm>
            <a:off x="0" y="1412776"/>
            <a:ext cx="12192000" cy="5445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90408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159563" y="164638"/>
            <a:ext cx="10032437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159563" y="932723"/>
            <a:ext cx="10032437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6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755733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751851" y="836712"/>
            <a:ext cx="1728192" cy="172819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751851" y="2708920"/>
            <a:ext cx="1728192" cy="172819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751851" y="4581128"/>
            <a:ext cx="1728192" cy="172819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8913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t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224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311691" y="404664"/>
            <a:ext cx="2592288" cy="60486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6235700" y="404664"/>
            <a:ext cx="2592288" cy="60486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4353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663952" y="452670"/>
            <a:ext cx="2592288" cy="59526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8592598" y="3699875"/>
            <a:ext cx="3072021" cy="27054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27382" y="3699875"/>
            <a:ext cx="4800213" cy="27054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6099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 userDrawn="1"/>
        </p:nvSpPr>
        <p:spPr>
          <a:xfrm rot="10800000">
            <a:off x="9072000" y="1"/>
            <a:ext cx="3120000" cy="31200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32793" y="382059"/>
            <a:ext cx="2880000" cy="2880000"/>
          </a:xfrm>
          <a:prstGeom prst="diamond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5680968" y="1969029"/>
            <a:ext cx="2880000" cy="2880000"/>
          </a:xfrm>
          <a:prstGeom prst="diamond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232793" y="3550411"/>
            <a:ext cx="2880000" cy="2880000"/>
          </a:xfrm>
          <a:prstGeom prst="diamond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8784619" y="1969029"/>
            <a:ext cx="2880000" cy="2880000"/>
          </a:xfrm>
          <a:prstGeom prst="diamond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Right Triangle 13"/>
          <p:cNvSpPr/>
          <p:nvPr userDrawn="1"/>
        </p:nvSpPr>
        <p:spPr>
          <a:xfrm>
            <a:off x="0" y="3738000"/>
            <a:ext cx="3120000" cy="31200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52712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455925" y="0"/>
            <a:ext cx="2640075" cy="23183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336245" y="0"/>
            <a:ext cx="2640075" cy="23183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9216565" y="0"/>
            <a:ext cx="2640075" cy="23183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3455925" y="4539627"/>
            <a:ext cx="2640075" cy="23183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9" hasCustomPrompt="1"/>
          </p:nvPr>
        </p:nvSpPr>
        <p:spPr>
          <a:xfrm>
            <a:off x="6336245" y="4539627"/>
            <a:ext cx="2640075" cy="23183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20" hasCustomPrompt="1"/>
          </p:nvPr>
        </p:nvSpPr>
        <p:spPr>
          <a:xfrm>
            <a:off x="9216565" y="4539627"/>
            <a:ext cx="2640075" cy="23183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95927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3717032"/>
            <a:ext cx="12192000" cy="31409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2" descr="D:\Fullppt\005-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862" y="1460500"/>
            <a:ext cx="8015881" cy="407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044605" y="1988841"/>
            <a:ext cx="3778671" cy="28189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8709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5" name="Picture 2" descr="D:\KBM-정애\014-Fullppt\PNG이미지\모니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13" y="1715136"/>
            <a:ext cx="4896544" cy="48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1028215" y="1929043"/>
            <a:ext cx="4433516" cy="30983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3315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4502832" y="674682"/>
            <a:ext cx="3168352" cy="5472612"/>
            <a:chOff x="2627784" y="1825002"/>
            <a:chExt cx="1198166" cy="2069560"/>
          </a:xfrm>
        </p:grpSpPr>
        <p:sp>
          <p:nvSpPr>
            <p:cNvPr id="7" name="Rounded Rectangle 6"/>
            <p:cNvSpPr/>
            <p:nvPr/>
          </p:nvSpPr>
          <p:spPr>
            <a:xfrm>
              <a:off x="2627784" y="1825002"/>
              <a:ext cx="1198166" cy="206956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55241" y="1922844"/>
              <a:ext cx="143251" cy="27666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3168829" y="3704452"/>
              <a:ext cx="116076" cy="127684"/>
              <a:chOff x="2453209" y="5151638"/>
              <a:chExt cx="191820" cy="211002"/>
            </a:xfrm>
          </p:grpSpPr>
          <p:sp>
            <p:nvSpPr>
              <p:cNvPr id="12" name="Oval 11"/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/>
              </a:p>
            </p:txBody>
          </p:sp>
          <p:sp>
            <p:nvSpPr>
              <p:cNvPr id="13" name="Rounded Rectangle 12"/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/>
              </a:p>
            </p:txBody>
          </p:sp>
        </p:grpSp>
      </p:grp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701377" y="1124745"/>
            <a:ext cx="2789247" cy="43980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0526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791744" y="0"/>
            <a:ext cx="8400256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379174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8682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23392" y="0"/>
            <a:ext cx="4416491" cy="17968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23392" y="5061181"/>
            <a:ext cx="4416491" cy="17968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623392" y="1988840"/>
            <a:ext cx="4416491" cy="28803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55416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472011" y="1508786"/>
            <a:ext cx="3799787" cy="4865561"/>
            <a:chOff x="354008" y="1131589"/>
            <a:chExt cx="2849840" cy="3649171"/>
          </a:xfrm>
        </p:grpSpPr>
        <p:sp>
          <p:nvSpPr>
            <p:cNvPr id="6" name="Rounded Rectangle 5"/>
            <p:cNvSpPr/>
            <p:nvPr/>
          </p:nvSpPr>
          <p:spPr>
            <a:xfrm>
              <a:off x="354008" y="1131589"/>
              <a:ext cx="2849840" cy="3649171"/>
            </a:xfrm>
            <a:prstGeom prst="roundRect">
              <a:avLst>
                <a:gd name="adj" fmla="val 396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31932" y="1347500"/>
              <a:ext cx="108520" cy="3240473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12" name="Half Frame 11"/>
            <p:cNvSpPr/>
            <p:nvPr/>
          </p:nvSpPr>
          <p:spPr>
            <a:xfrm rot="5400000">
              <a:off x="2592642" y="1238201"/>
              <a:ext cx="502331" cy="502331"/>
            </a:xfrm>
            <a:prstGeom prst="halfFrame">
              <a:avLst>
                <a:gd name="adj1" fmla="val 23728"/>
                <a:gd name="adj2" fmla="val 24642"/>
              </a:avLst>
            </a:prstGeom>
            <a:solidFill>
              <a:schemeClr val="bg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8909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End Slide Layout">
    <p:bg>
      <p:bgPr>
        <a:solidFill>
          <a:srgbClr val="57A7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/>
          <p:cNvSpPr/>
          <p:nvPr userDrawn="1"/>
        </p:nvSpPr>
        <p:spPr>
          <a:xfrm rot="2539017">
            <a:off x="-200527" y="417145"/>
            <a:ext cx="1748665" cy="369112"/>
          </a:xfrm>
          <a:custGeom>
            <a:avLst/>
            <a:gdLst/>
            <a:ahLst/>
            <a:cxnLst/>
            <a:rect l="l" t="t" r="r" b="b"/>
            <a:pathLst>
              <a:path w="1311499" h="276834">
                <a:moveTo>
                  <a:pt x="0" y="168822"/>
                </a:moveTo>
                <a:lnTo>
                  <a:pt x="1257493" y="168822"/>
                </a:lnTo>
                <a:cubicBezTo>
                  <a:pt x="1287320" y="168822"/>
                  <a:pt x="1311499" y="193001"/>
                  <a:pt x="1311499" y="222828"/>
                </a:cubicBezTo>
                <a:cubicBezTo>
                  <a:pt x="1311499" y="252655"/>
                  <a:pt x="1287320" y="276834"/>
                  <a:pt x="1257493" y="276834"/>
                </a:cubicBezTo>
                <a:lnTo>
                  <a:pt x="98341" y="276834"/>
                </a:lnTo>
                <a:close/>
                <a:moveTo>
                  <a:pt x="13263" y="108012"/>
                </a:moveTo>
                <a:lnTo>
                  <a:pt x="131896" y="0"/>
                </a:lnTo>
                <a:lnTo>
                  <a:pt x="990679" y="0"/>
                </a:lnTo>
                <a:cubicBezTo>
                  <a:pt x="1020506" y="0"/>
                  <a:pt x="1044685" y="24179"/>
                  <a:pt x="1044685" y="54006"/>
                </a:cubicBezTo>
                <a:cubicBezTo>
                  <a:pt x="1044685" y="83833"/>
                  <a:pt x="1020506" y="108012"/>
                  <a:pt x="990679" y="108012"/>
                </a:cubicBezTo>
                <a:close/>
              </a:path>
            </a:pathLst>
          </a:cu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" name="Rounded Rectangle 7"/>
          <p:cNvSpPr/>
          <p:nvPr userDrawn="1"/>
        </p:nvSpPr>
        <p:spPr>
          <a:xfrm rot="2539017">
            <a:off x="10640990" y="6073545"/>
            <a:ext cx="1751973" cy="369113"/>
          </a:xfrm>
          <a:custGeom>
            <a:avLst/>
            <a:gdLst/>
            <a:ahLst/>
            <a:cxnLst/>
            <a:rect l="l" t="t" r="r" b="b"/>
            <a:pathLst>
              <a:path w="1313980" h="276835">
                <a:moveTo>
                  <a:pt x="282631" y="184641"/>
                </a:moveTo>
                <a:cubicBezTo>
                  <a:pt x="292404" y="174868"/>
                  <a:pt x="305907" y="168823"/>
                  <a:pt x="320820" y="168822"/>
                </a:cubicBezTo>
                <a:lnTo>
                  <a:pt x="1281494" y="168822"/>
                </a:lnTo>
                <a:lnTo>
                  <a:pt x="1162861" y="276834"/>
                </a:lnTo>
                <a:lnTo>
                  <a:pt x="320820" y="276835"/>
                </a:lnTo>
                <a:cubicBezTo>
                  <a:pt x="290992" y="276835"/>
                  <a:pt x="266814" y="252656"/>
                  <a:pt x="266814" y="222829"/>
                </a:cubicBezTo>
                <a:cubicBezTo>
                  <a:pt x="266814" y="207915"/>
                  <a:pt x="272859" y="194413"/>
                  <a:pt x="282631" y="184641"/>
                </a:cubicBezTo>
                <a:close/>
                <a:moveTo>
                  <a:pt x="15817" y="15819"/>
                </a:moveTo>
                <a:cubicBezTo>
                  <a:pt x="25590" y="6046"/>
                  <a:pt x="39091" y="1"/>
                  <a:pt x="54005" y="1"/>
                </a:cubicBezTo>
                <a:lnTo>
                  <a:pt x="1215638" y="0"/>
                </a:lnTo>
                <a:lnTo>
                  <a:pt x="1313980" y="108013"/>
                </a:lnTo>
                <a:lnTo>
                  <a:pt x="54005" y="108013"/>
                </a:lnTo>
                <a:cubicBezTo>
                  <a:pt x="24178" y="108013"/>
                  <a:pt x="0" y="83834"/>
                  <a:pt x="0" y="54007"/>
                </a:cubicBezTo>
                <a:cubicBezTo>
                  <a:pt x="0" y="39093"/>
                  <a:pt x="6044" y="25592"/>
                  <a:pt x="15817" y="15819"/>
                </a:cubicBezTo>
                <a:close/>
              </a:path>
            </a:pathLst>
          </a:custGeom>
          <a:solidFill>
            <a:schemeClr val="bg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3588222" y="426000"/>
            <a:ext cx="5838228" cy="5924465"/>
            <a:chOff x="2987824" y="255370"/>
            <a:chExt cx="3658591" cy="3712633"/>
          </a:xfrm>
        </p:grpSpPr>
        <p:sp>
          <p:nvSpPr>
            <p:cNvPr id="16" name="Rounded Rectangle 7"/>
            <p:cNvSpPr/>
            <p:nvPr userDrawn="1"/>
          </p:nvSpPr>
          <p:spPr>
            <a:xfrm rot="2743412">
              <a:off x="2570129" y="839249"/>
              <a:ext cx="1479455" cy="311698"/>
            </a:xfrm>
            <a:custGeom>
              <a:avLst/>
              <a:gdLst/>
              <a:ahLst/>
              <a:cxnLst/>
              <a:rect l="l" t="t" r="r" b="b"/>
              <a:pathLst>
                <a:path w="1313980" h="276835">
                  <a:moveTo>
                    <a:pt x="282631" y="184641"/>
                  </a:moveTo>
                  <a:cubicBezTo>
                    <a:pt x="292404" y="174868"/>
                    <a:pt x="305907" y="168823"/>
                    <a:pt x="320820" y="168822"/>
                  </a:cubicBezTo>
                  <a:lnTo>
                    <a:pt x="1281494" y="168822"/>
                  </a:lnTo>
                  <a:lnTo>
                    <a:pt x="1162861" y="276834"/>
                  </a:lnTo>
                  <a:lnTo>
                    <a:pt x="320820" y="276835"/>
                  </a:lnTo>
                  <a:cubicBezTo>
                    <a:pt x="290992" y="276835"/>
                    <a:pt x="266814" y="252656"/>
                    <a:pt x="266814" y="222829"/>
                  </a:cubicBezTo>
                  <a:cubicBezTo>
                    <a:pt x="266814" y="207915"/>
                    <a:pt x="272859" y="194413"/>
                    <a:pt x="282631" y="184641"/>
                  </a:cubicBezTo>
                  <a:close/>
                  <a:moveTo>
                    <a:pt x="15817" y="15819"/>
                  </a:moveTo>
                  <a:cubicBezTo>
                    <a:pt x="25590" y="6046"/>
                    <a:pt x="39091" y="1"/>
                    <a:pt x="54005" y="1"/>
                  </a:cubicBezTo>
                  <a:lnTo>
                    <a:pt x="1215638" y="0"/>
                  </a:lnTo>
                  <a:lnTo>
                    <a:pt x="1313980" y="108013"/>
                  </a:lnTo>
                  <a:lnTo>
                    <a:pt x="54005" y="108013"/>
                  </a:lnTo>
                  <a:cubicBezTo>
                    <a:pt x="24178" y="108013"/>
                    <a:pt x="0" y="83834"/>
                    <a:pt x="0" y="54007"/>
                  </a:cubicBezTo>
                  <a:cubicBezTo>
                    <a:pt x="0" y="39093"/>
                    <a:pt x="6044" y="25592"/>
                    <a:pt x="15817" y="15819"/>
                  </a:cubicBezTo>
                  <a:close/>
                </a:path>
              </a:pathLst>
            </a:custGeom>
            <a:solidFill>
              <a:schemeClr val="bg1">
                <a:alpha val="2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17" name="Rounded Rectangle 3"/>
            <p:cNvSpPr/>
            <p:nvPr userDrawn="1"/>
          </p:nvSpPr>
          <p:spPr>
            <a:xfrm rot="2588287">
              <a:off x="4911045" y="3207276"/>
              <a:ext cx="1476662" cy="311697"/>
            </a:xfrm>
            <a:custGeom>
              <a:avLst/>
              <a:gdLst/>
              <a:ahLst/>
              <a:cxnLst/>
              <a:rect l="l" t="t" r="r" b="b"/>
              <a:pathLst>
                <a:path w="1311499" h="276834">
                  <a:moveTo>
                    <a:pt x="0" y="168822"/>
                  </a:moveTo>
                  <a:lnTo>
                    <a:pt x="1257493" y="168822"/>
                  </a:lnTo>
                  <a:cubicBezTo>
                    <a:pt x="1287320" y="168822"/>
                    <a:pt x="1311499" y="193001"/>
                    <a:pt x="1311499" y="222828"/>
                  </a:cubicBezTo>
                  <a:cubicBezTo>
                    <a:pt x="1311499" y="252655"/>
                    <a:pt x="1287320" y="276834"/>
                    <a:pt x="1257493" y="276834"/>
                  </a:cubicBezTo>
                  <a:lnTo>
                    <a:pt x="98341" y="276834"/>
                  </a:lnTo>
                  <a:close/>
                  <a:moveTo>
                    <a:pt x="13263" y="108012"/>
                  </a:moveTo>
                  <a:lnTo>
                    <a:pt x="131896" y="0"/>
                  </a:lnTo>
                  <a:lnTo>
                    <a:pt x="990679" y="0"/>
                  </a:lnTo>
                  <a:cubicBezTo>
                    <a:pt x="1020506" y="0"/>
                    <a:pt x="1044685" y="24179"/>
                    <a:pt x="1044685" y="54006"/>
                  </a:cubicBezTo>
                  <a:cubicBezTo>
                    <a:pt x="1044685" y="83833"/>
                    <a:pt x="1020506" y="108012"/>
                    <a:pt x="990679" y="108012"/>
                  </a:cubicBezTo>
                  <a:close/>
                </a:path>
              </a:pathLst>
            </a:custGeom>
            <a:solidFill>
              <a:schemeClr val="bg1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grpSp>
          <p:nvGrpSpPr>
            <p:cNvPr id="7" name="Group 6"/>
            <p:cNvGrpSpPr/>
            <p:nvPr userDrawn="1"/>
          </p:nvGrpSpPr>
          <p:grpSpPr>
            <a:xfrm>
              <a:off x="2987824" y="302237"/>
              <a:ext cx="3658591" cy="3665766"/>
              <a:chOff x="894913" y="1065128"/>
              <a:chExt cx="2420639" cy="2425386"/>
            </a:xfrm>
          </p:grpSpPr>
          <p:pic>
            <p:nvPicPr>
              <p:cNvPr id="8" name="Picture 7" descr="G:\002-KIMS BUSINESS\007-02-Googleslidesppt\02-GSppt-Contents-Kim\20170429\02-\item02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44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004758">
                <a:off x="963129" y="1820488"/>
                <a:ext cx="1630218" cy="17098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4" descr="G:\002-KIMS BUSINESS\007-02-Googleslidesppt\02-GSppt-Contents-Kim\20170429\02-\item02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8569023">
                <a:off x="1645526" y="1354124"/>
                <a:ext cx="1630218" cy="17098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Oval 11"/>
              <p:cNvSpPr/>
              <p:nvPr/>
            </p:nvSpPr>
            <p:spPr>
              <a:xfrm>
                <a:off x="1115616" y="1539635"/>
                <a:ext cx="1616891" cy="161689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/>
              </a:p>
            </p:txBody>
          </p:sp>
          <p:pic>
            <p:nvPicPr>
              <p:cNvPr id="13" name="Picture 4" descr="G:\002-KIMS BUSINESS\007-02-Googleslidesppt\02-GSppt-Contents-Kim\20170429\02-\item02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44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3475233">
                <a:off x="894913" y="1065128"/>
                <a:ext cx="1630218" cy="17098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9" name="Oval 18"/>
            <p:cNvSpPr/>
            <p:nvPr userDrawn="1"/>
          </p:nvSpPr>
          <p:spPr>
            <a:xfrm>
              <a:off x="3452395" y="1155308"/>
              <a:ext cx="2188355" cy="2188355"/>
            </a:xfrm>
            <a:prstGeom prst="ellipse">
              <a:avLst/>
            </a:prstGeom>
            <a:noFill/>
            <a:ln w="15875">
              <a:solidFill>
                <a:schemeClr val="accent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23051" y="3044958"/>
            <a:ext cx="3145899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1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Welcome!!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22853" y="3813042"/>
            <a:ext cx="3145899" cy="76808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4205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087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zwp.wda.gov.tw/wcfonline/wSite/Control?function=StdIndexPage" TargetMode="Externa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91744" y="1988840"/>
            <a:ext cx="4512501" cy="3456384"/>
          </a:xfrm>
        </p:spPr>
        <p:txBody>
          <a:bodyPr/>
          <a:lstStyle/>
          <a:p>
            <a:r>
              <a:rPr lang="zh-TW" altLang="en-US" sz="5333" b="0" dirty="0"/>
              <a:t>工作證</a:t>
            </a:r>
            <a:endParaRPr lang="en-US" altLang="zh-TW" sz="5333" b="0" dirty="0"/>
          </a:p>
        </p:txBody>
      </p:sp>
    </p:spTree>
    <p:extLst>
      <p:ext uri="{BB962C8B-B14F-4D97-AF65-F5344CB8AC3E}">
        <p14:creationId xmlns:p14="http://schemas.microsoft.com/office/powerpoint/2010/main" val="108122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3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7" name="文字方塊 6"/>
          <p:cNvSpPr txBox="1"/>
          <p:nvPr/>
        </p:nvSpPr>
        <p:spPr>
          <a:xfrm>
            <a:off x="994431" y="3332990"/>
            <a:ext cx="10481615" cy="132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zh-TW" altLang="en-US" sz="2667" dirty="0">
                <a:solidFill>
                  <a:prstClr val="black"/>
                </a:solidFill>
                <a:latin typeface="Arial"/>
              </a:rPr>
              <a:t>有勞務提供的工作，並領有薪資、報酬的，不論在校內或校外。</a:t>
            </a:r>
          </a:p>
          <a:p>
            <a:pPr algn="ctr" defTabSz="1219170" latinLnBrk="1"/>
            <a:endParaRPr lang="en-US" altLang="zh-TW" sz="2667" dirty="0">
              <a:solidFill>
                <a:prstClr val="black"/>
              </a:solidFill>
              <a:latin typeface="Arial"/>
            </a:endParaRPr>
          </a:p>
          <a:p>
            <a:pPr algn="ctr" defTabSz="1219170" latinLnBrk="1"/>
            <a:r>
              <a:rPr lang="zh-TW" altLang="en-US" sz="2667" dirty="0">
                <a:solidFill>
                  <a:srgbClr val="FF0000"/>
                </a:solidFill>
                <a:latin typeface="Arial"/>
              </a:rPr>
              <a:t>沒有</a:t>
            </a:r>
            <a:r>
              <a:rPr lang="zh-TW" altLang="en-US" sz="2667" dirty="0">
                <a:solidFill>
                  <a:srgbClr val="FF0000"/>
                </a:solidFill>
                <a:latin typeface="Arial"/>
              </a:rPr>
              <a:t>申請工作證不可以打工</a:t>
            </a:r>
            <a:r>
              <a:rPr lang="zh-TW" altLang="en-US" sz="2667" dirty="0">
                <a:solidFill>
                  <a:srgbClr val="FF0000"/>
                </a:solidFill>
                <a:latin typeface="Arial"/>
              </a:rPr>
              <a:t>！</a:t>
            </a:r>
            <a:endParaRPr lang="zh-TW" altLang="en-US" sz="2667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599723" y="2372883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什麼情況需要申請工作證？</a:t>
            </a:r>
          </a:p>
        </p:txBody>
      </p:sp>
    </p:spTree>
    <p:extLst>
      <p:ext uri="{BB962C8B-B14F-4D97-AF65-F5344CB8AC3E}">
        <p14:creationId xmlns:p14="http://schemas.microsoft.com/office/powerpoint/2010/main" val="2388902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3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6" name="文字方塊 5"/>
          <p:cNvSpPr txBox="1"/>
          <p:nvPr/>
        </p:nvSpPr>
        <p:spPr>
          <a:xfrm>
            <a:off x="3503712" y="254498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相關法令</a:t>
            </a:r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依據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487488" y="1124744"/>
            <a:ext cx="10032437" cy="541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>
              <a:lnSpc>
                <a:spcPct val="120000"/>
              </a:lnSpc>
            </a:pPr>
            <a:r>
              <a:rPr lang="zh-TW" altLang="en-US" sz="2400" dirty="0">
                <a:solidFill>
                  <a:srgbClr val="00B050"/>
                </a:solidFill>
                <a:latin typeface="Arial"/>
              </a:rPr>
              <a:t>「雇主聘僱外國人工作許可及管理辦法」</a:t>
            </a: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第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30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條至第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35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條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: 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第三類外國人聘僱許可之申請</a:t>
            </a:r>
          </a:p>
          <a:p>
            <a:pPr defTabSz="1219170" latinLnBrk="1">
              <a:lnSpc>
                <a:spcPct val="120000"/>
              </a:lnSpc>
            </a:pPr>
            <a:r>
              <a:rPr lang="zh-TW" altLang="en-US" sz="2400" dirty="0">
                <a:solidFill>
                  <a:srgbClr val="00B050"/>
                </a:solidFill>
                <a:latin typeface="Arial"/>
              </a:rPr>
              <a:t>「就業服務法」</a:t>
            </a: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第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50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條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: 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工作時間除寒暑假外，每星期最長為</a:t>
            </a:r>
            <a:r>
              <a:rPr lang="en-US" altLang="zh-TW" sz="2400" dirty="0">
                <a:solidFill>
                  <a:srgbClr val="FF0000"/>
                </a:solidFill>
                <a:latin typeface="Arial"/>
              </a:rPr>
              <a:t>20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小時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。</a:t>
            </a: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第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68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條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: 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未依規定申請工作許可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，即受聘僱為他人工作者，依就業服務法規定，處新台幣</a:t>
            </a:r>
            <a:r>
              <a:rPr lang="en-US" altLang="zh-TW" sz="2400" dirty="0">
                <a:solidFill>
                  <a:srgbClr val="FF0000"/>
                </a:solidFill>
                <a:latin typeface="Arial"/>
              </a:rPr>
              <a:t>3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萬元以上</a:t>
            </a:r>
            <a:r>
              <a:rPr lang="en-US" altLang="zh-TW" sz="2400" dirty="0">
                <a:solidFill>
                  <a:srgbClr val="FF0000"/>
                </a:solidFill>
                <a:latin typeface="Arial"/>
              </a:rPr>
              <a:t>15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萬元以下之罰鍰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。</a:t>
            </a:r>
          </a:p>
          <a:p>
            <a:pPr defTabSz="1219170" latinLnBrk="1">
              <a:lnSpc>
                <a:spcPct val="120000"/>
              </a:lnSpc>
            </a:pPr>
            <a:r>
              <a:rPr lang="zh-TW" altLang="en-US" sz="2400" dirty="0">
                <a:solidFill>
                  <a:srgbClr val="00B050"/>
                </a:solidFill>
                <a:latin typeface="Arial"/>
              </a:rPr>
              <a:t>「入出國及移民法」</a:t>
            </a: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第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18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條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: 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外國人曾經逾期停留、居留或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非法工作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，入出國及移民署得禁止其入國。</a:t>
            </a: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第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29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條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: 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外國人有在我國停留、居留期間，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從事與許可停留、居留原因不符之活動或工作者，入出國及移民署應強制驅逐出國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。但合法居留者，其請願及合法集會遊行，不在此限。</a:t>
            </a:r>
          </a:p>
        </p:txBody>
      </p:sp>
    </p:spTree>
    <p:extLst>
      <p:ext uri="{BB962C8B-B14F-4D97-AF65-F5344CB8AC3E}">
        <p14:creationId xmlns:p14="http://schemas.microsoft.com/office/powerpoint/2010/main" val="2634262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8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3503712" y="254498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工作證相關規定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1487488" y="1508787"/>
            <a:ext cx="10561173" cy="4307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189" indent="-457189" defTabSz="1219170" latinLnBrk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申請身分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: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僑生、港澳生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及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外國留學生</a:t>
            </a:r>
            <a:r>
              <a:rPr lang="en-US" altLang="zh-TW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(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外籍生</a:t>
            </a:r>
            <a:r>
              <a:rPr lang="en-US" altLang="zh-TW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)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  <a:p>
            <a:pPr marL="457189" indent="-457189" defTabSz="1219170" latinLnBrk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申請要件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: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在學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且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具有學籍 </a:t>
            </a:r>
            <a:r>
              <a:rPr lang="en-US" altLang="zh-TW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(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有繳學費</a:t>
            </a:r>
            <a:r>
              <a:rPr lang="en-US" altLang="zh-TW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)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，居留證效期需足夠</a:t>
            </a:r>
            <a:endParaRPr lang="en-US" altLang="zh-TW" sz="2667" b="1" dirty="0">
              <a:solidFill>
                <a:srgbClr val="EEECE1">
                  <a:lumMod val="25000"/>
                </a:srgbClr>
              </a:solidFill>
              <a:latin typeface="Arial Unicode MS"/>
            </a:endParaRPr>
          </a:p>
          <a:p>
            <a:pPr marL="457189" indent="-457189" defTabSz="1219170" latinLnBrk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申請時間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: 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入學</a:t>
            </a:r>
            <a:r>
              <a:rPr lang="en-US" altLang="zh-TW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(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註冊</a:t>
            </a:r>
            <a:r>
              <a:rPr lang="en-US" altLang="zh-TW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)</a:t>
            </a:r>
            <a:r>
              <a:rPr lang="zh-TW" altLang="en-US" sz="2667" b="1" dirty="0">
                <a:solidFill>
                  <a:srgbClr val="EEECE1">
                    <a:lumMod val="25000"/>
                  </a:srgbClr>
                </a:solidFill>
                <a:latin typeface="Arial Unicode MS"/>
              </a:rPr>
              <a:t>後即可申請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。</a:t>
            </a:r>
          </a:p>
          <a:p>
            <a:pPr marL="457189" indent="-457189" defTabSz="1219170" latinLnBrk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主管及核發單位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: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</a:t>
            </a:r>
            <a:r>
              <a:rPr lang="zh-TW" altLang="zh-TW" sz="2667" dirty="0">
                <a:solidFill>
                  <a:prstClr val="black"/>
                </a:solidFill>
                <a:latin typeface="Arial Unicode MS"/>
              </a:rPr>
              <a:t>勞動部勞動力發展署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  <a:p>
            <a:pPr marL="457189" indent="-457189" defTabSz="1219170" latinLnBrk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許可期限：每次</a:t>
            </a:r>
            <a:r>
              <a:rPr lang="zh-TW" altLang="en-US" sz="2667" b="1" dirty="0">
                <a:solidFill>
                  <a:srgbClr val="C00000"/>
                </a:solidFill>
                <a:latin typeface="Arial Unicode MS"/>
              </a:rPr>
              <a:t>最長</a:t>
            </a:r>
            <a:r>
              <a:rPr lang="en-US" altLang="zh-TW" sz="2667" b="1" dirty="0">
                <a:solidFill>
                  <a:srgbClr val="C00000"/>
                </a:solidFill>
                <a:latin typeface="Arial Unicode MS"/>
              </a:rPr>
              <a:t>6</a:t>
            </a:r>
            <a:r>
              <a:rPr lang="zh-TW" altLang="en-US" sz="2667" b="1" dirty="0">
                <a:solidFill>
                  <a:srgbClr val="C00000"/>
                </a:solidFill>
                <a:latin typeface="Arial Unicode MS"/>
              </a:rPr>
              <a:t>個月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 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  <a:p>
            <a:pPr defTabSz="1219170" latinLnBrk="1">
              <a:lnSpc>
                <a:spcPct val="130000"/>
              </a:lnSpc>
            </a:pPr>
            <a:r>
              <a:rPr lang="zh-TW" altLang="en-US" sz="2667" b="1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→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第一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學期申請</a:t>
            </a:r>
            <a:r>
              <a:rPr lang="en-US" altLang="zh-TW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(9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月開學</a:t>
            </a:r>
            <a:r>
              <a:rPr lang="en-US" altLang="zh-TW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)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：從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申請日到下一學期</a:t>
            </a:r>
            <a:r>
              <a:rPr lang="en-US" altLang="zh-TW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(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隔年</a:t>
            </a:r>
            <a:r>
              <a:rPr lang="en-US" altLang="zh-TW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)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的</a:t>
            </a:r>
            <a:r>
              <a:rPr lang="en-US" altLang="zh-TW" sz="2667" dirty="0">
                <a:solidFill>
                  <a:srgbClr val="C00000"/>
                </a:solidFill>
                <a:latin typeface="Arial Unicode MS"/>
              </a:rPr>
              <a:t>3</a:t>
            </a:r>
            <a:r>
              <a:rPr lang="zh-TW" altLang="en-US" sz="2667" dirty="0">
                <a:solidFill>
                  <a:srgbClr val="C00000"/>
                </a:solidFill>
                <a:latin typeface="Arial Unicode MS"/>
              </a:rPr>
              <a:t>月</a:t>
            </a:r>
            <a:r>
              <a:rPr lang="en-US" altLang="zh-TW" sz="2667" dirty="0">
                <a:solidFill>
                  <a:srgbClr val="C00000"/>
                </a:solidFill>
                <a:latin typeface="Arial Unicode MS"/>
              </a:rPr>
              <a:t>31</a:t>
            </a:r>
            <a:r>
              <a:rPr lang="zh-TW" altLang="en-US" sz="2667" dirty="0">
                <a:solidFill>
                  <a:srgbClr val="C00000"/>
                </a:solidFill>
                <a:latin typeface="Arial Unicode MS"/>
              </a:rPr>
              <a:t>日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為止 </a:t>
            </a:r>
            <a:r>
              <a:rPr lang="zh-TW" altLang="en-US" sz="2667" b="1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→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第二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學期申請</a:t>
            </a:r>
            <a:r>
              <a:rPr lang="en-US" altLang="zh-TW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(2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月開學</a:t>
            </a:r>
            <a:r>
              <a:rPr lang="en-US" altLang="zh-TW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)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：從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申請日同年</a:t>
            </a:r>
            <a:r>
              <a:rPr lang="en-US" altLang="zh-TW" sz="2667" dirty="0">
                <a:solidFill>
                  <a:srgbClr val="C00000"/>
                </a:solidFill>
                <a:latin typeface="Arial Unicode MS"/>
              </a:rPr>
              <a:t>9</a:t>
            </a:r>
            <a:r>
              <a:rPr lang="zh-TW" altLang="en-US" sz="2667" dirty="0">
                <a:solidFill>
                  <a:srgbClr val="C00000"/>
                </a:solidFill>
                <a:latin typeface="Arial Unicode MS"/>
              </a:rPr>
              <a:t>月</a:t>
            </a:r>
            <a:r>
              <a:rPr lang="en-US" altLang="zh-TW" sz="2667" dirty="0">
                <a:solidFill>
                  <a:srgbClr val="C00000"/>
                </a:solidFill>
                <a:latin typeface="Arial Unicode MS"/>
              </a:rPr>
              <a:t>30</a:t>
            </a:r>
            <a:r>
              <a:rPr lang="zh-TW" altLang="en-US" sz="2667" dirty="0">
                <a:solidFill>
                  <a:srgbClr val="C00000"/>
                </a:solidFill>
                <a:latin typeface="Arial Unicode MS"/>
              </a:rPr>
              <a:t>日</a:t>
            </a:r>
            <a:r>
              <a:rPr lang="zh-TW" altLang="en-US" sz="2667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為止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  <a:p>
            <a:pPr defTabSz="1219170" latinLnBrk="1">
              <a:lnSpc>
                <a:spcPct val="130000"/>
              </a:lnSpc>
            </a:pP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     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(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需有足夠的居留證效期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)(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該學期預計畢業的同學則核發到同年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的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6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月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30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日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 Unicode MS"/>
              </a:rPr>
              <a:t>)</a:t>
            </a:r>
            <a:endParaRPr lang="en-US" altLang="zh-TW" sz="2400" dirty="0">
              <a:solidFill>
                <a:srgbClr val="57A7BD">
                  <a:lumMod val="75000"/>
                </a:srgbClr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568982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2543605" y="2948947"/>
            <a:ext cx="8928992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5867" dirty="0">
                <a:solidFill>
                  <a:prstClr val="white"/>
                </a:solidFill>
                <a:latin typeface="Arial"/>
              </a:rPr>
              <a:t>工作證</a:t>
            </a:r>
            <a:r>
              <a:rPr lang="zh-TW" altLang="en-US" sz="5867" dirty="0">
                <a:solidFill>
                  <a:prstClr val="black"/>
                </a:solidFill>
                <a:latin typeface="Arial"/>
              </a:rPr>
              <a:t> 線</a:t>
            </a:r>
            <a:r>
              <a:rPr lang="zh-TW" altLang="en-US" sz="5867" dirty="0">
                <a:solidFill>
                  <a:prstClr val="black"/>
                </a:solidFill>
                <a:latin typeface="Arial"/>
              </a:rPr>
              <a:t>上</a:t>
            </a:r>
            <a:r>
              <a:rPr lang="zh-TW" altLang="en-US" sz="5867" dirty="0">
                <a:solidFill>
                  <a:prstClr val="black"/>
                </a:solidFill>
                <a:latin typeface="Arial"/>
              </a:rPr>
              <a:t>申請說明</a:t>
            </a:r>
            <a:endParaRPr lang="zh-TW" altLang="en-US" sz="5867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56273" y="6169310"/>
            <a:ext cx="10657184" cy="66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en-US" altLang="zh-TW" sz="1867" dirty="0">
                <a:solidFill>
                  <a:prstClr val="black"/>
                </a:solidFill>
                <a:latin typeface="Arial"/>
                <a:hlinkClick r:id="rId2"/>
              </a:rPr>
              <a:t>https://</a:t>
            </a:r>
            <a:r>
              <a:rPr lang="en-US" altLang="zh-TW" sz="1867" dirty="0">
                <a:solidFill>
                  <a:prstClr val="black"/>
                </a:solidFill>
                <a:latin typeface="Arial"/>
                <a:hlinkClick r:id="rId2"/>
              </a:rPr>
              <a:t>ezwp.wda.gov.tw/wcfonline/wSite/Control?function=StdIndexPage</a:t>
            </a:r>
            <a:endParaRPr lang="en-US" altLang="zh-TW" sz="1867" dirty="0">
              <a:solidFill>
                <a:prstClr val="black"/>
              </a:solidFill>
              <a:latin typeface="Arial"/>
            </a:endParaRPr>
          </a:p>
          <a:p>
            <a:pPr algn="ctr" defTabSz="1219170" latinLnBrk="1"/>
            <a:endParaRPr lang="zh-TW" altLang="en-US" sz="1867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85738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3503712" y="1392818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申請前</a:t>
            </a:r>
            <a:r>
              <a:rPr lang="en-US" altLang="zh-TW" sz="3200" dirty="0">
                <a:solidFill>
                  <a:srgbClr val="57A7BD"/>
                </a:solidFill>
                <a:latin typeface="Arial"/>
              </a:rPr>
              <a:t>-</a:t>
            </a:r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需準備</a:t>
            </a:r>
            <a:r>
              <a:rPr lang="zh-TW" altLang="en-US" sz="3200" dirty="0">
                <a:solidFill>
                  <a:srgbClr val="57A7BD"/>
                </a:solidFill>
                <a:latin typeface="Arial"/>
              </a:rPr>
              <a:t>文件 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3467588" y="2372883"/>
            <a:ext cx="7008779" cy="2760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>
              <a:lnSpc>
                <a:spcPct val="130000"/>
              </a:lnSpc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將下列文件掃描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或拍照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)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成</a:t>
            </a:r>
            <a:r>
              <a:rPr lang="en-US" altLang="zh-TW" sz="2667" dirty="0">
                <a:solidFill>
                  <a:srgbClr val="FF0000"/>
                </a:solidFill>
                <a:latin typeface="Arial Unicode MS"/>
              </a:rPr>
              <a:t>PDF</a:t>
            </a:r>
            <a:r>
              <a:rPr lang="zh-TW" altLang="en-US" sz="2667" dirty="0">
                <a:solidFill>
                  <a:srgbClr val="FF0000"/>
                </a:solidFill>
                <a:latin typeface="Arial Unicode MS"/>
              </a:rPr>
              <a:t>檔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： </a:t>
            </a:r>
            <a:endParaRPr lang="zh-TW" altLang="en-US" sz="2667" dirty="0">
              <a:solidFill>
                <a:prstClr val="black"/>
              </a:solidFill>
              <a:latin typeface="Arial Unicode MS"/>
            </a:endParaRPr>
          </a:p>
          <a:p>
            <a:pPr defTabSz="1219170" latinLnBrk="1">
              <a:lnSpc>
                <a:spcPct val="130000"/>
              </a:lnSpc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    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1. 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護照基本資料頁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有照片那頁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) 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  <a:p>
            <a:pPr defTabSz="1219170" latinLnBrk="1">
              <a:lnSpc>
                <a:spcPct val="130000"/>
              </a:lnSpc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    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2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. 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居留證  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正反面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)  ARC 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  <a:p>
            <a:pPr defTabSz="1219170" latinLnBrk="1">
              <a:lnSpc>
                <a:spcPct val="130000"/>
              </a:lnSpc>
            </a:pP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     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3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. 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學生證 </a:t>
            </a: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Student card </a:t>
            </a:r>
          </a:p>
          <a:p>
            <a:pPr defTabSz="1219170" latinLnBrk="1">
              <a:lnSpc>
                <a:spcPct val="130000"/>
              </a:lnSpc>
            </a:pPr>
            <a:r>
              <a:rPr lang="en-US" altLang="zh-TW" sz="2667" dirty="0">
                <a:solidFill>
                  <a:prstClr val="black"/>
                </a:solidFill>
                <a:latin typeface="Arial Unicode MS"/>
              </a:rPr>
              <a:t>     4. 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在學</a:t>
            </a:r>
            <a:r>
              <a:rPr lang="zh-TW" altLang="en-US" sz="2667" dirty="0">
                <a:solidFill>
                  <a:prstClr val="black"/>
                </a:solidFill>
                <a:latin typeface="Arial Unicode MS"/>
              </a:rPr>
              <a:t>證明中文版 </a:t>
            </a:r>
            <a:endParaRPr lang="en-US" altLang="zh-TW" sz="2667" dirty="0">
              <a:solidFill>
                <a:prstClr val="black"/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410753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883" y="836712"/>
            <a:ext cx="6847840" cy="5577840"/>
          </a:xfrm>
          <a:prstGeom prst="rect">
            <a:avLst/>
          </a:prstGeom>
        </p:spPr>
      </p:pic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black"/>
              </a:solidFill>
              <a:latin typeface="Arial Unicode M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304245" y="4581128"/>
            <a:ext cx="3264363" cy="6720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37689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5888"/>
            <a:ext cx="12192000" cy="4982113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2063552" y="447141"/>
            <a:ext cx="8736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2</a:t>
            </a:r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.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 學生帳號申請：</a:t>
            </a:r>
            <a:endParaRPr lang="en-US" altLang="zh-TW" sz="3200" dirty="0">
              <a:solidFill>
                <a:prstClr val="black"/>
              </a:solidFill>
              <a:latin typeface="Arial Unicode MS"/>
            </a:endParaRP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請自行設定帳號密碼，並填入個人資料</a:t>
            </a:r>
            <a:endParaRPr lang="zh-TW" altLang="en-US" sz="3200" dirty="0">
              <a:solidFill>
                <a:prstClr val="black"/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084034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4" name="文字方塊 13"/>
          <p:cNvSpPr txBox="1"/>
          <p:nvPr/>
        </p:nvSpPr>
        <p:spPr>
          <a:xfrm>
            <a:off x="2063552" y="447141"/>
            <a:ext cx="8736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3.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 登入後：</a:t>
            </a:r>
            <a:endParaRPr lang="en-US" altLang="zh-TW" sz="3200" dirty="0">
              <a:solidFill>
                <a:prstClr val="black"/>
              </a:solidFill>
              <a:latin typeface="Arial Unicode MS"/>
            </a:endParaRP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至案件新增及管理</a:t>
            </a:r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-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 學生案件管理</a:t>
            </a:r>
            <a:endParaRPr lang="zh-TW" altLang="en-US" sz="3200" dirty="0">
              <a:solidFill>
                <a:prstClr val="black"/>
              </a:solidFill>
              <a:latin typeface="Arial Unicode MS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6925"/>
            <a:ext cx="12192000" cy="2327267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023659" y="2611468"/>
            <a:ext cx="3264363" cy="6720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4354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4" name="文字方塊 13"/>
          <p:cNvSpPr txBox="1"/>
          <p:nvPr/>
        </p:nvSpPr>
        <p:spPr>
          <a:xfrm>
            <a:off x="2063552" y="447142"/>
            <a:ext cx="8736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4.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 新增申請案件</a:t>
            </a:r>
            <a:endParaRPr lang="zh-TW" altLang="en-US" sz="3200" dirty="0">
              <a:solidFill>
                <a:prstClr val="black"/>
              </a:solidFill>
              <a:latin typeface="Arial Unicode M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9805"/>
            <a:ext cx="12192000" cy="3569601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871531" y="5541235"/>
            <a:ext cx="1632181" cy="48005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0135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063552" y="447141"/>
            <a:ext cx="8736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5-1.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 依步驟填入資料：</a:t>
            </a:r>
            <a:endParaRPr lang="en-US" altLang="zh-TW" sz="3200" dirty="0">
              <a:solidFill>
                <a:prstClr val="black"/>
              </a:solidFill>
              <a:latin typeface="Arial Unicode MS"/>
            </a:endParaRP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請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填入個人基本資料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圖片為參考範例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)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260" y="1700596"/>
            <a:ext cx="10704512" cy="514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03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063552" y="232332"/>
            <a:ext cx="8736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5-2. 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依步驟填入資料：</a:t>
            </a: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請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填入就讀學校資料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圖片為參考範例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)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40" y="1412777"/>
            <a:ext cx="10540397" cy="537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57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063552" y="232332"/>
            <a:ext cx="8736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5-3. 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依步驟填入資料：</a:t>
            </a: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請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填入工作許可資料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圖片為參考範例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)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052" y="1651961"/>
            <a:ext cx="11022211" cy="5191377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311691" y="5349214"/>
            <a:ext cx="1920213" cy="1920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6064870" y="4952782"/>
            <a:ext cx="3336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新申請，請選工作許可</a:t>
            </a:r>
            <a:endParaRPr lang="zh-TW" altLang="en-US" sz="2400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5" name="向右箭號 4"/>
          <p:cNvSpPr/>
          <p:nvPr/>
        </p:nvSpPr>
        <p:spPr>
          <a:xfrm rot="10022878">
            <a:off x="5317796" y="5129771"/>
            <a:ext cx="780489" cy="30188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03712" y="6096275"/>
            <a:ext cx="2208245" cy="3090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95563" y="6096275"/>
            <a:ext cx="2028628" cy="3090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67461" y="5758360"/>
            <a:ext cx="3336252" cy="954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選擇「電子公文」，</a:t>
            </a:r>
            <a:endParaRPr lang="en-US" altLang="zh-TW" sz="1867" dirty="0">
              <a:solidFill>
                <a:srgbClr val="FF0000"/>
              </a:solidFill>
              <a:latin typeface="Arial"/>
            </a:endParaRPr>
          </a:p>
          <a:p>
            <a:pPr defTabSz="1219170" latinLnBrk="1"/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核</a:t>
            </a:r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可後將後</a:t>
            </a:r>
            <a:r>
              <a:rPr lang="en-US" altLang="zh-TW" sz="1867" dirty="0">
                <a:solidFill>
                  <a:srgbClr val="FF0000"/>
                </a:solidFill>
                <a:latin typeface="Arial"/>
              </a:rPr>
              <a:t>EMAIL</a:t>
            </a:r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至你填寫的信箱，請下載後儲存</a:t>
            </a:r>
            <a:endParaRPr lang="zh-TW" altLang="en-US" sz="1867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7907796" y="5693504"/>
            <a:ext cx="3920539" cy="954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選擇「郵寄學校」，</a:t>
            </a:r>
            <a:endParaRPr lang="en-US" altLang="zh-TW" sz="1867" dirty="0">
              <a:solidFill>
                <a:srgbClr val="FF0000"/>
              </a:solidFill>
              <a:latin typeface="Arial"/>
            </a:endParaRPr>
          </a:p>
          <a:p>
            <a:pPr defTabSz="1219170" latinLnBrk="1"/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核</a:t>
            </a:r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可後將後寄紙本至學校，</a:t>
            </a:r>
            <a:endParaRPr lang="en-US" altLang="zh-TW" sz="1867" dirty="0">
              <a:solidFill>
                <a:srgbClr val="FF0000"/>
              </a:solidFill>
              <a:latin typeface="Arial"/>
            </a:endParaRPr>
          </a:p>
          <a:p>
            <a:pPr defTabSz="1219170" latinLnBrk="1"/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待收到</a:t>
            </a:r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後，會</a:t>
            </a:r>
            <a:r>
              <a:rPr lang="en-US" altLang="zh-TW" sz="1867" dirty="0">
                <a:solidFill>
                  <a:srgbClr val="FF0000"/>
                </a:solidFill>
                <a:latin typeface="Arial"/>
              </a:rPr>
              <a:t>EMAIL</a:t>
            </a:r>
            <a:r>
              <a:rPr lang="zh-TW" altLang="en-US" sz="1867" dirty="0">
                <a:solidFill>
                  <a:srgbClr val="FF0000"/>
                </a:solidFill>
                <a:latin typeface="Arial"/>
              </a:rPr>
              <a:t>通知來領取</a:t>
            </a:r>
            <a:endParaRPr lang="zh-TW" altLang="en-US" sz="1867" dirty="0">
              <a:solidFill>
                <a:srgbClr val="FF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7396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063552" y="232333"/>
            <a:ext cx="8736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5-4. 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依步驟填入資料：</a:t>
            </a: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請上傳應備文件，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需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為</a:t>
            </a:r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PDF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檔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圖片為參考範例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)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700808"/>
            <a:ext cx="11184565" cy="5049947"/>
          </a:xfrm>
          <a:prstGeom prst="rect">
            <a:avLst/>
          </a:prstGeom>
        </p:spPr>
      </p:pic>
      <p:sp>
        <p:nvSpPr>
          <p:cNvPr id="15" name="向右箭號 14"/>
          <p:cNvSpPr/>
          <p:nvPr/>
        </p:nvSpPr>
        <p:spPr>
          <a:xfrm>
            <a:off x="6113462" y="4485117"/>
            <a:ext cx="780489" cy="30188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6" name="向右箭號 15"/>
          <p:cNvSpPr/>
          <p:nvPr/>
        </p:nvSpPr>
        <p:spPr>
          <a:xfrm>
            <a:off x="6129616" y="5225923"/>
            <a:ext cx="780489" cy="30188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7" name="向右箭號 16"/>
          <p:cNvSpPr/>
          <p:nvPr/>
        </p:nvSpPr>
        <p:spPr>
          <a:xfrm>
            <a:off x="6129617" y="5737343"/>
            <a:ext cx="780489" cy="30188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8" name="向右箭號 17"/>
          <p:cNvSpPr/>
          <p:nvPr/>
        </p:nvSpPr>
        <p:spPr>
          <a:xfrm>
            <a:off x="6129617" y="6327361"/>
            <a:ext cx="780489" cy="30188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6960096" y="4389837"/>
            <a:ext cx="3072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上傳護照</a:t>
            </a:r>
            <a:endParaRPr lang="zh-TW" altLang="en-US" sz="24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952387" y="5185365"/>
            <a:ext cx="3072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上傳學生證</a:t>
            </a:r>
            <a:endParaRPr lang="zh-TW" altLang="en-US" sz="24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6960096" y="5642062"/>
            <a:ext cx="3072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上傳居留證正反面</a:t>
            </a:r>
            <a:endParaRPr lang="zh-TW" altLang="en-US" sz="24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6960096" y="6232081"/>
            <a:ext cx="3072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上傳中文版在學證明</a:t>
            </a:r>
            <a:endParaRPr lang="zh-TW" altLang="en-US" sz="2400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879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063552" y="232333"/>
            <a:ext cx="56646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black"/>
                </a:solidFill>
                <a:latin typeface="Arial Unicode MS"/>
              </a:rPr>
              <a:t>5-5. </a:t>
            </a:r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依步驟填入資料：</a:t>
            </a:r>
          </a:p>
          <a:p>
            <a:pPr defTabSz="1219170" latinLnBrk="1"/>
            <a:r>
              <a:rPr lang="zh-TW" altLang="en-US" sz="3200" dirty="0">
                <a:solidFill>
                  <a:prstClr val="black"/>
                </a:solidFill>
                <a:latin typeface="Arial Unicode MS"/>
              </a:rPr>
              <a:t>請選擇繳費方式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圖片為參考範例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)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4081"/>
            <a:ext cx="12192000" cy="5041103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487488" y="1310070"/>
            <a:ext cx="10177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*建議使用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ATM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或台灣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Pay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繳費，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郵局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繳費需至郵局進行郵政劃撥較為費時</a:t>
            </a:r>
            <a:endParaRPr lang="zh-TW" altLang="en-US" sz="2400" dirty="0">
              <a:solidFill>
                <a:srgbClr val="57A7BD">
                  <a:lumMod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7867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447596" y="164638"/>
            <a:ext cx="9572361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若選擇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ATM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繳費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(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金融卡需開通此功能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)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，請按「送學校審核並取得繳費序號」</a:t>
            </a:r>
            <a:endParaRPr lang="en-US" altLang="zh-TW" sz="2133" dirty="0">
              <a:solidFill>
                <a:prstClr val="black"/>
              </a:solidFill>
              <a:latin typeface="Arial Unicode MS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91" y="678660"/>
            <a:ext cx="9991565" cy="613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038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10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1103446" y="2174347"/>
            <a:ext cx="364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en-US" altLang="zh-TW" sz="3200" dirty="0">
                <a:solidFill>
                  <a:prstClr val="white"/>
                </a:solidFill>
                <a:latin typeface="Arial Unicode MS"/>
              </a:rPr>
              <a:t>1.</a:t>
            </a:r>
            <a:r>
              <a:rPr lang="zh-TW" altLang="en-US" sz="3200" dirty="0">
                <a:solidFill>
                  <a:prstClr val="white"/>
                </a:solidFill>
                <a:latin typeface="Arial Unicode MS"/>
              </a:rPr>
              <a:t> 請先申請帳號</a:t>
            </a:r>
            <a:endParaRPr lang="zh-TW" altLang="en-US" sz="3200" dirty="0">
              <a:solidFill>
                <a:prstClr val="white"/>
              </a:solidFill>
              <a:latin typeface="Arial Unicode MS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2447595" y="488181"/>
            <a:ext cx="8832981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若選擇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ATM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繳費，請按「送學校審核並取得繳費序號」，</a:t>
            </a:r>
            <a:endParaRPr lang="en-US" altLang="zh-TW" sz="2133" dirty="0">
              <a:solidFill>
                <a:prstClr val="black"/>
              </a:solidFill>
              <a:latin typeface="Arial Unicode MS"/>
            </a:endParaRPr>
          </a:p>
          <a:p>
            <a:pPr defTabSz="1219170" latinLnBrk="1"/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會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有一組</a:t>
            </a:r>
            <a:r>
              <a:rPr lang="en-US" altLang="zh-TW" sz="2133" dirty="0">
                <a:solidFill>
                  <a:prstClr val="black"/>
                </a:solidFill>
                <a:latin typeface="Arial Unicode MS"/>
              </a:rPr>
              <a:t>16</a:t>
            </a:r>
            <a:r>
              <a:rPr lang="zh-TW" altLang="en-US" sz="2133" dirty="0">
                <a:solidFill>
                  <a:prstClr val="black"/>
                </a:solidFill>
                <a:latin typeface="Arial Unicode MS"/>
              </a:rPr>
              <a:t>位數字的繳費序號</a:t>
            </a:r>
            <a:endParaRPr lang="en-US" altLang="zh-TW" sz="2133" dirty="0">
              <a:solidFill>
                <a:prstClr val="black"/>
              </a:solidFill>
              <a:latin typeface="Arial Unicode M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72884"/>
            <a:ext cx="12192000" cy="294863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2543606" y="4965171"/>
            <a:ext cx="2208245" cy="3090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向右箭號 14"/>
          <p:cNvSpPr/>
          <p:nvPr/>
        </p:nvSpPr>
        <p:spPr>
          <a:xfrm rot="10800000">
            <a:off x="4847862" y="4965171"/>
            <a:ext cx="780489" cy="30188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latinLnBrk="1"/>
            <a:endParaRPr lang="zh-TW" altLang="en-US" sz="2400">
              <a:solidFill>
                <a:prstClr val="white"/>
              </a:solidFill>
              <a:latin typeface="Arial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591667" y="4869890"/>
            <a:ext cx="5376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這裡會有一組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16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位數字的繳費序號</a:t>
            </a:r>
            <a:endParaRPr lang="zh-TW" altLang="en-US" sz="24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679509" y="6180298"/>
            <a:ext cx="960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*每一次的申請繳費序號都會不同，請依該次的繳費序號進行繳費</a:t>
            </a:r>
            <a:endParaRPr lang="zh-TW" altLang="en-US" sz="2400" dirty="0">
              <a:solidFill>
                <a:srgbClr val="57A7BD">
                  <a:lumMod val="75000"/>
                </a:srgbClr>
              </a:solidFill>
              <a:latin typeface="Arial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2449604" y="1298076"/>
            <a:ext cx="960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 latinLnBrk="1"/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*有繳費序號號後，請盡速至</a:t>
            </a:r>
            <a:r>
              <a:rPr lang="en-US" altLang="zh-TW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ATM</a:t>
            </a:r>
            <a:r>
              <a:rPr lang="zh-TW" altLang="en-US" sz="2400" dirty="0">
                <a:solidFill>
                  <a:srgbClr val="57A7BD">
                    <a:lumMod val="75000"/>
                  </a:srgbClr>
                </a:solidFill>
                <a:latin typeface="Arial"/>
              </a:rPr>
              <a:t>轉帳繳費</a:t>
            </a:r>
            <a:endParaRPr lang="en-US" altLang="zh-TW" sz="2400" dirty="0">
              <a:solidFill>
                <a:srgbClr val="57A7BD">
                  <a:lumMod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2581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239350" y="260649"/>
            <a:ext cx="1423708" cy="1439947"/>
            <a:chOff x="774675" y="2445543"/>
            <a:chExt cx="1067781" cy="1079960"/>
          </a:xfrm>
        </p:grpSpPr>
        <p:sp>
          <p:nvSpPr>
            <p:cNvPr id="8" name="Oval 20"/>
            <p:cNvSpPr/>
            <p:nvPr/>
          </p:nvSpPr>
          <p:spPr>
            <a:xfrm flipH="1">
              <a:off x="774675" y="2445543"/>
              <a:ext cx="1067781" cy="107996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latinLnBrk="1"/>
              <a:endParaRPr 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795638" y="2800857"/>
              <a:ext cx="1031116" cy="377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latinLnBrk="1"/>
              <a:r>
                <a:rPr lang="zh-TW" altLang="en-US" sz="2667" b="1" dirty="0">
                  <a:solidFill>
                    <a:prstClr val="white"/>
                  </a:solidFill>
                  <a:latin typeface="Arial"/>
                </a:rPr>
                <a:t>工作證</a:t>
              </a:r>
              <a:endParaRPr lang="zh-TW" altLang="en-US" sz="2667" b="1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3215680" y="734400"/>
            <a:ext cx="5664629" cy="666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 latinLnBrk="1"/>
            <a:r>
              <a:rPr lang="zh-TW" altLang="en-US" sz="3733" dirty="0">
                <a:solidFill>
                  <a:prstClr val="black"/>
                </a:solidFill>
                <a:latin typeface="Arial Unicode MS"/>
              </a:rPr>
              <a:t>注意事項</a:t>
            </a:r>
            <a:endParaRPr lang="en-US" altLang="zh-TW" sz="3733" dirty="0">
              <a:solidFill>
                <a:prstClr val="black"/>
              </a:solidFill>
              <a:latin typeface="Arial Unicode MS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487488" y="1691778"/>
            <a:ext cx="99502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送出申請後，若有缺件或資料錯誤，會收到勞動部通知「補正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/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補件」，請不要在期限的最後一天才補件喔！因為補件需要再經過學校審核，如果在最後一天才補，這樣學校會來不及幫你審核並送到勞動部喔！</a:t>
            </a: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選擇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「郵寄學校」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：領取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工作證的時間，一律以收到「學校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Email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」通知為準。若收到勞動部的發文通知，代表工作證現在證在寄送的途中，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請收到學校</a:t>
            </a:r>
            <a:r>
              <a:rPr lang="en-US" altLang="zh-TW" sz="2400" dirty="0">
                <a:solidFill>
                  <a:srgbClr val="FF0000"/>
                </a:solidFill>
                <a:latin typeface="Arial"/>
              </a:rPr>
              <a:t>Email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通知再到國際園地領取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！</a:t>
            </a:r>
            <a:endParaRPr lang="en-US" altLang="zh-TW" sz="2400" dirty="0">
              <a:solidFill>
                <a:srgbClr val="FF0000"/>
              </a:solidFill>
              <a:latin typeface="Arial"/>
            </a:endParaRPr>
          </a:p>
          <a:p>
            <a:pPr marL="380990" indent="-380990" defTabSz="1219170" latinLnBrk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選擇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「電子公文」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：工作證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會以「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Email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」的形式通知，請務必留意工作證申請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mail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信箱，工作證下載期限有一週左右時間，需自行至勞動部線上申辦系統領取電子公文或查閱</a:t>
            </a:r>
            <a:r>
              <a:rPr lang="en-US" altLang="zh-TW" sz="2400" dirty="0">
                <a:solidFill>
                  <a:prstClr val="black"/>
                </a:solidFill>
                <a:latin typeface="Arial"/>
              </a:rPr>
              <a:t>mail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；逾期未領件者，系統將關閉「領取電子公文」功能</a:t>
            </a:r>
            <a:r>
              <a:rPr lang="zh-TW" altLang="en-US" sz="2400" dirty="0">
                <a:solidFill>
                  <a:prstClr val="black"/>
                </a:solidFill>
                <a:latin typeface="Arial"/>
              </a:rPr>
              <a:t>！</a:t>
            </a:r>
            <a:r>
              <a:rPr lang="zh-TW" altLang="en-US" sz="2400" dirty="0">
                <a:solidFill>
                  <a:srgbClr val="FF0000"/>
                </a:solidFill>
                <a:latin typeface="Arial"/>
              </a:rPr>
              <a:t>下載後請一定要儲存或截圖！</a:t>
            </a:r>
            <a:endParaRPr lang="zh-TW" altLang="en-US" sz="2400" dirty="0">
              <a:solidFill>
                <a:srgbClr val="FF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0245184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s Slide Master">
  <a:themeElements>
    <a:clrScheme name="ALLPPT-COLOR-A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7A7BD"/>
      </a:accent1>
      <a:accent2>
        <a:srgbClr val="69B6CC"/>
      </a:accent2>
      <a:accent3>
        <a:srgbClr val="57A7BD"/>
      </a:accent3>
      <a:accent4>
        <a:srgbClr val="69B6CC"/>
      </a:accent4>
      <a:accent5>
        <a:srgbClr val="57A7BD"/>
      </a:accent5>
      <a:accent6>
        <a:srgbClr val="69B6CC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974</Words>
  <Application>Microsoft Office PowerPoint</Application>
  <PresentationFormat>寬螢幕</PresentationFormat>
  <Paragraphs>91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1" baseType="lpstr">
      <vt:lpstr>Arial Unicode MS</vt:lpstr>
      <vt:lpstr>Arial</vt:lpstr>
      <vt:lpstr>Contents Slide Master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</dc:creator>
  <cp:lastModifiedBy>ASUS</cp:lastModifiedBy>
  <cp:revision>1</cp:revision>
  <dcterms:created xsi:type="dcterms:W3CDTF">2021-12-09T06:37:40Z</dcterms:created>
  <dcterms:modified xsi:type="dcterms:W3CDTF">2021-12-09T06:37:52Z</dcterms:modified>
</cp:coreProperties>
</file>