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8719" r:id="rId2"/>
    <p:sldId id="2007577453" r:id="rId3"/>
    <p:sldId id="2007577454" r:id="rId4"/>
    <p:sldId id="2007577435" r:id="rId5"/>
    <p:sldId id="2007577436" r:id="rId6"/>
    <p:sldId id="2007577437" r:id="rId7"/>
    <p:sldId id="2007577438" r:id="rId8"/>
    <p:sldId id="2007577455" r:id="rId9"/>
    <p:sldId id="2007577445" r:id="rId10"/>
    <p:sldId id="2007577440" r:id="rId11"/>
    <p:sldId id="2007577456" r:id="rId12"/>
    <p:sldId id="2007577441" r:id="rId13"/>
    <p:sldId id="2007577443" r:id="rId14"/>
    <p:sldId id="2007577442" r:id="rId15"/>
    <p:sldId id="2007577444" r:id="rId16"/>
    <p:sldId id="2007577446" r:id="rId17"/>
    <p:sldId id="2007577457" r:id="rId18"/>
    <p:sldId id="2007577447" r:id="rId19"/>
    <p:sldId id="2007577448" r:id="rId20"/>
    <p:sldId id="2007577450" r:id="rId21"/>
    <p:sldId id="2007577449" r:id="rId22"/>
    <p:sldId id="2007577451" r:id="rId23"/>
    <p:sldId id="2007577452"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3273"/>
    <a:srgbClr val="D30F1B"/>
    <a:srgbClr val="2379D7"/>
    <a:srgbClr val="F7E7E7"/>
    <a:srgbClr val="EFCCCC"/>
    <a:srgbClr val="F6E1C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showGuides="1">
      <p:cViewPr varScale="1">
        <p:scale>
          <a:sx n="108" d="100"/>
          <a:sy n="108" d="100"/>
        </p:scale>
        <p:origin x="654" y="114"/>
      </p:cViewPr>
      <p:guideLst>
        <p:guide orient="horz" pos="2160"/>
        <p:guide pos="3817"/>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B3913-C932-4079-999E-C1EC6324BAF9}" type="datetimeFigureOut">
              <a:rPr lang="zh-CN" altLang="en-US" smtClean="0"/>
              <a:t>2020/9/11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3933AA-3281-47CC-9297-FD3860BDBF8C}" type="slidenum">
              <a:rPr lang="zh-CN" altLang="en-US" smtClean="0"/>
              <a:t>‹#›</a:t>
            </a:fld>
            <a:endParaRPr lang="zh-CN" altLang="en-US"/>
          </a:p>
        </p:txBody>
      </p:sp>
    </p:spTree>
    <p:extLst>
      <p:ext uri="{BB962C8B-B14F-4D97-AF65-F5344CB8AC3E}">
        <p14:creationId xmlns:p14="http://schemas.microsoft.com/office/powerpoint/2010/main" val="1720314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263634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2E6DB-2CBB-498F-90F3-674CD879F23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91978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169440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88FFCF-9BB8-4641-9517-3B3B423002AC}" type="slidenum">
              <a:rPr kumimoji="0" lang="zh-CN" altLang="en-US" sz="1200" b="0" i="0" u="none" strike="noStrike" kern="1200" cap="none" spc="0" normalizeH="0" baseline="0" noProof="0" smtClean="0">
                <a:ln>
                  <a:noFill/>
                </a:ln>
                <a:solidFill>
                  <a:prstClr val="black"/>
                </a:solidFill>
                <a:effectLst/>
                <a:uLnTx/>
                <a:uFillTx/>
                <a:latin typeface="等线"/>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extLst>
      <p:ext uri="{BB962C8B-B14F-4D97-AF65-F5344CB8AC3E}">
        <p14:creationId xmlns:p14="http://schemas.microsoft.com/office/powerpoint/2010/main" val="3899193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5</a:t>
            </a:fld>
            <a:endParaRPr lang="zh-CN" altLang="en-US"/>
          </a:p>
        </p:txBody>
      </p:sp>
    </p:spTree>
    <p:extLst>
      <p:ext uri="{BB962C8B-B14F-4D97-AF65-F5344CB8AC3E}">
        <p14:creationId xmlns:p14="http://schemas.microsoft.com/office/powerpoint/2010/main" val="4210910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6</a:t>
            </a:fld>
            <a:endParaRPr lang="zh-CN" altLang="en-US"/>
          </a:p>
        </p:txBody>
      </p:sp>
    </p:spTree>
    <p:extLst>
      <p:ext uri="{BB962C8B-B14F-4D97-AF65-F5344CB8AC3E}">
        <p14:creationId xmlns:p14="http://schemas.microsoft.com/office/powerpoint/2010/main" val="2266309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641F6EF-17A8-4D8D-8596-CC20AFAE4E50}" type="slidenum">
              <a:rPr lang="zh-CN" altLang="en-US" smtClean="0"/>
              <a:t>7</a:t>
            </a:fld>
            <a:endParaRPr lang="zh-CN" altLang="en-US"/>
          </a:p>
        </p:txBody>
      </p:sp>
    </p:spTree>
    <p:extLst>
      <p:ext uri="{BB962C8B-B14F-4D97-AF65-F5344CB8AC3E}">
        <p14:creationId xmlns:p14="http://schemas.microsoft.com/office/powerpoint/2010/main" val="3423539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02975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9</a:t>
            </a:fld>
            <a:endParaRPr lang="zh-CN" altLang="en-US"/>
          </a:p>
        </p:txBody>
      </p:sp>
    </p:spTree>
    <p:extLst>
      <p:ext uri="{BB962C8B-B14F-4D97-AF65-F5344CB8AC3E}">
        <p14:creationId xmlns:p14="http://schemas.microsoft.com/office/powerpoint/2010/main" val="25732356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10</a:t>
            </a:fld>
            <a:endParaRPr lang="zh-CN" altLang="en-US"/>
          </a:p>
        </p:txBody>
      </p:sp>
    </p:spTree>
    <p:extLst>
      <p:ext uri="{BB962C8B-B14F-4D97-AF65-F5344CB8AC3E}">
        <p14:creationId xmlns:p14="http://schemas.microsoft.com/office/powerpoint/2010/main" val="41102199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59736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12</a:t>
            </a:fld>
            <a:endParaRPr lang="zh-CN" altLang="en-US"/>
          </a:p>
        </p:txBody>
      </p:sp>
    </p:spTree>
    <p:extLst>
      <p:ext uri="{BB962C8B-B14F-4D97-AF65-F5344CB8AC3E}">
        <p14:creationId xmlns:p14="http://schemas.microsoft.com/office/powerpoint/2010/main" val="35198115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13</a:t>
            </a:fld>
            <a:endParaRPr lang="zh-CN" altLang="en-US"/>
          </a:p>
        </p:txBody>
      </p:sp>
    </p:spTree>
    <p:extLst>
      <p:ext uri="{BB962C8B-B14F-4D97-AF65-F5344CB8AC3E}">
        <p14:creationId xmlns:p14="http://schemas.microsoft.com/office/powerpoint/2010/main" val="2273039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14</a:t>
            </a:fld>
            <a:endParaRPr lang="zh-CN" altLang="en-US"/>
          </a:p>
        </p:txBody>
      </p:sp>
    </p:spTree>
    <p:extLst>
      <p:ext uri="{BB962C8B-B14F-4D97-AF65-F5344CB8AC3E}">
        <p14:creationId xmlns:p14="http://schemas.microsoft.com/office/powerpoint/2010/main" val="2562117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15</a:t>
            </a:fld>
            <a:endParaRPr lang="zh-CN" altLang="en-US"/>
          </a:p>
        </p:txBody>
      </p:sp>
    </p:spTree>
    <p:extLst>
      <p:ext uri="{BB962C8B-B14F-4D97-AF65-F5344CB8AC3E}">
        <p14:creationId xmlns:p14="http://schemas.microsoft.com/office/powerpoint/2010/main" val="2915202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6B96F7-238A-436E-8798-5DD8D861D65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75135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C4D2D1-E10F-4074-B2FB-F8B80FADFC0B}"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79770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C5934F-EAF2-4BA1-98D1-AB7BE00B8F7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78773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7950011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20</a:t>
            </a:fld>
            <a:endParaRPr lang="zh-CN" altLang="en-US"/>
          </a:p>
        </p:txBody>
      </p:sp>
    </p:spTree>
    <p:extLst>
      <p:ext uri="{BB962C8B-B14F-4D97-AF65-F5344CB8AC3E}">
        <p14:creationId xmlns:p14="http://schemas.microsoft.com/office/powerpoint/2010/main" val="2633731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5939E68-48CC-45C1-A51A-2ED1BA43CFBA}" type="slidenum">
              <a:rPr lang="zh-CN" altLang="en-US" smtClean="0"/>
              <a:t>21</a:t>
            </a:fld>
            <a:endParaRPr lang="zh-CN" altLang="en-US"/>
          </a:p>
        </p:txBody>
      </p:sp>
    </p:spTree>
    <p:extLst>
      <p:ext uri="{BB962C8B-B14F-4D97-AF65-F5344CB8AC3E}">
        <p14:creationId xmlns:p14="http://schemas.microsoft.com/office/powerpoint/2010/main" val="17532440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D914D7-F920-4CFC-9A44-0A24832BAFAD}" type="slidenum">
              <a:rPr lang="zh-CN" altLang="en-US" smtClean="0"/>
              <a:pPr/>
              <a:t>22</a:t>
            </a:fld>
            <a:endParaRPr lang="zh-CN" altLang="en-US"/>
          </a:p>
        </p:txBody>
      </p:sp>
    </p:spTree>
    <p:extLst>
      <p:ext uri="{BB962C8B-B14F-4D97-AF65-F5344CB8AC3E}">
        <p14:creationId xmlns:p14="http://schemas.microsoft.com/office/powerpoint/2010/main" val="34721657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2A6779-9D05-48A1-9922-D938643F23A7}"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67748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B53FDEB-A7C6-4DC1-B676-07FF89C74E3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C42A6CF-363C-4554-8996-863F485AF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04CD703E-1357-4B10-8B08-F0C1B21BE0C4}"/>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D84F556C-637C-404E-A32A-A7EA59EC643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1A8B9CE-71A9-4533-929C-C07066D44553}"/>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72943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420C277-CB22-4D36-A486-A1933B6872E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13F6908-2C3E-4443-B2B0-4D61082D1CB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97DFD02-76CF-453D-88BB-5DF649904BF2}"/>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72C9E3D7-518F-4687-BCD6-873227CC53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F16223C-7784-42C6-8E61-00B0908D03C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06499504"/>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4808926-13C4-46B7-9CE4-5A160B7E28F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F9121DE-CD1F-4D1A-B9AB-1C024E7D22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7482B35-DC5B-437E-953D-627A10BEFEB5}"/>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EF487053-596F-4126-84EB-E47B469B2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A36CDC8-929E-4363-B456-3C5B43486FFB}"/>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416187907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40D81B-D94D-4736-81F3-9E3A7D2F17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6FE520C-6A67-4ED2-9A63-C5EFD6A2CB9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034526B1-3DAB-4693-8778-1F9394ED99A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6CA9B122-8121-4A8C-A1D3-5F0AA2FFEA22}"/>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6" name="页脚占位符 5">
            <a:extLst>
              <a:ext uri="{FF2B5EF4-FFF2-40B4-BE49-F238E27FC236}">
                <a16:creationId xmlns:a16="http://schemas.microsoft.com/office/drawing/2014/main" id="{6F783453-7CDD-41E2-B83C-F227D30FFB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10C9B5B-8B44-4781-B20E-C84B4386B1DF}"/>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9427914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3DC85D-8A94-4EB5-8AEB-C56886D10E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B57E49B-CBC5-4B44-AE26-4F8FACF3C2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0F845F5-CA07-410C-9FE1-37045E4D54E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C4AE6434-EF32-4221-81D2-2F6F9B1B5B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0CB45CEA-D338-4D5F-8FBA-435A3F15F47E}"/>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DFAAC69F-51F5-4FF5-BA2F-6C83DE8CE8A7}"/>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8" name="页脚占位符 7">
            <a:extLst>
              <a:ext uri="{FF2B5EF4-FFF2-40B4-BE49-F238E27FC236}">
                <a16:creationId xmlns:a16="http://schemas.microsoft.com/office/drawing/2014/main" id="{65368D5C-FC76-423F-9C60-B6B37094382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A5AD2708-B3F3-4B82-B868-FB4AB402DBCD}"/>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61026025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2DCF565-76C8-4659-BDE6-D55C752DB29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98539A92-C366-4F7D-A8A6-75BADC2DF372}"/>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4" name="页脚占位符 3">
            <a:extLst>
              <a:ext uri="{FF2B5EF4-FFF2-40B4-BE49-F238E27FC236}">
                <a16:creationId xmlns:a16="http://schemas.microsoft.com/office/drawing/2014/main" id="{29DE8DA6-68B9-4010-A5D6-A6BEB0022C0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9834B522-1F0A-4020-A9EC-D5FE3257296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69048052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27227AA-DFAF-478F-86FB-EEAC1A594FEB}"/>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3" name="页脚占位符 2">
            <a:extLst>
              <a:ext uri="{FF2B5EF4-FFF2-40B4-BE49-F238E27FC236}">
                <a16:creationId xmlns:a16="http://schemas.microsoft.com/office/drawing/2014/main" id="{2228DF2D-8EE4-46DC-BD63-F995E90D86F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08C94C70-11AD-474B-AC8E-088D27E292A8}"/>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80332801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2F2CA93-0D7F-406A-AAB6-6F75039D62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FB6A6F29-C195-4378-B0B1-6EED9BF775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77529B6B-933E-4044-B5E9-5730BF01CA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5A41AFE3-7E54-4F75-9F9E-F393181698F3}"/>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6" name="页脚占位符 5">
            <a:extLst>
              <a:ext uri="{FF2B5EF4-FFF2-40B4-BE49-F238E27FC236}">
                <a16:creationId xmlns:a16="http://schemas.microsoft.com/office/drawing/2014/main" id="{B904467A-52DB-4DD0-83E8-4DD443036D8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C646369-8055-4E7E-BA1F-7A5D71F8E7FA}"/>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0253497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019CE46-1C67-42AF-B70D-709310A4A72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4DD1667B-677B-418B-8328-C2FF864549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D8809484-226D-4CCA-B774-4BFA81FF9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B8AB36E-704A-4BD6-9EEF-5D0BE6BD6096}"/>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6" name="页脚占位符 5">
            <a:extLst>
              <a:ext uri="{FF2B5EF4-FFF2-40B4-BE49-F238E27FC236}">
                <a16:creationId xmlns:a16="http://schemas.microsoft.com/office/drawing/2014/main" id="{5BE176E0-8A65-4236-935F-98F00586E6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14E2F20-8E5F-4C4F-94E0-606D87237D11}"/>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146946810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71CE3E-1FDB-4800-8D5B-EF550B33BF0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D470C5B-3BF6-4974-BADA-285A25F8AE7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2410A38-FAD3-4902-8370-2BCA55ACDBE4}"/>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838EAB83-8268-4829-B19D-33A03F87E16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BA52713-0BA0-4A24-989E-6EF4D35630F5}"/>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09330741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14D7020-9D81-498B-8B19-27516A4B859B}"/>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0AD1807-1AB6-46CA-8550-A6E3CEE312E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A4C751D-EE52-434E-ABBD-083956517C4E}"/>
              </a:ext>
            </a:extLst>
          </p:cNvPr>
          <p:cNvSpPr>
            <a:spLocks noGrp="1"/>
          </p:cNvSpPr>
          <p:nvPr>
            <p:ph type="dt" sz="half" idx="10"/>
          </p:nvPr>
        </p:nvSpPr>
        <p:spPr/>
        <p:txBody>
          <a:body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66C8AE57-7374-4BE4-A190-2AE351B268D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8C6A001-12DC-45ED-8D0A-C71579F90FB7}"/>
              </a:ext>
            </a:extLst>
          </p:cNvPr>
          <p:cNvSpPr>
            <a:spLocks noGrp="1"/>
          </p:cNvSpPr>
          <p:nvPr>
            <p:ph type="sldNum" sz="quarter" idx="12"/>
          </p:nvPr>
        </p:nvSpPr>
        <p:spPr/>
        <p:txBody>
          <a:body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36337396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bg>
      <p:bgPr>
        <a:solidFill>
          <a:srgbClr val="F6E1C2"/>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5FF9035-E116-42E4-92D0-EBF96620DBC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16200000">
            <a:off x="5977130" y="643127"/>
            <a:ext cx="237743" cy="12192000"/>
          </a:xfrm>
          <a:prstGeom prst="rect">
            <a:avLst/>
          </a:prstGeom>
        </p:spPr>
      </p:pic>
    </p:spTree>
    <p:extLst>
      <p:ext uri="{BB962C8B-B14F-4D97-AF65-F5344CB8AC3E}">
        <p14:creationId xmlns:p14="http://schemas.microsoft.com/office/powerpoint/2010/main" val="1525043063"/>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9849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7" name="文本框 6"/>
          <p:cNvSpPr txBox="1"/>
          <p:nvPr userDrawn="1"/>
        </p:nvSpPr>
        <p:spPr>
          <a:xfrm>
            <a:off x="4318000" y="2971801"/>
            <a:ext cx="3556000" cy="230832"/>
          </a:xfrm>
          <a:prstGeom prst="rect">
            <a:avLst/>
          </a:prstGeom>
          <a:noFill/>
        </p:spPr>
        <p:txBody>
          <a:bodyPr wrap="square" rtlCol="0">
            <a:spAutoFit/>
          </a:bodyPr>
          <a:lstStyle/>
          <a:p>
            <a:r>
              <a:rPr lang="zh-CN" altLang="en-US" sz="300" dirty="0">
                <a:solidFill>
                  <a:schemeClr val="bg1"/>
                </a:solidFill>
                <a:latin typeface="微软雅黑" panose="020B0503020204020204" charset="-122"/>
                <a:ea typeface="微软雅黑" panose="020B0503020204020204" charset="-122"/>
                <a:sym typeface="+mn-ea"/>
              </a:rPr>
              <a:t>感谢您下载包图网平台上提供的</a:t>
            </a:r>
            <a:r>
              <a:rPr lang="en-US" altLang="zh-CN" sz="300" dirty="0">
                <a:solidFill>
                  <a:schemeClr val="bg1"/>
                </a:solidFill>
                <a:latin typeface="微软雅黑" panose="020B0503020204020204" charset="-122"/>
                <a:ea typeface="微软雅黑" panose="020B0503020204020204" charset="-122"/>
                <a:sym typeface="+mn-ea"/>
              </a:rPr>
              <a:t>PPT</a:t>
            </a:r>
            <a:r>
              <a:rPr lang="zh-CN" altLang="en-US" sz="300" dirty="0">
                <a:solidFill>
                  <a:schemeClr val="bg1"/>
                </a:solidFill>
                <a:latin typeface="微软雅黑" panose="020B0503020204020204" charset="-122"/>
                <a:ea typeface="微软雅黑" panose="020B050302020402020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solidFill>
                <a:latin typeface="微软雅黑" panose="020B0503020204020204" charset="-122"/>
                <a:ea typeface="微软雅黑" panose="020B0503020204020204" charset="-122"/>
                <a:sym typeface="+mn-ea"/>
              </a:rPr>
              <a:t>ibaotu.com</a:t>
            </a:r>
          </a:p>
        </p:txBody>
      </p:sp>
    </p:spTree>
    <p:extLst>
      <p:ext uri="{BB962C8B-B14F-4D97-AF65-F5344CB8AC3E}">
        <p14:creationId xmlns:p14="http://schemas.microsoft.com/office/powerpoint/2010/main" val="4903873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in">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002946"/>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939731"/>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1" name="郑少PPT" hidden="1">
            <a:extLst>
              <a:ext uri="{FF2B5EF4-FFF2-40B4-BE49-F238E27FC236}">
                <a16:creationId xmlns:a16="http://schemas.microsoft.com/office/drawing/2014/main" id="{752417E2-C8EC-4315-8CAD-DAF6ECC3B0AC}"/>
              </a:ext>
            </a:extLst>
          </p:cNvPr>
          <p:cNvSpPr txBox="1"/>
          <p:nvPr userDrawn="1"/>
        </p:nvSpPr>
        <p:spPr>
          <a:xfrm>
            <a:off x="5586086" y="3244333"/>
            <a:ext cx="1019831" cy="369332"/>
          </a:xfrm>
          <a:prstGeom prst="rect">
            <a:avLst/>
          </a:prstGeom>
          <a:noFill/>
        </p:spPr>
        <p:txBody>
          <a:bodyPr wrap="none" rtlCol="0">
            <a:spAutoFit/>
          </a:bodyPr>
          <a:lstStyle/>
          <a:p>
            <a:pPr algn="ctr"/>
            <a:r>
              <a:rPr lang="zh-CN" altLang="en-US" sz="1800" dirty="0">
                <a:solidFill>
                  <a:srgbClr val="FFFFFF"/>
                </a:solidFill>
              </a:rPr>
              <a:t>郑少</a:t>
            </a:r>
            <a:r>
              <a:rPr lang="en-US" altLang="zh-CN" sz="1800" dirty="0">
                <a:solidFill>
                  <a:srgbClr val="FFFFFF"/>
                </a:solidFill>
              </a:rPr>
              <a:t>PPT</a:t>
            </a:r>
            <a:endParaRPr lang="en-US" sz="1800" dirty="0">
              <a:solidFill>
                <a:srgbClr val="FFFFFF"/>
              </a:solidFill>
            </a:endParaRPr>
          </a:p>
        </p:txBody>
      </p:sp>
    </p:spTree>
    <p:extLst>
      <p:ext uri="{BB962C8B-B14F-4D97-AF65-F5344CB8AC3E}">
        <p14:creationId xmlns:p14="http://schemas.microsoft.com/office/powerpoint/2010/main" val="2918565355"/>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28B1FA2-CAB7-4518-8AF4-FB46A16220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842A42E-8890-44FC-AD91-456684F7D6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D72DD2B-1756-4522-84B8-D5CF43C4F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FB8A37-FBA6-41CB-96AA-E2A81E77E47E}" type="datetimeFigureOut">
              <a:rPr lang="zh-CN" altLang="en-US" smtClean="0"/>
              <a:t>2020/9/11</a:t>
            </a:fld>
            <a:endParaRPr lang="zh-CN" altLang="en-US"/>
          </a:p>
        </p:txBody>
      </p:sp>
      <p:sp>
        <p:nvSpPr>
          <p:cNvPr id="5" name="页脚占位符 4">
            <a:extLst>
              <a:ext uri="{FF2B5EF4-FFF2-40B4-BE49-F238E27FC236}">
                <a16:creationId xmlns:a16="http://schemas.microsoft.com/office/drawing/2014/main" id="{9A25620F-9877-4693-9D38-133E919F08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3D67CA6E-4C0B-4BA4-B7AC-79B9F9661F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3C4B27-11DA-4D70-8612-9CB2284C55B4}" type="slidenum">
              <a:rPr lang="zh-CN" altLang="en-US" smtClean="0"/>
              <a:t>‹#›</a:t>
            </a:fld>
            <a:endParaRPr lang="zh-CN" altLang="en-US"/>
          </a:p>
        </p:txBody>
      </p:sp>
    </p:spTree>
    <p:extLst>
      <p:ext uri="{BB962C8B-B14F-4D97-AF65-F5344CB8AC3E}">
        <p14:creationId xmlns:p14="http://schemas.microsoft.com/office/powerpoint/2010/main" val="800973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docs.google.com/forms/d/e/1FAIpQLScOvmmI1R8PS4WK-GaGudTYxM-3RupL-nuh2z6NZzd-3vzNtw/viewform" TargetMode="External"/><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jpeg"/><Relationship Id="rId7"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hyperlink" Target="mailto:tdi@yuntech.edu.tw" TargetMode="External"/><Relationship Id="rId4" Type="http://schemas.openxmlformats.org/officeDocument/2006/relationships/hyperlink" Target="mailto:luoyh@yuntech.edu.tw/" TargetMode="External"/><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21A83510-157E-4422-B8DB-8E49970F0BE5}"/>
              </a:ext>
            </a:extLst>
          </p:cNvPr>
          <p:cNvGrpSpPr/>
          <p:nvPr/>
        </p:nvGrpSpPr>
        <p:grpSpPr>
          <a:xfrm>
            <a:off x="0" y="-2356"/>
            <a:ext cx="12192002" cy="6860355"/>
            <a:chOff x="0" y="-2356"/>
            <a:chExt cx="12192002" cy="6860355"/>
          </a:xfrm>
        </p:grpSpPr>
        <p:pic>
          <p:nvPicPr>
            <p:cNvPr id="3" name="图片 2">
              <a:extLst>
                <a:ext uri="{FF2B5EF4-FFF2-40B4-BE49-F238E27FC236}">
                  <a16:creationId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6" name="组合 5">
            <a:extLst>
              <a:ext uri="{FF2B5EF4-FFF2-40B4-BE49-F238E27FC236}">
                <a16:creationId xmlns:a16="http://schemas.microsoft.com/office/drawing/2014/main" id="{9A14DE78-2E41-4100-95A6-C6ACAB94D80C}"/>
              </a:ext>
            </a:extLst>
          </p:cNvPr>
          <p:cNvGrpSpPr/>
          <p:nvPr/>
        </p:nvGrpSpPr>
        <p:grpSpPr>
          <a:xfrm>
            <a:off x="1718033" y="1455249"/>
            <a:ext cx="8755937" cy="3892798"/>
            <a:chOff x="1994795" y="1103044"/>
            <a:chExt cx="8755937" cy="3892798"/>
          </a:xfrm>
        </p:grpSpPr>
        <p:sp>
          <p:nvSpPr>
            <p:cNvPr id="28" name="任意多边形: 形状 14">
              <a:extLst>
                <a:ext uri="{FF2B5EF4-FFF2-40B4-BE49-F238E27FC236}">
                  <a16:creationId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a16="http://schemas.microsoft.com/office/drawing/2014/main" id="{E9D903D1-6E63-4D33-BC3F-47D3B39D5B12}"/>
                </a:ext>
              </a:extLst>
            </p:cNvPr>
            <p:cNvSpPr txBox="1"/>
            <p:nvPr/>
          </p:nvSpPr>
          <p:spPr>
            <a:xfrm>
              <a:off x="5109594" y="1103044"/>
              <a:ext cx="2526336" cy="1015663"/>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6000" b="1"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rPr>
                <a:t>109-2</a:t>
              </a:r>
              <a:endParaRPr kumimoji="0" lang="zh-CN" altLang="en-US" sz="6000" b="1"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cs typeface="Aharoni" panose="02010803020104030203" pitchFamily="2" charset="-79"/>
                <a:sym typeface="Source Han Serif SC" panose="02020400000000000000" pitchFamily="18" charset="-122"/>
              </a:endParaRPr>
            </a:p>
          </p:txBody>
        </p:sp>
        <p:sp>
          <p:nvSpPr>
            <p:cNvPr id="31" name="Rectangle 7">
              <a:extLst>
                <a:ext uri="{FF2B5EF4-FFF2-40B4-BE49-F238E27FC236}">
                  <a16:creationId xmlns:a16="http://schemas.microsoft.com/office/drawing/2014/main" id="{3F2752C7-DBC4-4C44-9FA7-8E1C941CF025}"/>
                </a:ext>
              </a:extLst>
            </p:cNvPr>
            <p:cNvSpPr txBox="1">
              <a:spLocks noChangeArrowheads="1"/>
            </p:cNvSpPr>
            <p:nvPr/>
          </p:nvSpPr>
          <p:spPr>
            <a:xfrm>
              <a:off x="1994795" y="3531022"/>
              <a:ext cx="8712926" cy="978151"/>
            </a:xfrm>
            <a:prstGeom prst="rect">
              <a:avLst/>
            </a:prstGeom>
          </p:spPr>
          <p:txBody>
            <a:bodyPr vert="horz" lIns="91440" tIns="45720" rIns="91440" bIns="45720" rtlCol="0" anchor="ctr">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lvl="0">
                <a:lnSpc>
                  <a:spcPct val="140000"/>
                </a:lnSpc>
                <a:defRPr/>
              </a:pPr>
              <a:r>
                <a:rPr lang="zh-TW" altLang="en-US" sz="6600" b="1" spc="400" dirty="0">
                  <a:solidFill>
                    <a:srgbClr val="0C3273"/>
                  </a:solidFill>
                  <a:latin typeface="微软雅黑" panose="020B0503020204020204" pitchFamily="34" charset="-122"/>
                  <a:ea typeface="微软雅黑" panose="020B0503020204020204" pitchFamily="34" charset="-122"/>
                  <a:cs typeface="+mn-ea"/>
                  <a:sym typeface="Source Han Serif SC" panose="02020400000000000000" pitchFamily="18" charset="-122"/>
                </a:rPr>
                <a:t>出國交換說明會</a:t>
              </a:r>
            </a:p>
          </p:txBody>
        </p:sp>
      </p:grpSp>
      <p:sp>
        <p:nvSpPr>
          <p:cNvPr id="13" name="標題 1"/>
          <p:cNvSpPr txBox="1">
            <a:spLocks/>
          </p:cNvSpPr>
          <p:nvPr/>
        </p:nvSpPr>
        <p:spPr>
          <a:xfrm>
            <a:off x="1018587" y="2501638"/>
            <a:ext cx="10369152" cy="144601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zh-TW" sz="6000" b="1" spc="600" dirty="0" smtClean="0">
                <a:solidFill>
                  <a:srgbClr val="D30F1B"/>
                </a:solidFill>
                <a:latin typeface="DFYuanMXBold-B5" panose="020F0809000000000000" pitchFamily="49" charset="-120"/>
                <a:ea typeface="DFYuanMXBold-B5" panose="020F0809000000000000" pitchFamily="49" charset="-120"/>
              </a:rPr>
              <a:t>2021</a:t>
            </a:r>
            <a:r>
              <a:rPr lang="zh-TW" altLang="en-US" b="1" spc="600" dirty="0">
                <a:solidFill>
                  <a:srgbClr val="D30F1B"/>
                </a:solidFill>
                <a:latin typeface="DFYuanMXBold-B5" panose="020F0809000000000000" pitchFamily="49" charset="-120"/>
                <a:ea typeface="DFYuanMXBold-B5" panose="020F0809000000000000" pitchFamily="49" charset="-120"/>
              </a:rPr>
              <a:t>春</a:t>
            </a:r>
            <a:r>
              <a:rPr lang="zh-TW" altLang="en-US" b="1" spc="600" dirty="0" smtClean="0">
                <a:solidFill>
                  <a:srgbClr val="D30F1B"/>
                </a:solidFill>
                <a:latin typeface="DFYuanMXBold-B5" panose="020F0809000000000000" pitchFamily="49" charset="-120"/>
                <a:ea typeface="DFYuanMXBold-B5" panose="020F0809000000000000" pitchFamily="49" charset="-120"/>
              </a:rPr>
              <a:t>季</a:t>
            </a:r>
            <a:endParaRPr lang="zh-TW" b="1" spc="600" dirty="0">
              <a:solidFill>
                <a:srgbClr val="D30F1B"/>
              </a:solidFill>
              <a:latin typeface="DFYuanMXBold-B5" panose="020F0809000000000000" pitchFamily="49" charset="-120"/>
              <a:ea typeface="DFYuanMXBold-B5" panose="020F0809000000000000" pitchFamily="49" charset="-120"/>
            </a:endParaRPr>
          </a:p>
        </p:txBody>
      </p:sp>
    </p:spTree>
    <p:extLst>
      <p:ext uri="{BB962C8B-B14F-4D97-AF65-F5344CB8AC3E}">
        <p14:creationId xmlns:p14="http://schemas.microsoft.com/office/powerpoint/2010/main" val="40511001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a:extLst>
              <a:ext uri="{FF2B5EF4-FFF2-40B4-BE49-F238E27FC236}">
                <a16:creationId xmlns:a16="http://schemas.microsoft.com/office/drawing/2014/main" id="{15E039E6-3728-4CC8-8A92-7F0F567B4F13}"/>
              </a:ext>
            </a:extLst>
          </p:cNvPr>
          <p:cNvGrpSpPr/>
          <p:nvPr/>
        </p:nvGrpSpPr>
        <p:grpSpPr>
          <a:xfrm>
            <a:off x="0" y="-2356"/>
            <a:ext cx="12192002" cy="6860355"/>
            <a:chOff x="0" y="-2356"/>
            <a:chExt cx="12192002" cy="6860355"/>
          </a:xfrm>
        </p:grpSpPr>
        <p:pic>
          <p:nvPicPr>
            <p:cNvPr id="26" name="图片 25">
              <a:extLst>
                <a:ext uri="{FF2B5EF4-FFF2-40B4-BE49-F238E27FC236}">
                  <a16:creationId xmlns:a16="http://schemas.microsoft.com/office/drawing/2014/main" id="{9E27CE4C-120A-4BFC-AC12-844420165D5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27" name="图片 26">
              <a:extLst>
                <a:ext uri="{FF2B5EF4-FFF2-40B4-BE49-F238E27FC236}">
                  <a16:creationId xmlns:a16="http://schemas.microsoft.com/office/drawing/2014/main" id="{0D6FB613-0790-40D5-9714-E48FEB1397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41CAE4BB-6F7B-4482-8966-094DE9B01B96}"/>
              </a:ext>
            </a:extLst>
          </p:cNvPr>
          <p:cNvGrpSpPr/>
          <p:nvPr/>
        </p:nvGrpSpPr>
        <p:grpSpPr>
          <a:xfrm>
            <a:off x="641671" y="533344"/>
            <a:ext cx="10962219" cy="4953056"/>
            <a:chOff x="641671" y="533344"/>
            <a:chExt cx="10962219" cy="4953056"/>
          </a:xfrm>
        </p:grpSpPr>
        <p:sp>
          <p:nvSpPr>
            <p:cNvPr id="5" name="文本框 4"/>
            <p:cNvSpPr txBox="1"/>
            <p:nvPr/>
          </p:nvSpPr>
          <p:spPr>
            <a:xfrm>
              <a:off x="4290361" y="533344"/>
              <a:ext cx="3246323" cy="2000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 </a:t>
              </a:r>
              <a:r>
                <a:rPr kumimoji="0" lang="zh-CN" altLang="en-US" sz="8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目</a:t>
              </a:r>
              <a:r>
                <a:rPr kumimoji="0" lang="zh-TW" altLang="en-US" sz="8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錄</a:t>
              </a:r>
              <a:endParaRPr kumimoji="0" lang="en-US" altLang="zh-CN" sz="8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4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p:cNvCxnSpPr/>
            <p:nvPr/>
          </p:nvCxnSpPr>
          <p:spPr>
            <a:xfrm>
              <a:off x="3200400"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1534887"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1</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12" name="直接连接符 11"/>
            <p:cNvCxnSpPr/>
            <p:nvPr/>
          </p:nvCxnSpPr>
          <p:spPr>
            <a:xfrm>
              <a:off x="6072541" y="3216729"/>
              <a:ext cx="0" cy="2269671"/>
            </a:xfrm>
            <a:prstGeom prst="line">
              <a:avLst/>
            </a:prstGeom>
            <a:ln>
              <a:solidFill>
                <a:srgbClr val="0C3273">
                  <a:alpha val="17000"/>
                </a:srgb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243739"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15" name="直接连接符 14"/>
            <p:cNvCxnSpPr/>
            <p:nvPr/>
          </p:nvCxnSpPr>
          <p:spPr>
            <a:xfrm>
              <a:off x="8980904" y="3216729"/>
              <a:ext cx="0" cy="2269671"/>
            </a:xfrm>
            <a:prstGeom prst="line">
              <a:avLst/>
            </a:prstGeom>
            <a:ln>
              <a:solidFill>
                <a:srgbClr val="D30F1B">
                  <a:alpha val="17000"/>
                </a:srgb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135773" y="306959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17"/>
            <p:cNvSpPr txBox="1"/>
            <p:nvPr/>
          </p:nvSpPr>
          <p:spPr>
            <a:xfrm>
              <a:off x="10017016" y="3053442"/>
              <a:ext cx="726481"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8" name="矩形 27">
              <a:extLst>
                <a:ext uri="{FF2B5EF4-FFF2-40B4-BE49-F238E27FC236}">
                  <a16:creationId xmlns:a16="http://schemas.microsoft.com/office/drawing/2014/main" id="{A6374131-51CA-41DE-AA2F-28833D432990}"/>
                </a:ext>
              </a:extLst>
            </p:cNvPr>
            <p:cNvSpPr/>
            <p:nvPr/>
          </p:nvSpPr>
          <p:spPr>
            <a:xfrm>
              <a:off x="641671" y="4351564"/>
              <a:ext cx="2512912" cy="359457"/>
            </a:xfrm>
            <a:prstGeom prst="rect">
              <a:avLst/>
            </a:prstGeom>
          </p:spPr>
          <p:txBody>
            <a:bodyPr wrap="square">
              <a:spAutoFit/>
            </a:bodyPr>
            <a:lstStyle/>
            <a:p>
              <a:pPr lvl="0" algn="ctr">
                <a:lnSpc>
                  <a:spcPct val="70000"/>
                </a:lnSpc>
                <a:defRPr/>
              </a:pPr>
              <a:r>
                <a:rPr lang="zh-TW" altLang="en-US"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什麼是交換</a:t>
              </a:r>
              <a:r>
                <a:rPr lang="en-US" altLang="zh-TW"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a:t>
              </a:r>
              <a:endParaRPr lang="zh-CN" altLang="en-US" sz="2400" spc="3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矩形 28">
              <a:extLst>
                <a:ext uri="{FF2B5EF4-FFF2-40B4-BE49-F238E27FC236}">
                  <a16:creationId xmlns:a16="http://schemas.microsoft.com/office/drawing/2014/main" id="{3B92F025-4FD7-414C-9E6F-FD7EAC3913D5}"/>
                </a:ext>
              </a:extLst>
            </p:cNvPr>
            <p:cNvSpPr/>
            <p:nvPr/>
          </p:nvSpPr>
          <p:spPr>
            <a:xfrm>
              <a:off x="3110875" y="4253771"/>
              <a:ext cx="2896875" cy="830997"/>
            </a:xfrm>
            <a:prstGeom prst="rect">
              <a:avLst/>
            </a:prstGeom>
          </p:spPr>
          <p:txBody>
            <a:bodyPr wrap="square">
              <a:spAutoFit/>
            </a:bodyPr>
            <a:lstStyle/>
            <a:p>
              <a:pPr lvl="0" algn="ctr">
                <a:defRPr/>
              </a:pP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交換生</a:t>
              </a:r>
              <a:r>
                <a:rPr lang="en-US" altLang="zh-TW"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申請流程</a:t>
              </a:r>
              <a:endParaRPr lang="zh-CN"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矩形 29">
              <a:extLst>
                <a:ext uri="{FF2B5EF4-FFF2-40B4-BE49-F238E27FC236}">
                  <a16:creationId xmlns:a16="http://schemas.microsoft.com/office/drawing/2014/main" id="{A9D41EF5-3E50-4892-B7DE-8524AA1F1ACB}"/>
                </a:ext>
              </a:extLst>
            </p:cNvPr>
            <p:cNvSpPr/>
            <p:nvPr/>
          </p:nvSpPr>
          <p:spPr>
            <a:xfrm>
              <a:off x="6274543" y="4351564"/>
              <a:ext cx="2512912" cy="830997"/>
            </a:xfrm>
            <a:prstGeom prst="rect">
              <a:avLst/>
            </a:prstGeom>
          </p:spPr>
          <p:txBody>
            <a:bodyPr wrap="square">
              <a:spAutoFit/>
            </a:bodyPr>
            <a:lstStyle/>
            <a:p>
              <a:pPr algn="ctr">
                <a:defRPr/>
              </a:pPr>
              <a:r>
                <a:rPr lang="zh-TW"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資格</a:t>
              </a:r>
              <a:r>
                <a:rPr lang="en-US" altLang="zh-TW"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應</a:t>
              </a:r>
              <a:r>
                <a:rPr lang="zh-TW"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繳資料</a:t>
              </a:r>
              <a:endParaRPr lang="zh-CN" altLang="en-US" sz="2400" spc="3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矩形 30">
              <a:extLst>
                <a:ext uri="{FF2B5EF4-FFF2-40B4-BE49-F238E27FC236}">
                  <a16:creationId xmlns:a16="http://schemas.microsoft.com/office/drawing/2014/main" id="{C59C7264-4FF0-4D2A-BBD4-8FD0AD41A104}"/>
                </a:ext>
              </a:extLst>
            </p:cNvPr>
            <p:cNvSpPr/>
            <p:nvPr/>
          </p:nvSpPr>
          <p:spPr>
            <a:xfrm>
              <a:off x="9090978" y="4351564"/>
              <a:ext cx="2512912" cy="830997"/>
            </a:xfrm>
            <a:prstGeom prst="rect">
              <a:avLst/>
            </a:prstGeom>
          </p:spPr>
          <p:txBody>
            <a:bodyPr wrap="square">
              <a:spAutoFit/>
            </a:bodyPr>
            <a:lstStyle/>
            <a:p>
              <a:pPr lvl="0" algn="ctr">
                <a:defRPr/>
              </a:pP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獎助</a:t>
              </a:r>
              <a:r>
                <a:rPr lang="zh-TW" altLang="en-US"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種類</a:t>
              </a:r>
              <a:r>
                <a:rPr lang="en-US" altLang="zh-TW"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TW"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br>
              <a:r>
                <a:rPr lang="zh-TW" altLang="en-US" sz="2400" spc="30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方式</a:t>
              </a:r>
              <a:endParaRPr lang="zh-CN" altLang="en-US" sz="2400"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2654503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01</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658166" y="3733771"/>
              <a:ext cx="4875668" cy="538032"/>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lang="zh-TW" altLang="en-US" sz="4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什</a:t>
              </a: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麼是交換</a:t>
              </a:r>
              <a:r>
                <a:rPr kumimoji="0" lang="en-US" altLang="zh-TW"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52699096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E75E47B2-6FC5-4414-ABE7-D764DA26271E}"/>
              </a:ext>
            </a:extLst>
          </p:cNvPr>
          <p:cNvSpPr/>
          <p:nvPr/>
        </p:nvSpPr>
        <p:spPr>
          <a:xfrm>
            <a:off x="2215171" y="1742190"/>
            <a:ext cx="3202502" cy="27590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íṡľíḍè-Rectangle 4"/>
          <p:cNvSpPr/>
          <p:nvPr/>
        </p:nvSpPr>
        <p:spPr>
          <a:xfrm>
            <a:off x="5593464" y="1736319"/>
            <a:ext cx="4123967" cy="27649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0" tIns="1620000" anchor="t" anchorCtr="0">
            <a:normAutofit/>
          </a:bodyPr>
          <a:lstStyle/>
          <a:p>
            <a:pPr marL="0" marR="0" lvl="0" indent="0" algn="l" defTabSz="913765"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4" name="组合 13">
            <a:extLst>
              <a:ext uri="{FF2B5EF4-FFF2-40B4-BE49-F238E27FC236}">
                <a16:creationId xmlns:a16="http://schemas.microsoft.com/office/drawing/2014/main" id="{F4B5DD87-6A18-497A-8E76-26340E713135}"/>
              </a:ext>
            </a:extLst>
          </p:cNvPr>
          <p:cNvGrpSpPr/>
          <p:nvPr/>
        </p:nvGrpSpPr>
        <p:grpSpPr>
          <a:xfrm>
            <a:off x="416778" y="655165"/>
            <a:ext cx="6658339" cy="519486"/>
            <a:chOff x="852170" y="345770"/>
            <a:chExt cx="6658339" cy="519486"/>
          </a:xfrm>
        </p:grpSpPr>
        <p:sp>
          <p:nvSpPr>
            <p:cNvPr id="17" name="KSO_Shape">
              <a:extLst>
                <a:ext uri="{FF2B5EF4-FFF2-40B4-BE49-F238E27FC236}">
                  <a16:creationId xmlns:a16="http://schemas.microsoft.com/office/drawing/2014/main" id="{844E32DF-E571-454C-8D40-CF28BA07EAD5}"/>
                </a:ext>
              </a:extLst>
            </p:cNvPr>
            <p:cNvSpPr>
              <a:spLocks noChangeAspect="1"/>
            </p:cNvSpPr>
            <p:nvPr/>
          </p:nvSpPr>
          <p:spPr>
            <a:xfrm rot="5400000">
              <a:off x="829053"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文本框 2">
              <a:extLst>
                <a:ext uri="{FF2B5EF4-FFF2-40B4-BE49-F238E27FC236}">
                  <a16:creationId xmlns:a16="http://schemas.microsoft.com/office/drawing/2014/main" id="{D3C9DB15-619B-4B66-869D-EE69CEB84CF9}"/>
                </a:ext>
              </a:extLst>
            </p:cNvPr>
            <p:cNvSpPr txBox="1"/>
            <p:nvPr/>
          </p:nvSpPr>
          <p:spPr>
            <a:xfrm>
              <a:off x="1259673" y="345770"/>
              <a:ext cx="6250836"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國際交換學生及短期課程活動計畫</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 name="矩形 1"/>
          <p:cNvSpPr/>
          <p:nvPr/>
        </p:nvSpPr>
        <p:spPr>
          <a:xfrm>
            <a:off x="2324189" y="1940292"/>
            <a:ext cx="3093484" cy="461665"/>
          </a:xfrm>
          <a:prstGeom prst="rect">
            <a:avLst/>
          </a:prstGeom>
        </p:spPr>
        <p:txBody>
          <a:bodyPr wrap="square">
            <a:spAutoFit/>
          </a:bodyPr>
          <a:lstStyle/>
          <a:p>
            <a:pPr>
              <a:lnSpc>
                <a:spcPct val="120000"/>
              </a:lnSpc>
              <a:defRPr/>
            </a:pPr>
            <a:r>
              <a:rPr lang="zh-TW" altLang="en-US" sz="2000" dirty="0">
                <a:solidFill>
                  <a:srgbClr val="FBFBFB"/>
                </a:solidFill>
                <a:latin typeface="微软雅黑" panose="020B0503020204020204" pitchFamily="34" charset="-122"/>
                <a:ea typeface="微软雅黑" panose="020B0503020204020204" pitchFamily="34" charset="-122"/>
              </a:rPr>
              <a:t>可交換學習之姐妹校條件：</a:t>
            </a:r>
            <a:endParaRPr lang="en-US" altLang="zh-TW" sz="2000" dirty="0">
              <a:solidFill>
                <a:srgbClr val="FBFBFB"/>
              </a:solidFill>
              <a:latin typeface="微软雅黑" panose="020B0503020204020204" pitchFamily="34" charset="-122"/>
              <a:ea typeface="微软雅黑" panose="020B0503020204020204" pitchFamily="34" charset="-122"/>
            </a:endParaRPr>
          </a:p>
        </p:txBody>
      </p:sp>
      <p:sp>
        <p:nvSpPr>
          <p:cNvPr id="3" name="矩形 2"/>
          <p:cNvSpPr/>
          <p:nvPr/>
        </p:nvSpPr>
        <p:spPr>
          <a:xfrm>
            <a:off x="1892590" y="2546797"/>
            <a:ext cx="3525083" cy="1200329"/>
          </a:xfrm>
          <a:prstGeom prst="rect">
            <a:avLst/>
          </a:prstGeom>
        </p:spPr>
        <p:txBody>
          <a:bodyPr wrap="square">
            <a:spAutoFit/>
          </a:bodyPr>
          <a:lstStyle/>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該校與本校有交換學生</a:t>
            </a:r>
            <a:r>
              <a:rPr lang="zh-TW" altLang="en-US" dirty="0" smtClean="0">
                <a:solidFill>
                  <a:srgbClr val="FBFBFB"/>
                </a:solidFill>
                <a:latin typeface="微软雅黑" panose="020B0503020204020204" pitchFamily="34" charset="-122"/>
                <a:ea typeface="微软雅黑" panose="020B0503020204020204" pitchFamily="34" charset="-122"/>
              </a:rPr>
              <a:t>計畫</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en-US" altLang="zh-TW"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該校與本校是姐妹校</a:t>
            </a:r>
            <a:endParaRPr lang="en-US" altLang="zh-TW" dirty="0">
              <a:solidFill>
                <a:srgbClr val="FBFBFB"/>
              </a:solidFill>
              <a:latin typeface="微软雅黑" panose="020B0503020204020204" pitchFamily="34" charset="-122"/>
              <a:ea typeface="微软雅黑" panose="020B0503020204020204" pitchFamily="34" charset="-122"/>
            </a:endParaRPr>
          </a:p>
        </p:txBody>
      </p:sp>
      <p:sp>
        <p:nvSpPr>
          <p:cNvPr id="6" name="矩形 5"/>
          <p:cNvSpPr/>
          <p:nvPr/>
        </p:nvSpPr>
        <p:spPr>
          <a:xfrm>
            <a:off x="5787010" y="1757803"/>
            <a:ext cx="2492990" cy="615040"/>
          </a:xfrm>
          <a:prstGeom prst="rect">
            <a:avLst/>
          </a:prstGeom>
        </p:spPr>
        <p:txBody>
          <a:bodyPr wrap="none">
            <a:spAutoFit/>
          </a:bodyPr>
          <a:lstStyle/>
          <a:p>
            <a:pPr>
              <a:lnSpc>
                <a:spcPct val="200000"/>
              </a:lnSpc>
            </a:pPr>
            <a:r>
              <a:rPr lang="zh-TW" altLang="en-US" sz="2000" dirty="0">
                <a:solidFill>
                  <a:srgbClr val="FBFBFB"/>
                </a:solidFill>
                <a:latin typeface="微软雅黑" panose="020B0503020204020204" pitchFamily="34" charset="-122"/>
                <a:ea typeface="微软雅黑" panose="020B0503020204020204" pitchFamily="34" charset="-122"/>
              </a:rPr>
              <a:t>學生出國交流類型：</a:t>
            </a:r>
            <a:endParaRPr lang="en-US" altLang="zh-TW" sz="2000" dirty="0">
              <a:solidFill>
                <a:srgbClr val="FBFBFB"/>
              </a:solidFill>
              <a:latin typeface="微软雅黑" panose="020B0503020204020204" pitchFamily="34" charset="-122"/>
              <a:ea typeface="微软雅黑" panose="020B0503020204020204" pitchFamily="34" charset="-122"/>
            </a:endParaRPr>
          </a:p>
        </p:txBody>
      </p:sp>
      <p:sp>
        <p:nvSpPr>
          <p:cNvPr id="7" name="矩形 6"/>
          <p:cNvSpPr/>
          <p:nvPr/>
        </p:nvSpPr>
        <p:spPr>
          <a:xfrm>
            <a:off x="5526216" y="2546797"/>
            <a:ext cx="3534413" cy="1754326"/>
          </a:xfrm>
          <a:prstGeom prst="rect">
            <a:avLst/>
          </a:prstGeom>
        </p:spPr>
        <p:txBody>
          <a:bodyPr wrap="square">
            <a:spAutoFit/>
          </a:bodyPr>
          <a:lstStyle/>
          <a:p>
            <a:pPr marL="971550" lvl="1" indent="-51435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一般交換</a:t>
            </a:r>
            <a:r>
              <a:rPr lang="zh-TW" altLang="en-US" dirty="0" smtClean="0">
                <a:solidFill>
                  <a:srgbClr val="FBFBFB"/>
                </a:solidFill>
                <a:latin typeface="微软雅黑" panose="020B0503020204020204" pitchFamily="34" charset="-122"/>
                <a:ea typeface="微软雅黑" panose="020B0503020204020204" pitchFamily="34" charset="-122"/>
              </a:rPr>
              <a:t>生</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en-US" altLang="zh-TW"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暑期課程／活動／</a:t>
            </a:r>
            <a:r>
              <a:rPr lang="zh-TW" altLang="en-US" dirty="0" smtClean="0">
                <a:solidFill>
                  <a:srgbClr val="FBFBFB"/>
                </a:solidFill>
                <a:latin typeface="微软雅黑" panose="020B0503020204020204" pitchFamily="34" charset="-122"/>
                <a:ea typeface="微软雅黑" panose="020B0503020204020204" pitchFamily="34" charset="-122"/>
              </a:rPr>
              <a:t>實習</a:t>
            </a:r>
            <a:r>
              <a:rPr lang="en-US" altLang="zh-TW" dirty="0" smtClean="0">
                <a:solidFill>
                  <a:srgbClr val="FBFBFB"/>
                </a:solidFill>
                <a:latin typeface="微软雅黑" panose="020B0503020204020204" pitchFamily="34" charset="-122"/>
                <a:ea typeface="微软雅黑" panose="020B0503020204020204" pitchFamily="34" charset="-122"/>
              </a:rPr>
              <a:t/>
            </a:r>
            <a:br>
              <a:rPr lang="en-US" altLang="zh-TW" dirty="0" smtClean="0">
                <a:solidFill>
                  <a:srgbClr val="FBFBFB"/>
                </a:solidFill>
                <a:latin typeface="微软雅黑" panose="020B0503020204020204" pitchFamily="34" charset="-122"/>
                <a:ea typeface="微软雅黑" panose="020B0503020204020204" pitchFamily="34" charset="-122"/>
              </a:rPr>
            </a:br>
            <a:endParaRPr lang="zh-TW" altLang="en-US" dirty="0">
              <a:solidFill>
                <a:srgbClr val="FBFBFB"/>
              </a:solidFill>
              <a:latin typeface="微软雅黑" panose="020B0503020204020204" pitchFamily="34" charset="-122"/>
              <a:ea typeface="微软雅黑" panose="020B0503020204020204" pitchFamily="34" charset="-122"/>
            </a:endParaRPr>
          </a:p>
          <a:p>
            <a:pPr marL="914400" lvl="1" indent="-457200">
              <a:buFont typeface="+mj-lt"/>
              <a:buAutoNum type="alphaLcPeriod"/>
            </a:pPr>
            <a:r>
              <a:rPr lang="zh-TW" altLang="en-US" dirty="0">
                <a:solidFill>
                  <a:srgbClr val="FBFBFB"/>
                </a:solidFill>
                <a:latin typeface="微软雅黑" panose="020B0503020204020204" pitchFamily="34" charset="-122"/>
                <a:ea typeface="微软雅黑" panose="020B0503020204020204" pitchFamily="34" charset="-122"/>
              </a:rPr>
              <a:t>亞太大學交流會</a:t>
            </a:r>
            <a:r>
              <a:rPr lang="en-US" altLang="zh-TW" dirty="0">
                <a:solidFill>
                  <a:srgbClr val="FBFBFB"/>
                </a:solidFill>
                <a:latin typeface="微软雅黑" panose="020B0503020204020204" pitchFamily="34" charset="-122"/>
                <a:ea typeface="微软雅黑" panose="020B0503020204020204" pitchFamily="34" charset="-122"/>
              </a:rPr>
              <a:t>(UMAP)</a:t>
            </a:r>
            <a:r>
              <a:rPr lang="zh-TW" altLang="en-US" dirty="0">
                <a:solidFill>
                  <a:srgbClr val="FBFBFB"/>
                </a:solidFill>
                <a:latin typeface="微软雅黑" panose="020B0503020204020204" pitchFamily="34" charset="-122"/>
                <a:ea typeface="微软雅黑" panose="020B0503020204020204" pitchFamily="34" charset="-122"/>
              </a:rPr>
              <a:t>交換生或短期課程</a:t>
            </a:r>
          </a:p>
        </p:txBody>
      </p:sp>
      <p:sp>
        <p:nvSpPr>
          <p:cNvPr id="22" name="文字方塊 21">
            <a:extLst>
              <a:ext uri="{FF2B5EF4-FFF2-40B4-BE49-F238E27FC236}">
                <a16:creationId xmlns:a16="http://schemas.microsoft.com/office/drawing/2014/main" id="{55EADA82-8315-C649-A6F1-16F1115435A9}"/>
              </a:ext>
            </a:extLst>
          </p:cNvPr>
          <p:cNvSpPr txBox="1"/>
          <p:nvPr/>
        </p:nvSpPr>
        <p:spPr>
          <a:xfrm rot="21423656">
            <a:off x="442062" y="5111444"/>
            <a:ext cx="3546217" cy="1077218"/>
          </a:xfrm>
          <a:prstGeom prst="rect">
            <a:avLst/>
          </a:prstGeom>
          <a:noFill/>
        </p:spPr>
        <p:txBody>
          <a:bodyPr wrap="square" rtlCol="0">
            <a:spAutoFit/>
          </a:bodyPr>
          <a:lstStyle/>
          <a:p>
            <a:r>
              <a:rPr kumimoji="1" lang="en-US" altLang="zh-TW" sz="3200" b="1" spc="300" dirty="0" smtClean="0">
                <a:solidFill>
                  <a:srgbClr val="0C3273"/>
                </a:solidFill>
                <a:latin typeface="Cooper Black" panose="0208090404030B020404" pitchFamily="18" charset="0"/>
                <a:ea typeface="CRCandGYukiha" panose="02000000000000000000" pitchFamily="2" charset="-128"/>
                <a:cs typeface="Consolas" panose="020B0609020204030204" pitchFamily="49" charset="0"/>
              </a:rPr>
              <a:t>Amazing          </a:t>
            </a:r>
            <a:r>
              <a:rPr kumimoji="1" lang="zh-TW" altLang="en-US" sz="3200" b="1" spc="300" dirty="0">
                <a:solidFill>
                  <a:srgbClr val="0C3273"/>
                </a:solidFill>
                <a:latin typeface="Cooper Black" panose="0208090404030B020404" pitchFamily="18" charset="0"/>
                <a:ea typeface="CRCandGYukiha" panose="02000000000000000000" pitchFamily="2" charset="-128"/>
                <a:cs typeface="Consolas" panose="020B0609020204030204" pitchFamily="49" charset="0"/>
              </a:rPr>
              <a:t>　</a:t>
            </a:r>
            <a:endParaRPr kumimoji="1" lang="en-US" altLang="zh-TW" sz="3200" b="1" spc="300" dirty="0">
              <a:solidFill>
                <a:srgbClr val="0C3273"/>
              </a:solidFill>
              <a:latin typeface="Cooper Black" panose="0208090404030B020404" pitchFamily="18" charset="0"/>
              <a:ea typeface="CRCandGYukiha" panose="02000000000000000000" pitchFamily="2" charset="-128"/>
              <a:cs typeface="Consolas" panose="020B0609020204030204" pitchFamily="49" charset="0"/>
            </a:endParaRPr>
          </a:p>
          <a:p>
            <a:r>
              <a:rPr kumimoji="1" lang="zh-TW" altLang="en-US" sz="3200" b="1" spc="300" dirty="0">
                <a:solidFill>
                  <a:srgbClr val="0C3273"/>
                </a:solidFill>
                <a:latin typeface="Cooper Black" panose="0208090404030B020404" pitchFamily="18" charset="0"/>
                <a:ea typeface="CRCandGYukiha" panose="02000000000000000000" pitchFamily="2" charset="-128"/>
                <a:cs typeface="Consolas" panose="020B0609020204030204" pitchFamily="49" charset="0"/>
              </a:rPr>
              <a:t>  </a:t>
            </a:r>
            <a:r>
              <a:rPr kumimoji="1" lang="en-US" altLang="zh-TW" sz="3200" b="1" spc="300" dirty="0">
                <a:solidFill>
                  <a:srgbClr val="0C3273"/>
                </a:solidFill>
                <a:latin typeface="Cooper Black" panose="0208090404030B020404" pitchFamily="18" charset="0"/>
                <a:ea typeface="CRCandGYukiha" panose="02000000000000000000" pitchFamily="2" charset="-128"/>
                <a:cs typeface="Consolas" panose="020B0609020204030204" pitchFamily="49" charset="0"/>
              </a:rPr>
              <a:t>Connections</a:t>
            </a:r>
            <a:endParaRPr kumimoji="1" lang="zh-TW" altLang="en-US" sz="3200" b="1" spc="300" dirty="0">
              <a:solidFill>
                <a:srgbClr val="0C3273"/>
              </a:solidFill>
              <a:latin typeface="Cooper Black" panose="0208090404030B020404" pitchFamily="18" charset="0"/>
              <a:ea typeface="CRCandGYukiha" panose="02000000000000000000" pitchFamily="2" charset="-128"/>
              <a:cs typeface="Consolas" panose="020B0609020204030204" pitchFamily="49" charset="0"/>
            </a:endParaRPr>
          </a:p>
        </p:txBody>
      </p:sp>
      <p:pic>
        <p:nvPicPr>
          <p:cNvPr id="4" name="圖片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755157" y="4318879"/>
            <a:ext cx="2410209" cy="2298737"/>
          </a:xfrm>
          <a:prstGeom prst="rect">
            <a:avLst/>
          </a:prstGeom>
        </p:spPr>
      </p:pic>
    </p:spTree>
    <p:extLst>
      <p:ext uri="{BB962C8B-B14F-4D97-AF65-F5344CB8AC3E}">
        <p14:creationId xmlns:p14="http://schemas.microsoft.com/office/powerpoint/2010/main" val="312396825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文本框 2">
            <a:extLst>
              <a:ext uri="{FF2B5EF4-FFF2-40B4-BE49-F238E27FC236}">
                <a16:creationId xmlns:a16="http://schemas.microsoft.com/office/drawing/2014/main" id="{6477EDAA-4F1D-46DA-9C33-8B9201ED6A4E}"/>
              </a:ext>
            </a:extLst>
          </p:cNvPr>
          <p:cNvSpPr txBox="1"/>
          <p:nvPr/>
        </p:nvSpPr>
        <p:spPr>
          <a:xfrm>
            <a:off x="361162" y="983023"/>
            <a:ext cx="764436" cy="4182027"/>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r>
              <a:rPr lang="zh-TW" altLang="en-US" sz="3600" b="1" dirty="0">
                <a:ln w="0"/>
                <a:solidFill>
                  <a:srgbClr val="0C3273"/>
                </a:solidFill>
                <a:effectLst>
                  <a:outerShdw blurRad="38100" dist="25400" dir="5400000" algn="ctr" rotWithShape="0">
                    <a:srgbClr val="6E747A">
                      <a:alpha val="43000"/>
                    </a:srgbClr>
                  </a:outerShdw>
                </a:effectLst>
              </a:rPr>
              <a:t>國</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交</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姊</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妹</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校</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en-US" altLang="zh-TW" sz="1600" b="1" dirty="0">
                <a:ln w="0"/>
                <a:solidFill>
                  <a:srgbClr val="0C3273"/>
                </a:solidFill>
                <a:effectLst>
                  <a:outerShdw blurRad="38100" dist="25400" dir="5400000" algn="ctr" rotWithShape="0">
                    <a:srgbClr val="6E747A">
                      <a:alpha val="43000"/>
                    </a:srgbClr>
                  </a:outerShdw>
                </a:effectLst>
              </a:rPr>
              <a:t>(1/2)</a:t>
            </a:r>
            <a:endParaRPr lang="zh-TW" altLang="en-US" sz="1600" b="1" dirty="0">
              <a:ln w="0"/>
              <a:solidFill>
                <a:srgbClr val="0C3273"/>
              </a:solidFill>
              <a:effectLst>
                <a:outerShdw blurRad="38100" dist="25400" dir="5400000" algn="ctr" rotWithShape="0">
                  <a:srgbClr val="6E747A">
                    <a:alpha val="43000"/>
                  </a:srgbClr>
                </a:outerShdw>
              </a:effectLst>
            </a:endParaRPr>
          </a:p>
        </p:txBody>
      </p:sp>
      <p:graphicFrame>
        <p:nvGraphicFramePr>
          <p:cNvPr id="6" name="表格 5"/>
          <p:cNvGraphicFramePr>
            <a:graphicFrameLocks noGrp="1"/>
          </p:cNvGraphicFramePr>
          <p:nvPr>
            <p:extLst>
              <p:ext uri="{D42A27DB-BD31-4B8C-83A1-F6EECF244321}">
                <p14:modId xmlns:p14="http://schemas.microsoft.com/office/powerpoint/2010/main" val="854951749"/>
              </p:ext>
            </p:extLst>
          </p:nvPr>
        </p:nvGraphicFramePr>
        <p:xfrm>
          <a:off x="2378227" y="459397"/>
          <a:ext cx="8044157" cy="5229278"/>
        </p:xfrm>
        <a:graphic>
          <a:graphicData uri="http://schemas.openxmlformats.org/drawingml/2006/table">
            <a:tbl>
              <a:tblPr firstRow="1" bandRow="1">
                <a:tableStyleId>{5C22544A-7EE6-4342-B048-85BDC9FD1C3A}</a:tableStyleId>
              </a:tblPr>
              <a:tblGrid>
                <a:gridCol w="1243862">
                  <a:extLst>
                    <a:ext uri="{9D8B030D-6E8A-4147-A177-3AD203B41FA5}">
                      <a16:colId xmlns:a16="http://schemas.microsoft.com/office/drawing/2014/main" val="3930797409"/>
                    </a:ext>
                  </a:extLst>
                </a:gridCol>
                <a:gridCol w="4957847">
                  <a:extLst>
                    <a:ext uri="{9D8B030D-6E8A-4147-A177-3AD203B41FA5}">
                      <a16:colId xmlns:a16="http://schemas.microsoft.com/office/drawing/2014/main" val="2912516183"/>
                    </a:ext>
                  </a:extLst>
                </a:gridCol>
                <a:gridCol w="1842448">
                  <a:extLst>
                    <a:ext uri="{9D8B030D-6E8A-4147-A177-3AD203B41FA5}">
                      <a16:colId xmlns:a16="http://schemas.microsoft.com/office/drawing/2014/main" val="658478027"/>
                    </a:ext>
                  </a:extLst>
                </a:gridCol>
              </a:tblGrid>
              <a:tr h="356743">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國家</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學校</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名額</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1086691054"/>
                  </a:ext>
                </a:extLst>
              </a:tr>
              <a:tr h="363145">
                <a:tc rowSpan="4">
                  <a:txBody>
                    <a:bodyPr/>
                    <a:lstStyle/>
                    <a:p>
                      <a:pPr algn="ct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日本</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University of the </a:t>
                      </a:r>
                      <a:r>
                        <a:rPr lang="en-US" altLang="zh-TW" sz="1800" b="1" kern="1200" dirty="0" err="1" smtClean="0">
                          <a:solidFill>
                            <a:schemeClr val="dk1"/>
                          </a:solidFill>
                          <a:effectLst/>
                          <a:latin typeface="+mn-lt"/>
                          <a:ea typeface="+mn-ea"/>
                          <a:cs typeface="+mn-cs"/>
                        </a:rPr>
                        <a:t>Ryukyus</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琉球大學</a:t>
                      </a: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518635167"/>
                  </a:ext>
                </a:extLst>
              </a:tr>
              <a:tr h="363145">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University of Fukui</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福井大學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3</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3594092739"/>
                  </a:ext>
                </a:extLst>
              </a:tr>
              <a:tr h="363145">
                <a:tc vMerge="1">
                  <a:txBody>
                    <a:bodyPr/>
                    <a:lstStyle/>
                    <a:p>
                      <a:pPr algn="ct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Graduate School of Science and Engineering, Chiba University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千葉大學</a:t>
                      </a: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工程</a:t>
                      </a: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1723075557"/>
                  </a:ext>
                </a:extLst>
              </a:tr>
              <a:tr h="626798">
                <a:tc vMerge="1">
                  <a:txBody>
                    <a:bodyPr/>
                    <a:lstStyle/>
                    <a:p>
                      <a:pPr algn="ctr"/>
                      <a:endParaRPr lang="zh-TW" altLang="en-US" dirty="0"/>
                    </a:p>
                  </a:txBody>
                  <a:tcPr/>
                </a:tc>
                <a:tc>
                  <a:txBody>
                    <a:bodyPr/>
                    <a:lstStyle/>
                    <a:p>
                      <a:r>
                        <a:rPr lang="en-US" altLang="zh-TW" sz="1800" b="1" kern="1200" dirty="0" smtClean="0">
                          <a:solidFill>
                            <a:schemeClr val="dk1"/>
                          </a:solidFill>
                          <a:effectLst/>
                          <a:latin typeface="+mn-lt"/>
                          <a:ea typeface="+mn-ea"/>
                          <a:cs typeface="+mn-cs"/>
                        </a:rPr>
                        <a:t>OIT</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日本大阪工業大學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algn="ctr"/>
                      <a:r>
                        <a:rPr lang="en-US" altLang="zh-TW" dirty="0" smtClean="0"/>
                        <a:t>5</a:t>
                      </a:r>
                      <a:endParaRPr lang="zh-TW" altLang="en-US" dirty="0"/>
                    </a:p>
                  </a:txBody>
                  <a:tcPr anchor="ctr">
                    <a:solidFill>
                      <a:srgbClr val="F7E7E7"/>
                    </a:solidFill>
                  </a:tcPr>
                </a:tc>
                <a:extLst>
                  <a:ext uri="{0D108BD9-81ED-4DB2-BD59-A6C34878D82A}">
                    <a16:rowId xmlns:a16="http://schemas.microsoft.com/office/drawing/2014/main" val="4091635069"/>
                  </a:ext>
                </a:extLst>
              </a:tr>
              <a:tr h="626798">
                <a:tc>
                  <a:txBody>
                    <a:bodyPr/>
                    <a:lstStyle/>
                    <a:p>
                      <a:pPr marL="0" algn="ctr" defTabSz="914400" rtl="0" eaLnBrk="1" latinLnBrk="0" hangingPunct="1"/>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印尼</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Institut</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Teknologi</a:t>
                      </a:r>
                      <a:r>
                        <a:rPr lang="en-US" altLang="zh-TW" sz="1800" b="1" kern="1200" dirty="0" smtClean="0">
                          <a:solidFill>
                            <a:schemeClr val="dk1"/>
                          </a:solidFill>
                          <a:effectLst/>
                          <a:latin typeface="+mn-lt"/>
                          <a:ea typeface="+mn-ea"/>
                          <a:cs typeface="+mn-cs"/>
                        </a:rPr>
                        <a:t> Bandung- School of Business and Management</a:t>
                      </a:r>
                      <a:endParaRPr lang="zh-TW" altLang="zh-TW" sz="1800" kern="1200" dirty="0" smtClean="0">
                        <a:solidFill>
                          <a:schemeClr val="dk1"/>
                        </a:solidFill>
                        <a:effectLst/>
                        <a:latin typeface="+mn-lt"/>
                        <a:ea typeface="+mn-ea"/>
                        <a:cs typeface="+mn-cs"/>
                      </a:endParaRPr>
                    </a:p>
                  </a:txBody>
                  <a:tcPr anchor="ctr">
                    <a:solidFill>
                      <a:srgbClr val="F7E7E7"/>
                    </a:solidFill>
                  </a:tcPr>
                </a:tc>
                <a:tc>
                  <a:txBody>
                    <a:bodyPr/>
                    <a:lstStyle/>
                    <a:p>
                      <a:pPr algn="ctr"/>
                      <a:r>
                        <a:rPr lang="en-US" altLang="zh-TW" dirty="0" smtClean="0"/>
                        <a:t>1</a:t>
                      </a:r>
                      <a:endParaRPr lang="zh-TW" altLang="en-US" dirty="0"/>
                    </a:p>
                  </a:txBody>
                  <a:tcPr anchor="ctr">
                    <a:solidFill>
                      <a:srgbClr val="F7E7E7"/>
                    </a:solidFill>
                  </a:tcPr>
                </a:tc>
                <a:extLst>
                  <a:ext uri="{0D108BD9-81ED-4DB2-BD59-A6C34878D82A}">
                    <a16:rowId xmlns:a16="http://schemas.microsoft.com/office/drawing/2014/main" val="2239351200"/>
                  </a:ext>
                </a:extLst>
              </a:tr>
              <a:tr h="363145">
                <a:tc>
                  <a:txBody>
                    <a:bodyPr/>
                    <a:lstStyle/>
                    <a:p>
                      <a:pPr marL="0" algn="ctr" defTabSz="914400" rtl="0" eaLnBrk="1" latinLnBrk="0" hangingPunct="1"/>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馬來西亞</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err="1" smtClean="0">
                          <a:solidFill>
                            <a:schemeClr val="dk1"/>
                          </a:solidFill>
                          <a:effectLst/>
                          <a:latin typeface="+mn-lt"/>
                          <a:ea typeface="+mn-ea"/>
                          <a:cs typeface="+mn-cs"/>
                        </a:rPr>
                        <a:t>Universiti</a:t>
                      </a:r>
                      <a:r>
                        <a:rPr lang="en-US" altLang="zh-TW" sz="1800" b="1" kern="1200" dirty="0" smtClean="0">
                          <a:solidFill>
                            <a:schemeClr val="dk1"/>
                          </a:solidFill>
                          <a:effectLst/>
                          <a:latin typeface="+mn-lt"/>
                          <a:ea typeface="+mn-ea"/>
                          <a:cs typeface="+mn-cs"/>
                        </a:rPr>
                        <a:t> </a:t>
                      </a:r>
                      <a:r>
                        <a:rPr lang="en-US" altLang="zh-TW" sz="1800" b="1" kern="1200" dirty="0" err="1" smtClean="0">
                          <a:solidFill>
                            <a:schemeClr val="dk1"/>
                          </a:solidFill>
                          <a:effectLst/>
                          <a:latin typeface="+mn-lt"/>
                          <a:ea typeface="+mn-ea"/>
                          <a:cs typeface="+mn-cs"/>
                        </a:rPr>
                        <a:t>Tunku</a:t>
                      </a:r>
                      <a:r>
                        <a:rPr lang="en-US" altLang="zh-TW" sz="1800" b="1" kern="1200" dirty="0" smtClean="0">
                          <a:solidFill>
                            <a:schemeClr val="dk1"/>
                          </a:solidFill>
                          <a:effectLst/>
                          <a:latin typeface="+mn-lt"/>
                          <a:ea typeface="+mn-ea"/>
                          <a:cs typeface="+mn-cs"/>
                        </a:rPr>
                        <a:t> Abdul Rahman</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拉曼大學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5</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3861610231"/>
                  </a:ext>
                </a:extLst>
              </a:tr>
              <a:tr h="363145">
                <a:tc>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立陶宛</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r>
                        <a:rPr lang="en-US" altLang="zh-TW" sz="1800" b="1" kern="1200" dirty="0" smtClean="0">
                          <a:solidFill>
                            <a:schemeClr val="dk1"/>
                          </a:solidFill>
                          <a:effectLst/>
                          <a:latin typeface="+mn-lt"/>
                          <a:ea typeface="+mn-ea"/>
                          <a:cs typeface="+mn-cs"/>
                        </a:rPr>
                        <a:t>VGTU</a:t>
                      </a:r>
                      <a:r>
                        <a:rPr lang="zh-TW" altLang="en-US" sz="1800" b="1" kern="1200" dirty="0" smtClean="0">
                          <a:solidFill>
                            <a:schemeClr val="dk1"/>
                          </a:solidFill>
                          <a:effectLst/>
                          <a:latin typeface="+mn-lt"/>
                          <a:ea typeface="+mn-ea"/>
                          <a:cs typeface="+mn-cs"/>
                        </a:rPr>
                        <a:t> </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維爾紐斯格抵米那斯科技大學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2362087171"/>
                  </a:ext>
                </a:extLst>
              </a:tr>
              <a:tr h="363145">
                <a:tc>
                  <a:txBody>
                    <a:bodyPr/>
                    <a:lstStyle/>
                    <a:p>
                      <a:pPr marL="0" algn="ctr" defTabSz="914400" rtl="0" eaLnBrk="1" latinLnBrk="0" hangingPunct="1"/>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荷蘭</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HU University of Applied Sciences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烏特列支應用科技大學</a:t>
                      </a:r>
                    </a:p>
                  </a:txBody>
                  <a:tcPr anchor="ctr">
                    <a:solidFill>
                      <a:srgbClr val="F7E7E7"/>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F7E7E7"/>
                    </a:solidFill>
                  </a:tcPr>
                </a:tc>
                <a:extLst>
                  <a:ext uri="{0D108BD9-81ED-4DB2-BD59-A6C34878D82A}">
                    <a16:rowId xmlns:a16="http://schemas.microsoft.com/office/drawing/2014/main" val="216145387"/>
                  </a:ext>
                </a:extLst>
              </a:tr>
              <a:tr h="596951">
                <a:tc>
                  <a:txBody>
                    <a:bodyPr/>
                    <a:lstStyle/>
                    <a:p>
                      <a:pPr marL="0" algn="ctr" defTabSz="914400" rtl="0" eaLnBrk="1" latinLnBrk="0" hangingPunct="1"/>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法國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Y SCHOOLS(</a:t>
                      </a:r>
                      <a:r>
                        <a:rPr lang="en-US" altLang="zh-TW" sz="1800" b="1" kern="1200" dirty="0" err="1" smtClean="0">
                          <a:solidFill>
                            <a:schemeClr val="dk1"/>
                          </a:solidFill>
                          <a:effectLst/>
                          <a:latin typeface="+mn-lt"/>
                          <a:ea typeface="+mn-ea"/>
                          <a:cs typeface="+mn-cs"/>
                        </a:rPr>
                        <a:t>Groupe</a:t>
                      </a:r>
                      <a:r>
                        <a:rPr lang="en-US" altLang="zh-TW" sz="1800" b="1" kern="1200" dirty="0" smtClean="0">
                          <a:solidFill>
                            <a:schemeClr val="dk1"/>
                          </a:solidFill>
                          <a:effectLst/>
                          <a:latin typeface="+mn-lt"/>
                          <a:ea typeface="+mn-ea"/>
                          <a:cs typeface="+mn-cs"/>
                        </a:rPr>
                        <a:t> ESC Troyes)</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特魯瓦高等商學院</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tc>
                  <a:txBody>
                    <a:bodyPr/>
                    <a:lstStyle/>
                    <a:p>
                      <a:pPr algn="ctr"/>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3</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solidFill>
                      <a:srgbClr val="EFCCCC"/>
                    </a:solidFill>
                  </a:tcPr>
                </a:tc>
                <a:extLst>
                  <a:ext uri="{0D108BD9-81ED-4DB2-BD59-A6C34878D82A}">
                    <a16:rowId xmlns:a16="http://schemas.microsoft.com/office/drawing/2014/main" val="1728492829"/>
                  </a:ext>
                </a:extLst>
              </a:tr>
            </a:tbl>
          </a:graphicData>
        </a:graphic>
      </p:graphicFrame>
      <p:sp>
        <p:nvSpPr>
          <p:cNvPr id="80" name="文字方塊 79"/>
          <p:cNvSpPr txBox="1"/>
          <p:nvPr/>
        </p:nvSpPr>
        <p:spPr>
          <a:xfrm>
            <a:off x="1125598" y="784731"/>
            <a:ext cx="619093" cy="4985980"/>
          </a:xfrm>
          <a:prstGeom prst="rect">
            <a:avLst/>
          </a:prstGeom>
          <a:noFill/>
        </p:spPr>
        <p:txBody>
          <a:bodyPr wrap="square" rtlCol="0">
            <a:spAutoFit/>
          </a:bodyPr>
          <a:lstStyle/>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各</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校</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申</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規</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定</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rPr>
              <a:t>依</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國</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際</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處</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網</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站</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公</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告</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為</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準</a:t>
            </a:r>
            <a:endParaRPr lang="en-US" altLang="zh-TW" b="1" dirty="0">
              <a:ln w="0"/>
              <a:solidFill>
                <a:srgbClr val="C00000"/>
              </a:solidFill>
              <a:effectLst>
                <a:outerShdw blurRad="38100" dist="25400" dir="5400000" algn="ctr" rotWithShape="0">
                  <a:srgbClr val="6E747A">
                    <a:alpha val="43000"/>
                  </a:srgbClr>
                </a:outerShdw>
              </a:effectLst>
            </a:endParaRPr>
          </a:p>
          <a:p>
            <a:endParaRPr lang="zh-TW" altLang="en-US" sz="1200" b="1" dirty="0">
              <a:ln w="0"/>
              <a:solidFill>
                <a:srgbClr val="C00000"/>
              </a:solidFill>
              <a:effectLst>
                <a:outerShdw blurRad="38100" dist="25400" dir="5400000" algn="ctr" rotWithShape="0">
                  <a:srgbClr val="6E747A">
                    <a:alpha val="43000"/>
                  </a:srgbClr>
                </a:outerShdw>
              </a:effectLst>
              <a:latin typeface="+mj-lt"/>
              <a:ea typeface="+mj-ea"/>
              <a:cs typeface="+mj-cs"/>
            </a:endParaRPr>
          </a:p>
        </p:txBody>
      </p:sp>
    </p:spTree>
    <p:extLst>
      <p:ext uri="{BB962C8B-B14F-4D97-AF65-F5344CB8AC3E}">
        <p14:creationId xmlns:p14="http://schemas.microsoft.com/office/powerpoint/2010/main" val="33017292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文本框 2">
            <a:extLst>
              <a:ext uri="{FF2B5EF4-FFF2-40B4-BE49-F238E27FC236}">
                <a16:creationId xmlns:a16="http://schemas.microsoft.com/office/drawing/2014/main" id="{6477EDAA-4F1D-46DA-9C33-8B9201ED6A4E}"/>
              </a:ext>
            </a:extLst>
          </p:cNvPr>
          <p:cNvSpPr txBox="1"/>
          <p:nvPr/>
        </p:nvSpPr>
        <p:spPr>
          <a:xfrm>
            <a:off x="354150" y="1120077"/>
            <a:ext cx="764436" cy="4182027"/>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r>
              <a:rPr lang="zh-TW" altLang="en-US" sz="3600" b="1" dirty="0">
                <a:ln w="0"/>
                <a:solidFill>
                  <a:srgbClr val="0C3273"/>
                </a:solidFill>
                <a:effectLst>
                  <a:outerShdw blurRad="38100" dist="25400" dir="5400000" algn="ctr" rotWithShape="0">
                    <a:srgbClr val="6E747A">
                      <a:alpha val="43000"/>
                    </a:srgbClr>
                  </a:outerShdw>
                </a:effectLst>
              </a:rPr>
              <a:t>國</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交</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換</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姊</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妹</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zh-TW" altLang="en-US" sz="3600" b="1" dirty="0">
                <a:ln w="0"/>
                <a:solidFill>
                  <a:srgbClr val="0C3273"/>
                </a:solidFill>
                <a:effectLst>
                  <a:outerShdw blurRad="38100" dist="25400" dir="5400000" algn="ctr" rotWithShape="0">
                    <a:srgbClr val="6E747A">
                      <a:alpha val="43000"/>
                    </a:srgbClr>
                  </a:outerShdw>
                </a:effectLst>
              </a:rPr>
              <a:t>校</a:t>
            </a:r>
            <a:r>
              <a:rPr lang="en-US" altLang="zh-TW" sz="3600" b="1" dirty="0">
                <a:ln w="0"/>
                <a:solidFill>
                  <a:srgbClr val="0C3273"/>
                </a:solidFill>
                <a:effectLst>
                  <a:outerShdw blurRad="38100" dist="25400" dir="5400000" algn="ctr" rotWithShape="0">
                    <a:srgbClr val="6E747A">
                      <a:alpha val="43000"/>
                    </a:srgbClr>
                  </a:outerShdw>
                </a:effectLst>
              </a:rPr>
              <a:t/>
            </a:r>
            <a:br>
              <a:rPr lang="en-US" altLang="zh-TW" sz="3600" b="1" dirty="0">
                <a:ln w="0"/>
                <a:solidFill>
                  <a:srgbClr val="0C3273"/>
                </a:solidFill>
                <a:effectLst>
                  <a:outerShdw blurRad="38100" dist="25400" dir="5400000" algn="ctr" rotWithShape="0">
                    <a:srgbClr val="6E747A">
                      <a:alpha val="43000"/>
                    </a:srgbClr>
                  </a:outerShdw>
                </a:effectLst>
              </a:rPr>
            </a:br>
            <a:r>
              <a:rPr lang="en-US" altLang="zh-TW" sz="1600" b="1" dirty="0" smtClean="0">
                <a:ln w="0"/>
                <a:solidFill>
                  <a:srgbClr val="0C3273"/>
                </a:solidFill>
                <a:effectLst>
                  <a:outerShdw blurRad="38100" dist="25400" dir="5400000" algn="ctr" rotWithShape="0">
                    <a:srgbClr val="6E747A">
                      <a:alpha val="43000"/>
                    </a:srgbClr>
                  </a:outerShdw>
                </a:effectLst>
              </a:rPr>
              <a:t>(2/2</a:t>
            </a:r>
            <a:r>
              <a:rPr lang="en-US" altLang="zh-TW" sz="1600" b="1" dirty="0">
                <a:ln w="0"/>
                <a:solidFill>
                  <a:srgbClr val="0C3273"/>
                </a:solidFill>
                <a:effectLst>
                  <a:outerShdw blurRad="38100" dist="25400" dir="5400000" algn="ctr" rotWithShape="0">
                    <a:srgbClr val="6E747A">
                      <a:alpha val="43000"/>
                    </a:srgbClr>
                  </a:outerShdw>
                </a:effectLst>
              </a:rPr>
              <a:t>)</a:t>
            </a:r>
            <a:endParaRPr lang="zh-TW" altLang="en-US" sz="1600" b="1" dirty="0">
              <a:ln w="0"/>
              <a:solidFill>
                <a:srgbClr val="0C3273"/>
              </a:solidFill>
              <a:effectLst>
                <a:outerShdw blurRad="38100" dist="25400" dir="5400000" algn="ctr" rotWithShape="0">
                  <a:srgbClr val="6E747A">
                    <a:alpha val="43000"/>
                  </a:srgbClr>
                </a:outerShdw>
              </a:effectLst>
            </a:endParaRPr>
          </a:p>
        </p:txBody>
      </p:sp>
      <p:graphicFrame>
        <p:nvGraphicFramePr>
          <p:cNvPr id="2" name="表格 1"/>
          <p:cNvGraphicFramePr>
            <a:graphicFrameLocks noGrp="1"/>
          </p:cNvGraphicFramePr>
          <p:nvPr>
            <p:extLst>
              <p:ext uri="{D42A27DB-BD31-4B8C-83A1-F6EECF244321}">
                <p14:modId xmlns:p14="http://schemas.microsoft.com/office/powerpoint/2010/main" val="2442811941"/>
              </p:ext>
            </p:extLst>
          </p:nvPr>
        </p:nvGraphicFramePr>
        <p:xfrm>
          <a:off x="2165165" y="1237510"/>
          <a:ext cx="8127999" cy="3947160"/>
        </p:xfrm>
        <a:graphic>
          <a:graphicData uri="http://schemas.openxmlformats.org/drawingml/2006/table">
            <a:tbl>
              <a:tblPr firstRow="1" bandRow="1">
                <a:tableStyleId>{5C22544A-7EE6-4342-B048-85BDC9FD1C3A}</a:tableStyleId>
              </a:tblPr>
              <a:tblGrid>
                <a:gridCol w="1306004">
                  <a:extLst>
                    <a:ext uri="{9D8B030D-6E8A-4147-A177-3AD203B41FA5}">
                      <a16:colId xmlns:a16="http://schemas.microsoft.com/office/drawing/2014/main" val="4184981575"/>
                    </a:ext>
                  </a:extLst>
                </a:gridCol>
                <a:gridCol w="5592932">
                  <a:extLst>
                    <a:ext uri="{9D8B030D-6E8A-4147-A177-3AD203B41FA5}">
                      <a16:colId xmlns:a16="http://schemas.microsoft.com/office/drawing/2014/main" val="1703041257"/>
                    </a:ext>
                  </a:extLst>
                </a:gridCol>
                <a:gridCol w="1229063">
                  <a:extLst>
                    <a:ext uri="{9D8B030D-6E8A-4147-A177-3AD203B41FA5}">
                      <a16:colId xmlns:a16="http://schemas.microsoft.com/office/drawing/2014/main" val="3744260038"/>
                    </a:ext>
                  </a:extLst>
                </a:gridCol>
              </a:tblGrid>
              <a:tr h="387937">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國家</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學校</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algn="ctr"/>
                      <a:r>
                        <a:rPr lang="zh-TW" altLang="en-US" sz="2000" b="1" kern="1200" spc="300" dirty="0" smtClean="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名額</a:t>
                      </a:r>
                      <a:endParaRPr lang="zh-TW" altLang="en-US" sz="2000" b="1" kern="1200" spc="300" dirty="0">
                        <a:ln w="0"/>
                        <a:solidFill>
                          <a:schemeClr val="bg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4144236151"/>
                  </a:ext>
                </a:extLst>
              </a:tr>
              <a:tr h="370840">
                <a:tc rowSpan="5">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德國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r>
                        <a:rPr lang="en-US" altLang="zh-TW" sz="1800" b="1" kern="1200" dirty="0" smtClean="0">
                          <a:solidFill>
                            <a:schemeClr val="dk1"/>
                          </a:solidFill>
                          <a:effectLst/>
                          <a:latin typeface="+mn-lt"/>
                          <a:ea typeface="+mn-ea"/>
                          <a:cs typeface="+mn-cs"/>
                        </a:rPr>
                        <a:t>Brandenburg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布蘭登堡應用科技大學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797722855"/>
                  </a:ext>
                </a:extLst>
              </a:tr>
              <a:tr h="370840">
                <a:tc vMerge="1">
                  <a:txBody>
                    <a:bodyPr/>
                    <a:lstStyle/>
                    <a:p>
                      <a:endParaRPr lang="zh-TW" altLang="en-US"/>
                    </a:p>
                  </a:txBody>
                  <a:tcPr/>
                </a:tc>
                <a:tc>
                  <a:txBody>
                    <a:bodyPr/>
                    <a:lstStyle/>
                    <a:p>
                      <a:r>
                        <a:rPr lang="en-US" altLang="zh-TW" sz="1800" b="1" kern="1200" dirty="0" smtClean="0">
                          <a:solidFill>
                            <a:schemeClr val="dk1"/>
                          </a:solidFill>
                          <a:effectLst/>
                          <a:latin typeface="+mn-lt"/>
                          <a:ea typeface="+mn-ea"/>
                          <a:cs typeface="+mn-cs"/>
                        </a:rPr>
                        <a:t>Dresden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德勒斯登應用科技大學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986891101"/>
                  </a:ext>
                </a:extLst>
              </a:tr>
              <a:tr h="370840">
                <a:tc vMerge="1">
                  <a:txBody>
                    <a:bodyPr/>
                    <a:lstStyle/>
                    <a:p>
                      <a:endParaRPr lang="zh-TW" altLang="en-US"/>
                    </a:p>
                  </a:txBody>
                  <a:tcPr/>
                </a:tc>
                <a:tc>
                  <a:txBody>
                    <a:bodyPr/>
                    <a:lstStyle/>
                    <a:p>
                      <a:r>
                        <a:rPr lang="en-US" altLang="zh-TW" sz="1800" b="1" kern="1200" dirty="0" smtClean="0">
                          <a:solidFill>
                            <a:schemeClr val="dk1"/>
                          </a:solidFill>
                          <a:effectLst/>
                          <a:latin typeface="+mn-lt"/>
                          <a:ea typeface="+mn-ea"/>
                          <a:cs typeface="+mn-cs"/>
                        </a:rPr>
                        <a:t>Berlin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柏林應用科技大學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9830932"/>
                  </a:ext>
                </a:extLst>
              </a:tr>
              <a:tr h="370840">
                <a:tc vMerge="1">
                  <a:txBody>
                    <a:bodyPr/>
                    <a:lstStyle/>
                    <a:p>
                      <a:endParaRPr lang="zh-TW" altLang="en-US"/>
                    </a:p>
                  </a:txBody>
                  <a:tcPr/>
                </a:tc>
                <a:tc>
                  <a:txBody>
                    <a:bodyPr/>
                    <a:lstStyle/>
                    <a:p>
                      <a:r>
                        <a:rPr lang="en-US" altLang="zh-TW" sz="1800" b="1" kern="1200" dirty="0" smtClean="0">
                          <a:solidFill>
                            <a:schemeClr val="dk1"/>
                          </a:solidFill>
                          <a:effectLst/>
                          <a:latin typeface="+mn-lt"/>
                          <a:ea typeface="+mn-ea"/>
                          <a:cs typeface="+mn-cs"/>
                        </a:rPr>
                        <a:t>Darmstadt University of Applied Sciences </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達姆施塔特應用科技大學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483381318"/>
                  </a:ext>
                </a:extLst>
              </a:tr>
              <a:tr h="370840">
                <a:tc vMerge="1">
                  <a:txBody>
                    <a:bodyPr/>
                    <a:lstStyle/>
                    <a:p>
                      <a:endParaRPr lang="zh-TW" altLang="en-US" dirty="0"/>
                    </a:p>
                  </a:txBody>
                  <a:tcPr anchor="ctr"/>
                </a:tc>
                <a:tc>
                  <a:txBody>
                    <a:bodyPr/>
                    <a:lstStyle/>
                    <a:p>
                      <a:r>
                        <a:rPr lang="en-US" altLang="zh-TW" sz="1800" b="1" kern="1200" dirty="0" smtClean="0">
                          <a:solidFill>
                            <a:schemeClr val="dk1"/>
                          </a:solidFill>
                          <a:effectLst/>
                          <a:latin typeface="+mn-lt"/>
                          <a:ea typeface="+mn-ea"/>
                          <a:cs typeface="+mn-cs"/>
                        </a:rPr>
                        <a:t>Aachen University of Applied Sciences</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阿亨應用科技大學</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2</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258594988"/>
                  </a:ext>
                </a:extLst>
              </a:tr>
              <a:tr h="370840">
                <a:tc rowSpan="2">
                  <a:txBody>
                    <a:bodyPr/>
                    <a:lstStyle/>
                    <a:p>
                      <a:pPr algn="ct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美國</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Pittsburg State University </a:t>
                      </a:r>
                      <a:r>
                        <a:rPr lang="zh-TW"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匹茲堡州立大學</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3</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679180849"/>
                  </a:ext>
                </a:extLst>
              </a:tr>
              <a:tr h="370840">
                <a:tc vMerge="1">
                  <a:txBody>
                    <a:bodyPr/>
                    <a:lstStyle/>
                    <a:p>
                      <a:pPr algn="ct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kern="1200" dirty="0" smtClean="0">
                          <a:solidFill>
                            <a:schemeClr val="dk1"/>
                          </a:solidFill>
                          <a:effectLst/>
                          <a:latin typeface="+mn-lt"/>
                          <a:ea typeface="+mn-ea"/>
                          <a:cs typeface="+mn-cs"/>
                        </a:rPr>
                        <a:t>Andrews University</a:t>
                      </a:r>
                      <a:r>
                        <a:rPr lang="zh-TW" altLang="en-US"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安德魯大學 *須付費</a:t>
                      </a:r>
                    </a:p>
                  </a:txBody>
                  <a:tcPr anchor="ctr"/>
                </a:tc>
                <a:tc>
                  <a:txBody>
                    <a:bodyPr/>
                    <a:lstStyle/>
                    <a:p>
                      <a:pPr marL="0" algn="ctr" defTabSz="914400" rtl="0" eaLnBrk="1" latinLnBrk="0" hangingPunct="1"/>
                      <a:r>
                        <a:rPr lang="en-US" altLang="zh-TW" sz="1600" b="1" kern="1200" spc="300" dirty="0" smtClean="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rPr>
                        <a:t>50</a:t>
                      </a:r>
                      <a:endParaRPr lang="zh-TW" altLang="en-US" sz="1600" b="1" kern="1200" spc="300" dirty="0">
                        <a:ln w="0"/>
                        <a:solidFill>
                          <a:schemeClr val="tx1"/>
                        </a:solidFill>
                        <a:effectLst>
                          <a:outerShdw blurRad="38100" dist="25400" dir="5400000" algn="ctr" rotWithShape="0">
                            <a:srgbClr val="6E747A">
                              <a:alpha val="43000"/>
                            </a:srgbClr>
                          </a:outerShdw>
                        </a:effectLst>
                        <a:latin typeface="思源黑体 CN Bold" pitchFamily="34" charset="-122"/>
                        <a:ea typeface="思源黑体 CN Bold" pitchFamily="34" charset="-122"/>
                        <a:cs typeface="+mn-cs"/>
                      </a:endParaRPr>
                    </a:p>
                  </a:txBody>
                  <a:tcPr anchor="ctr"/>
                </a:tc>
                <a:extLst>
                  <a:ext uri="{0D108BD9-81ED-4DB2-BD59-A6C34878D82A}">
                    <a16:rowId xmlns:a16="http://schemas.microsoft.com/office/drawing/2014/main" val="3340814931"/>
                  </a:ext>
                </a:extLst>
              </a:tr>
            </a:tbl>
          </a:graphicData>
        </a:graphic>
      </p:graphicFrame>
      <p:sp>
        <p:nvSpPr>
          <p:cNvPr id="5" name="文字方塊 4"/>
          <p:cNvSpPr txBox="1"/>
          <p:nvPr/>
        </p:nvSpPr>
        <p:spPr>
          <a:xfrm>
            <a:off x="1118586" y="974146"/>
            <a:ext cx="619093" cy="4985980"/>
          </a:xfrm>
          <a:prstGeom prst="rect">
            <a:avLst/>
          </a:prstGeom>
          <a:noFill/>
        </p:spPr>
        <p:txBody>
          <a:bodyPr wrap="square" rtlCol="0">
            <a:spAutoFit/>
          </a:bodyPr>
          <a:lstStyle/>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各</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校</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申</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規</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定</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latin typeface="+mj-lt"/>
                <a:ea typeface="+mj-ea"/>
                <a:cs typeface="+mj-cs"/>
              </a:rPr>
              <a:t>請</a:t>
            </a:r>
            <a:endParaRPr lang="en-US" altLang="zh-TW" b="1" dirty="0" smtClean="0">
              <a:ln w="0"/>
              <a:solidFill>
                <a:srgbClr val="C00000"/>
              </a:solidFill>
              <a:effectLst>
                <a:outerShdw blurRad="38100" dist="25400" dir="5400000" algn="ctr" rotWithShape="0">
                  <a:srgbClr val="6E747A">
                    <a:alpha val="43000"/>
                  </a:srgbClr>
                </a:outerShdw>
              </a:effectLst>
              <a:latin typeface="+mj-lt"/>
              <a:ea typeface="+mj-ea"/>
              <a:cs typeface="+mj-cs"/>
            </a:endParaRPr>
          </a:p>
          <a:p>
            <a:r>
              <a:rPr lang="zh-TW" altLang="en-US" b="1" dirty="0" smtClean="0">
                <a:ln w="0"/>
                <a:solidFill>
                  <a:srgbClr val="C00000"/>
                </a:solidFill>
                <a:effectLst>
                  <a:outerShdw blurRad="38100" dist="25400" dir="5400000" algn="ctr" rotWithShape="0">
                    <a:srgbClr val="6E747A">
                      <a:alpha val="43000"/>
                    </a:srgbClr>
                  </a:outerShdw>
                </a:effectLst>
              </a:rPr>
              <a:t>依</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國</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際</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處</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網</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站</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公</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告</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為</a:t>
            </a:r>
            <a:endParaRPr lang="en-US" altLang="zh-TW" b="1" dirty="0" smtClean="0">
              <a:ln w="0"/>
              <a:solidFill>
                <a:srgbClr val="C00000"/>
              </a:solidFill>
              <a:effectLst>
                <a:outerShdw blurRad="38100" dist="25400" dir="5400000" algn="ctr" rotWithShape="0">
                  <a:srgbClr val="6E747A">
                    <a:alpha val="43000"/>
                  </a:srgbClr>
                </a:outerShdw>
              </a:effectLst>
            </a:endParaRPr>
          </a:p>
          <a:p>
            <a:r>
              <a:rPr lang="zh-TW" altLang="en-US" b="1" dirty="0" smtClean="0">
                <a:ln w="0"/>
                <a:solidFill>
                  <a:srgbClr val="C00000"/>
                </a:solidFill>
                <a:effectLst>
                  <a:outerShdw blurRad="38100" dist="25400" dir="5400000" algn="ctr" rotWithShape="0">
                    <a:srgbClr val="6E747A">
                      <a:alpha val="43000"/>
                    </a:srgbClr>
                  </a:outerShdw>
                </a:effectLst>
              </a:rPr>
              <a:t>準</a:t>
            </a:r>
            <a:endParaRPr lang="en-US" altLang="zh-TW" b="1" dirty="0">
              <a:ln w="0"/>
              <a:solidFill>
                <a:srgbClr val="C00000"/>
              </a:solidFill>
              <a:effectLst>
                <a:outerShdw blurRad="38100" dist="25400" dir="5400000" algn="ctr" rotWithShape="0">
                  <a:srgbClr val="6E747A">
                    <a:alpha val="43000"/>
                  </a:srgbClr>
                </a:outerShdw>
              </a:effectLst>
            </a:endParaRPr>
          </a:p>
          <a:p>
            <a:endParaRPr lang="zh-TW" altLang="en-US" sz="1200" b="1" dirty="0">
              <a:ln w="0"/>
              <a:solidFill>
                <a:srgbClr val="C00000"/>
              </a:solidFill>
              <a:effectLst>
                <a:outerShdw blurRad="38100" dist="25400" dir="5400000" algn="ctr" rotWithShape="0">
                  <a:srgbClr val="6E747A">
                    <a:alpha val="43000"/>
                  </a:srgbClr>
                </a:outerShdw>
              </a:effectLst>
              <a:latin typeface="+mj-lt"/>
              <a:ea typeface="+mj-ea"/>
              <a:cs typeface="+mj-cs"/>
            </a:endParaRPr>
          </a:p>
        </p:txBody>
      </p:sp>
    </p:spTree>
    <p:extLst>
      <p:ext uri="{BB962C8B-B14F-4D97-AF65-F5344CB8AC3E}">
        <p14:creationId xmlns:p14="http://schemas.microsoft.com/office/powerpoint/2010/main" val="2247553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a16="http://schemas.microsoft.com/office/drawing/2014/main" id="{CD89AF9C-2839-42F6-8C3B-0EDDC2400747}"/>
              </a:ext>
            </a:extLst>
          </p:cNvPr>
          <p:cNvGrpSpPr/>
          <p:nvPr/>
        </p:nvGrpSpPr>
        <p:grpSpPr>
          <a:xfrm>
            <a:off x="804107" y="1389778"/>
            <a:ext cx="11180746" cy="4353981"/>
            <a:chOff x="449941" y="1248739"/>
            <a:chExt cx="8385559" cy="3265486"/>
          </a:xfrm>
        </p:grpSpPr>
        <p:sp>
          <p:nvSpPr>
            <p:cNvPr id="5" name="矩形 4"/>
            <p:cNvSpPr/>
            <p:nvPr/>
          </p:nvSpPr>
          <p:spPr>
            <a:xfrm>
              <a:off x="5946412" y="3597516"/>
              <a:ext cx="2889088" cy="807891"/>
            </a:xfrm>
            <a:prstGeom prst="rect">
              <a:avLst/>
            </a:prstGeom>
          </p:spPr>
          <p:txBody>
            <a:bodyPr wrap="square" lIns="91412" tIns="45705" rIns="91412" bIns="45705">
              <a:spAutoFit/>
            </a:bodyPr>
            <a:lstStyle/>
            <a:p>
              <a:pPr defTabSz="914377">
                <a:defRPr/>
              </a:pPr>
              <a:r>
                <a:rPr lang="en-US" altLang="zh-TW"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&gt;</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For </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students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
              </a:r>
              <a:b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b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&gt;</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About program/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Eligibility/</a:t>
              </a:r>
              <a:r>
                <a:rPr lang="zh-TW" altLang="en-US"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en-US" altLang="zh-CN" sz="1600" dirty="0" smtClean="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Application </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procedure/ Financial Aid(Scholarship)</a:t>
              </a:r>
            </a:p>
          </p:txBody>
        </p:sp>
        <p:sp>
          <p:nvSpPr>
            <p:cNvPr id="7" name="矩形 6"/>
            <p:cNvSpPr/>
            <p:nvPr/>
          </p:nvSpPr>
          <p:spPr>
            <a:xfrm>
              <a:off x="5781084" y="1248739"/>
              <a:ext cx="2967626" cy="438559"/>
            </a:xfrm>
            <a:prstGeom prst="rect">
              <a:avLst/>
            </a:prstGeom>
          </p:spPr>
          <p:txBody>
            <a:bodyPr wrap="square" lIns="91412" tIns="45705" rIns="91412" bIns="45705">
              <a:spAutoFit/>
            </a:bodyPr>
            <a:lstStyle/>
            <a:p>
              <a:pPr defTabSz="914377">
                <a:defRPr/>
              </a:pP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交換學生計畫（</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Program A&amp;B</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a:t>
              </a:r>
            </a:p>
            <a:p>
              <a:pPr defTabSz="914377">
                <a:defRPr/>
              </a:pPr>
              <a:r>
                <a:rPr lang="en-US" altLang="zh-CN" sz="1600" dirty="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rPr>
                <a:t>http://umap.org</a:t>
              </a:r>
              <a:r>
                <a:rPr lang="en-US" altLang="zh-CN" sz="1600" dirty="0" smtClean="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rPr>
                <a:t>/</a:t>
              </a:r>
              <a:endParaRPr lang="en-US" altLang="zh-CN" sz="1600" dirty="0">
                <a:solidFill>
                  <a:srgbClr val="C00000"/>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6" name="组合 25">
              <a:extLst>
                <a:ext uri="{FF2B5EF4-FFF2-40B4-BE49-F238E27FC236}">
                  <a16:creationId xmlns:a16="http://schemas.microsoft.com/office/drawing/2014/main" id="{B8261126-8501-431A-A1DE-381641C67B8F}"/>
                </a:ext>
              </a:extLst>
            </p:cNvPr>
            <p:cNvGrpSpPr/>
            <p:nvPr/>
          </p:nvGrpSpPr>
          <p:grpSpPr>
            <a:xfrm>
              <a:off x="449941" y="1687297"/>
              <a:ext cx="6209707" cy="2826928"/>
              <a:chOff x="449941" y="1687297"/>
              <a:chExt cx="6209707" cy="2826928"/>
            </a:xfrm>
          </p:grpSpPr>
          <p:sp>
            <p:nvSpPr>
              <p:cNvPr id="3" name="矩形 2"/>
              <p:cNvSpPr/>
              <p:nvPr/>
            </p:nvSpPr>
            <p:spPr>
              <a:xfrm>
                <a:off x="449941" y="1781118"/>
                <a:ext cx="3332608" cy="623225"/>
              </a:xfrm>
              <a:prstGeom prst="rect">
                <a:avLst/>
              </a:prstGeom>
            </p:spPr>
            <p:txBody>
              <a:bodyPr wrap="square" lIns="91412" tIns="45705" rIns="91412" bIns="45705">
                <a:spAutoFit/>
              </a:bodyPr>
              <a:lstStyle/>
              <a:p>
                <a:pPr defTabSz="914377">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本校為亞太大學交流會（</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）多邊交換學生計畫－</a:t>
                </a:r>
                <a:r>
                  <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Multilateral Student Exchange Program (UME)</a:t>
                </a: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參與校</a:t>
                </a:r>
              </a:p>
            </p:txBody>
          </p:sp>
          <p:sp>
            <p:nvSpPr>
              <p:cNvPr id="10" name="椭圆 9"/>
              <p:cNvSpPr/>
              <p:nvPr/>
            </p:nvSpPr>
            <p:spPr>
              <a:xfrm>
                <a:off x="2852316" y="3135005"/>
                <a:ext cx="1378794" cy="13792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椭圆 10"/>
              <p:cNvSpPr/>
              <p:nvPr/>
            </p:nvSpPr>
            <p:spPr>
              <a:xfrm>
                <a:off x="4217800" y="2907031"/>
                <a:ext cx="741799" cy="742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椭圆 11"/>
              <p:cNvSpPr/>
              <p:nvPr/>
            </p:nvSpPr>
            <p:spPr>
              <a:xfrm>
                <a:off x="4902521" y="1732001"/>
                <a:ext cx="1757127" cy="17576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椭圆 12"/>
              <p:cNvSpPr/>
              <p:nvPr/>
            </p:nvSpPr>
            <p:spPr>
              <a:xfrm>
                <a:off x="3485265" y="2206229"/>
                <a:ext cx="904627" cy="9049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椭圆 13"/>
              <p:cNvSpPr/>
              <p:nvPr/>
            </p:nvSpPr>
            <p:spPr>
              <a:xfrm>
                <a:off x="4513487" y="1687297"/>
                <a:ext cx="389035" cy="38915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椭圆 14"/>
              <p:cNvSpPr/>
              <p:nvPr/>
            </p:nvSpPr>
            <p:spPr>
              <a:xfrm>
                <a:off x="4436720" y="2259496"/>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椭圆 15"/>
              <p:cNvSpPr/>
              <p:nvPr/>
            </p:nvSpPr>
            <p:spPr>
              <a:xfrm>
                <a:off x="5033044" y="3431947"/>
                <a:ext cx="289605" cy="28969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2" tIns="45705" rIns="91412" bIns="45705" numCol="1" spcCol="0" rtlCol="0" fromWordArt="0" anchor="ctr" anchorCtr="0" forceAA="0" compatLnSpc="1">
                <a:noAutofit/>
              </a:bodyP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7" name="组合 16"/>
              <p:cNvGrpSpPr/>
              <p:nvPr/>
            </p:nvGrpSpPr>
            <p:grpSpPr>
              <a:xfrm>
                <a:off x="3769723" y="2486984"/>
                <a:ext cx="385634" cy="343395"/>
                <a:chOff x="6699251" y="2735263"/>
                <a:chExt cx="404812" cy="360362"/>
              </a:xfrm>
              <a:solidFill>
                <a:schemeClr val="bg1"/>
              </a:solidFill>
            </p:grpSpPr>
            <p:sp>
              <p:nvSpPr>
                <p:cNvPr id="18" name="Freeform 27"/>
                <p:cNvSpPr/>
                <p:nvPr/>
              </p:nvSpPr>
              <p:spPr bwMode="auto">
                <a:xfrm>
                  <a:off x="6980238" y="2746375"/>
                  <a:ext cx="123825" cy="338137"/>
                </a:xfrm>
                <a:custGeom>
                  <a:avLst/>
                  <a:gdLst>
                    <a:gd name="T0" fmla="*/ 9 w 11"/>
                    <a:gd name="T1" fmla="*/ 15 h 30"/>
                    <a:gd name="T2" fmla="*/ 1 w 11"/>
                    <a:gd name="T3" fmla="*/ 1 h 30"/>
                    <a:gd name="T4" fmla="*/ 2 w 11"/>
                    <a:gd name="T5" fmla="*/ 0 h 30"/>
                    <a:gd name="T6" fmla="*/ 11 w 11"/>
                    <a:gd name="T7" fmla="*/ 15 h 30"/>
                    <a:gd name="T8" fmla="*/ 1 w 11"/>
                    <a:gd name="T9" fmla="*/ 30 h 30"/>
                    <a:gd name="T10" fmla="*/ 0 w 11"/>
                    <a:gd name="T11" fmla="*/ 28 h 30"/>
                    <a:gd name="T12" fmla="*/ 9 w 11"/>
                    <a:gd name="T13" fmla="*/ 15 h 30"/>
                  </a:gdLst>
                  <a:ahLst/>
                  <a:cxnLst>
                    <a:cxn ang="0">
                      <a:pos x="T0" y="T1"/>
                    </a:cxn>
                    <a:cxn ang="0">
                      <a:pos x="T2" y="T3"/>
                    </a:cxn>
                    <a:cxn ang="0">
                      <a:pos x="T4" y="T5"/>
                    </a:cxn>
                    <a:cxn ang="0">
                      <a:pos x="T6" y="T7"/>
                    </a:cxn>
                    <a:cxn ang="0">
                      <a:pos x="T8" y="T9"/>
                    </a:cxn>
                    <a:cxn ang="0">
                      <a:pos x="T10" y="T11"/>
                    </a:cxn>
                    <a:cxn ang="0">
                      <a:pos x="T12" y="T13"/>
                    </a:cxn>
                  </a:cxnLst>
                  <a:rect l="0" t="0" r="r" b="b"/>
                  <a:pathLst>
                    <a:path w="11" h="30">
                      <a:moveTo>
                        <a:pt x="9" y="15"/>
                      </a:moveTo>
                      <a:cubicBezTo>
                        <a:pt x="9" y="9"/>
                        <a:pt x="6" y="4"/>
                        <a:pt x="1" y="1"/>
                      </a:cubicBezTo>
                      <a:cubicBezTo>
                        <a:pt x="2" y="0"/>
                        <a:pt x="2" y="0"/>
                        <a:pt x="2" y="0"/>
                      </a:cubicBezTo>
                      <a:cubicBezTo>
                        <a:pt x="7" y="2"/>
                        <a:pt x="11" y="8"/>
                        <a:pt x="11" y="15"/>
                      </a:cubicBezTo>
                      <a:cubicBezTo>
                        <a:pt x="11" y="21"/>
                        <a:pt x="7" y="27"/>
                        <a:pt x="1" y="30"/>
                      </a:cubicBezTo>
                      <a:cubicBezTo>
                        <a:pt x="0" y="28"/>
                        <a:pt x="0" y="28"/>
                        <a:pt x="0" y="28"/>
                      </a:cubicBezTo>
                      <a:cubicBezTo>
                        <a:pt x="5" y="25"/>
                        <a:pt x="9" y="20"/>
                        <a:pt x="9" y="15"/>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Freeform 28"/>
                <p:cNvSpPr/>
                <p:nvPr/>
              </p:nvSpPr>
              <p:spPr bwMode="auto">
                <a:xfrm>
                  <a:off x="6946901" y="2768600"/>
                  <a:ext cx="101600" cy="282575"/>
                </a:xfrm>
                <a:custGeom>
                  <a:avLst/>
                  <a:gdLst>
                    <a:gd name="T0" fmla="*/ 7 w 9"/>
                    <a:gd name="T1" fmla="*/ 13 h 25"/>
                    <a:gd name="T2" fmla="*/ 0 w 9"/>
                    <a:gd name="T3" fmla="*/ 2 h 25"/>
                    <a:gd name="T4" fmla="*/ 1 w 9"/>
                    <a:gd name="T5" fmla="*/ 0 h 25"/>
                    <a:gd name="T6" fmla="*/ 9 w 9"/>
                    <a:gd name="T7" fmla="*/ 13 h 25"/>
                    <a:gd name="T8" fmla="*/ 1 w 9"/>
                    <a:gd name="T9" fmla="*/ 25 h 25"/>
                    <a:gd name="T10" fmla="*/ 0 w 9"/>
                    <a:gd name="T11" fmla="*/ 23 h 25"/>
                    <a:gd name="T12" fmla="*/ 7 w 9"/>
                    <a:gd name="T13" fmla="*/ 13 h 25"/>
                  </a:gdLst>
                  <a:ahLst/>
                  <a:cxnLst>
                    <a:cxn ang="0">
                      <a:pos x="T0" y="T1"/>
                    </a:cxn>
                    <a:cxn ang="0">
                      <a:pos x="T2" y="T3"/>
                    </a:cxn>
                    <a:cxn ang="0">
                      <a:pos x="T4" y="T5"/>
                    </a:cxn>
                    <a:cxn ang="0">
                      <a:pos x="T6" y="T7"/>
                    </a:cxn>
                    <a:cxn ang="0">
                      <a:pos x="T8" y="T9"/>
                    </a:cxn>
                    <a:cxn ang="0">
                      <a:pos x="T10" y="T11"/>
                    </a:cxn>
                    <a:cxn ang="0">
                      <a:pos x="T12" y="T13"/>
                    </a:cxn>
                  </a:cxnLst>
                  <a:rect l="0" t="0" r="r" b="b"/>
                  <a:pathLst>
                    <a:path w="9" h="25">
                      <a:moveTo>
                        <a:pt x="7" y="13"/>
                      </a:moveTo>
                      <a:cubicBezTo>
                        <a:pt x="7" y="8"/>
                        <a:pt x="4" y="4"/>
                        <a:pt x="0" y="2"/>
                      </a:cubicBezTo>
                      <a:cubicBezTo>
                        <a:pt x="1" y="0"/>
                        <a:pt x="1" y="0"/>
                        <a:pt x="1" y="0"/>
                      </a:cubicBezTo>
                      <a:cubicBezTo>
                        <a:pt x="6" y="2"/>
                        <a:pt x="9" y="7"/>
                        <a:pt x="9" y="13"/>
                      </a:cubicBezTo>
                      <a:cubicBezTo>
                        <a:pt x="9" y="18"/>
                        <a:pt x="6" y="23"/>
                        <a:pt x="1" y="25"/>
                      </a:cubicBezTo>
                      <a:cubicBezTo>
                        <a:pt x="0" y="23"/>
                        <a:pt x="0" y="23"/>
                        <a:pt x="0" y="23"/>
                      </a:cubicBezTo>
                      <a:cubicBezTo>
                        <a:pt x="4" y="21"/>
                        <a:pt x="7" y="17"/>
                        <a:pt x="7" y="13"/>
                      </a:cubicBez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29"/>
                <p:cNvSpPr/>
                <p:nvPr/>
              </p:nvSpPr>
              <p:spPr bwMode="auto">
                <a:xfrm>
                  <a:off x="6789738" y="2735263"/>
                  <a:ext cx="123825" cy="360362"/>
                </a:xfrm>
                <a:custGeom>
                  <a:avLst/>
                  <a:gdLst>
                    <a:gd name="T0" fmla="*/ 0 w 78"/>
                    <a:gd name="T1" fmla="*/ 64 h 227"/>
                    <a:gd name="T2" fmla="*/ 0 w 78"/>
                    <a:gd name="T3" fmla="*/ 156 h 227"/>
                    <a:gd name="T4" fmla="*/ 49 w 78"/>
                    <a:gd name="T5" fmla="*/ 199 h 227"/>
                    <a:gd name="T6" fmla="*/ 49 w 78"/>
                    <a:gd name="T7" fmla="*/ 114 h 227"/>
                    <a:gd name="T8" fmla="*/ 56 w 78"/>
                    <a:gd name="T9" fmla="*/ 114 h 227"/>
                    <a:gd name="T10" fmla="*/ 56 w 78"/>
                    <a:gd name="T11" fmla="*/ 206 h 227"/>
                    <a:gd name="T12" fmla="*/ 78 w 78"/>
                    <a:gd name="T13" fmla="*/ 227 h 227"/>
                    <a:gd name="T14" fmla="*/ 78 w 78"/>
                    <a:gd name="T15" fmla="*/ 0 h 227"/>
                    <a:gd name="T16" fmla="*/ 0 w 78"/>
                    <a:gd name="T17" fmla="*/ 6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27">
                      <a:moveTo>
                        <a:pt x="0" y="64"/>
                      </a:moveTo>
                      <a:lnTo>
                        <a:pt x="0" y="156"/>
                      </a:lnTo>
                      <a:lnTo>
                        <a:pt x="49" y="199"/>
                      </a:lnTo>
                      <a:lnTo>
                        <a:pt x="49" y="114"/>
                      </a:lnTo>
                      <a:lnTo>
                        <a:pt x="56" y="114"/>
                      </a:lnTo>
                      <a:lnTo>
                        <a:pt x="56" y="206"/>
                      </a:lnTo>
                      <a:lnTo>
                        <a:pt x="78" y="227"/>
                      </a:lnTo>
                      <a:lnTo>
                        <a:pt x="78" y="0"/>
                      </a:lnTo>
                      <a:lnTo>
                        <a:pt x="0" y="64"/>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Freeform 30"/>
                <p:cNvSpPr/>
                <p:nvPr/>
              </p:nvSpPr>
              <p:spPr bwMode="auto">
                <a:xfrm>
                  <a:off x="6699251" y="2847975"/>
                  <a:ext cx="66675" cy="134937"/>
                </a:xfrm>
                <a:custGeom>
                  <a:avLst/>
                  <a:gdLst>
                    <a:gd name="T0" fmla="*/ 0 w 42"/>
                    <a:gd name="T1" fmla="*/ 0 h 85"/>
                    <a:gd name="T2" fmla="*/ 0 w 42"/>
                    <a:gd name="T3" fmla="*/ 85 h 85"/>
                    <a:gd name="T4" fmla="*/ 28 w 42"/>
                    <a:gd name="T5" fmla="*/ 85 h 85"/>
                    <a:gd name="T6" fmla="*/ 28 w 42"/>
                    <a:gd name="T7" fmla="*/ 35 h 85"/>
                    <a:gd name="T8" fmla="*/ 35 w 42"/>
                    <a:gd name="T9" fmla="*/ 35 h 85"/>
                    <a:gd name="T10" fmla="*/ 35 w 42"/>
                    <a:gd name="T11" fmla="*/ 85 h 85"/>
                    <a:gd name="T12" fmla="*/ 42 w 42"/>
                    <a:gd name="T13" fmla="*/ 85 h 85"/>
                    <a:gd name="T14" fmla="*/ 42 w 42"/>
                    <a:gd name="T15" fmla="*/ 0 h 85"/>
                    <a:gd name="T16" fmla="*/ 0 w 42"/>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85">
                      <a:moveTo>
                        <a:pt x="0" y="0"/>
                      </a:moveTo>
                      <a:lnTo>
                        <a:pt x="0" y="85"/>
                      </a:lnTo>
                      <a:lnTo>
                        <a:pt x="28" y="85"/>
                      </a:lnTo>
                      <a:lnTo>
                        <a:pt x="28" y="35"/>
                      </a:lnTo>
                      <a:lnTo>
                        <a:pt x="35" y="35"/>
                      </a:lnTo>
                      <a:lnTo>
                        <a:pt x="35" y="85"/>
                      </a:lnTo>
                      <a:lnTo>
                        <a:pt x="42" y="85"/>
                      </a:lnTo>
                      <a:lnTo>
                        <a:pt x="42" y="0"/>
                      </a:lnTo>
                      <a:lnTo>
                        <a:pt x="0" y="0"/>
                      </a:lnTo>
                      <a:close/>
                    </a:path>
                  </a:pathLst>
                </a:custGeom>
                <a:grpFill/>
                <a:ln>
                  <a:noFill/>
                </a:ln>
              </p:spPr>
              <p:txBody>
                <a:bodyPr vert="horz" wrap="square" lIns="121883" tIns="60941" rIns="121883" bIns="60941" numCol="1" anchor="t" anchorCtr="0" compatLnSpc="1"/>
                <a:lstStyle/>
                <a:p>
                  <a:pP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2" name="KSO_Shape"/>
              <p:cNvSpPr/>
              <p:nvPr/>
            </p:nvSpPr>
            <p:spPr>
              <a:xfrm>
                <a:off x="5411046" y="2272353"/>
                <a:ext cx="762203" cy="602323"/>
              </a:xfrm>
              <a:custGeom>
                <a:avLst/>
                <a:gdLst/>
                <a:ahLst/>
                <a:cxnLst/>
                <a:rect l="l" t="t" r="r" b="b"/>
                <a:pathLst>
                  <a:path w="936104" h="739561">
                    <a:moveTo>
                      <a:pt x="282640" y="667561"/>
                    </a:moveTo>
                    <a:lnTo>
                      <a:pt x="653465" y="667561"/>
                    </a:lnTo>
                    <a:lnTo>
                      <a:pt x="684077" y="739561"/>
                    </a:lnTo>
                    <a:lnTo>
                      <a:pt x="252028" y="739561"/>
                    </a:lnTo>
                    <a:close/>
                    <a:moveTo>
                      <a:pt x="54052" y="52175"/>
                    </a:moveTo>
                    <a:lnTo>
                      <a:pt x="54052" y="520175"/>
                    </a:lnTo>
                    <a:lnTo>
                      <a:pt x="882052" y="520175"/>
                    </a:lnTo>
                    <a:lnTo>
                      <a:pt x="882052" y="52175"/>
                    </a:lnTo>
                    <a:close/>
                    <a:moveTo>
                      <a:pt x="0" y="0"/>
                    </a:moveTo>
                    <a:lnTo>
                      <a:pt x="936104" y="0"/>
                    </a:lnTo>
                    <a:lnTo>
                      <a:pt x="93610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323900" anchor="ctr"/>
              <a:lstStyle/>
              <a:p>
                <a:pPr algn="ctr" defTabSz="914377">
                  <a:defRPr/>
                </a:pPr>
                <a:endParaRPr lang="zh-CN" altLang="en-US" sz="2399"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KSO_Shape"/>
              <p:cNvSpPr/>
              <p:nvPr/>
            </p:nvSpPr>
            <p:spPr bwMode="auto">
              <a:xfrm>
                <a:off x="4434205" y="3135006"/>
                <a:ext cx="304417" cy="282179"/>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KSO_Shape"/>
              <p:cNvSpPr/>
              <p:nvPr/>
            </p:nvSpPr>
            <p:spPr bwMode="auto">
              <a:xfrm>
                <a:off x="3272170" y="3520181"/>
                <a:ext cx="565445" cy="560907"/>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p:spPr>
            <p:txBody>
              <a:bodyPr lIns="91412" tIns="45705" rIns="91412" bIns="45705" anchor="ctr">
                <a:scene3d>
                  <a:camera prst="orthographicFront"/>
                  <a:lightRig rig="threePt" dir="t"/>
                </a:scene3d>
                <a:sp3d>
                  <a:contourClr>
                    <a:srgbClr val="FFFFFF"/>
                  </a:contourClr>
                </a:sp3d>
              </a:bodyPr>
              <a:lstStyle/>
              <a:p>
                <a:pPr algn="ctr" defTabSz="914377">
                  <a:defRPr/>
                </a:pPr>
                <a:endParaRPr lang="zh-CN" altLang="en-US" sz="23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8" name="组合 27">
            <a:extLst>
              <a:ext uri="{FF2B5EF4-FFF2-40B4-BE49-F238E27FC236}">
                <a16:creationId xmlns:a16="http://schemas.microsoft.com/office/drawing/2014/main" id="{9A6519C1-592C-4F41-8FF6-5B21345A0303}"/>
              </a:ext>
            </a:extLst>
          </p:cNvPr>
          <p:cNvGrpSpPr/>
          <p:nvPr/>
        </p:nvGrpSpPr>
        <p:grpSpPr>
          <a:xfrm>
            <a:off x="599921" y="300073"/>
            <a:ext cx="5870833" cy="519486"/>
            <a:chOff x="741964" y="345770"/>
            <a:chExt cx="5870833" cy="519486"/>
          </a:xfrm>
        </p:grpSpPr>
        <p:sp>
          <p:nvSpPr>
            <p:cNvPr id="29" name="KSO_Shape">
              <a:extLst>
                <a:ext uri="{FF2B5EF4-FFF2-40B4-BE49-F238E27FC236}">
                  <a16:creationId xmlns:a16="http://schemas.microsoft.com/office/drawing/2014/main" id="{EDD638DD-2B45-488B-B26D-B153EBD1D659}"/>
                </a:ext>
              </a:extLst>
            </p:cNvPr>
            <p:cNvSpPr>
              <a:spLocks noChangeAspect="1"/>
            </p:cNvSpPr>
            <p:nvPr/>
          </p:nvSpPr>
          <p:spPr>
            <a:xfrm rot="5400000">
              <a:off x="718847"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0" name="文本框 2">
              <a:extLst>
                <a:ext uri="{FF2B5EF4-FFF2-40B4-BE49-F238E27FC236}">
                  <a16:creationId xmlns:a16="http://schemas.microsoft.com/office/drawing/2014/main" id="{63435F3A-CE3C-4372-AF6D-D929162E4A12}"/>
                </a:ext>
              </a:extLst>
            </p:cNvPr>
            <p:cNvSpPr txBox="1"/>
            <p:nvPr/>
          </p:nvSpPr>
          <p:spPr>
            <a:xfrm>
              <a:off x="1259672" y="345770"/>
              <a:ext cx="5353125"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en-US" altLang="zh-TW"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UMAP</a:t>
              </a:r>
              <a:r>
                <a:rPr lang="zh-TW" altLang="en-US"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rPr>
                <a:t>亞太大學交流會計畫</a:t>
              </a:r>
              <a:endParaRPr lang="en-US" altLang="zh-CN" sz="2800" dirty="0">
                <a:solidFill>
                  <a:schemeClr val="accent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pic>
        <p:nvPicPr>
          <p:cNvPr id="2" name="圖片 1"/>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86154" y="4164109"/>
            <a:ext cx="3396105" cy="20042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64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kumimoji="0" lang="en-US" altLang="zh-TW"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658166" y="3733771"/>
              <a:ext cx="4875668" cy="523220"/>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交換生申請</a:t>
              </a:r>
              <a:r>
                <a:rPr lang="zh-TW" altLang="en-US" sz="4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流程</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62782222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760614" y="0"/>
            <a:ext cx="4670772" cy="6605777"/>
          </a:xfrm>
          <a:prstGeom prst="rect">
            <a:avLst/>
          </a:prstGeom>
        </p:spPr>
      </p:pic>
    </p:spTree>
    <p:extLst>
      <p:ext uri="{BB962C8B-B14F-4D97-AF65-F5344CB8AC3E}">
        <p14:creationId xmlns:p14="http://schemas.microsoft.com/office/powerpoint/2010/main" val="10254729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4"/>
          <p:cNvGrpSpPr>
            <a:grpSpLocks noChangeAspect="1"/>
          </p:cNvGrpSpPr>
          <p:nvPr/>
        </p:nvGrpSpPr>
        <p:grpSpPr bwMode="auto">
          <a:xfrm>
            <a:off x="4074659" y="1321681"/>
            <a:ext cx="1981200" cy="2076451"/>
            <a:chOff x="1136" y="1115"/>
            <a:chExt cx="1248" cy="1308"/>
          </a:xfrm>
        </p:grpSpPr>
        <p:sp>
          <p:nvSpPr>
            <p:cNvPr id="79"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0"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1"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2"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3"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4"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5"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6"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7"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8"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cxnSp>
        <p:nvCxnSpPr>
          <p:cNvPr id="5" name="Straight Connector 4"/>
          <p:cNvCxnSpPr/>
          <p:nvPr/>
        </p:nvCxnSpPr>
        <p:spPr>
          <a:xfrm>
            <a:off x="1290348" y="3971217"/>
            <a:ext cx="9829800"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49" name="Oval 2048"/>
          <p:cNvSpPr/>
          <p:nvPr/>
        </p:nvSpPr>
        <p:spPr>
          <a:xfrm>
            <a:off x="2058360" y="3504492"/>
            <a:ext cx="933451" cy="933451"/>
          </a:xfrm>
          <a:prstGeom prst="ellipse">
            <a:avLst/>
          </a:prstGeom>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8~9</a:t>
            </a:r>
            <a:r>
              <a:rPr lang="zh-TW" altLang="en-US" b="1" dirty="0" smtClean="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053" name="Group 4"/>
          <p:cNvGrpSpPr>
            <a:grpSpLocks noChangeAspect="1"/>
          </p:cNvGrpSpPr>
          <p:nvPr/>
        </p:nvGrpSpPr>
        <p:grpSpPr bwMode="auto">
          <a:xfrm>
            <a:off x="1579570" y="1321681"/>
            <a:ext cx="1981200" cy="2076451"/>
            <a:chOff x="1136" y="1115"/>
            <a:chExt cx="1248" cy="1308"/>
          </a:xfrm>
        </p:grpSpPr>
        <p:sp>
          <p:nvSpPr>
            <p:cNvPr id="2055"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6"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7"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8"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59"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0"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1"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2"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3"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64"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067" name="TextBox 2066"/>
          <p:cNvSpPr txBox="1"/>
          <p:nvPr/>
        </p:nvSpPr>
        <p:spPr>
          <a:xfrm>
            <a:off x="2183947" y="1457689"/>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109-1</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7" name="Rectangle 106"/>
          <p:cNvSpPr/>
          <p:nvPr/>
        </p:nvSpPr>
        <p:spPr>
          <a:xfrm>
            <a:off x="1724566" y="1873624"/>
            <a:ext cx="1745365" cy="707886"/>
          </a:xfrm>
          <a:prstGeom prst="rect">
            <a:avLst/>
          </a:prstGeom>
        </p:spPr>
        <p:txBody>
          <a:bodyPr wrap="square">
            <a:spAutoFit/>
          </a:bodyPr>
          <a:lstStyle/>
          <a:p>
            <a:pPr algn="ctr"/>
            <a:r>
              <a:rPr lang="zh-TW" altLang="en-US" sz="2000" dirty="0">
                <a:latin typeface="微软雅黑" panose="020B0503020204020204" pitchFamily="34" charset="-122"/>
                <a:ea typeface="微软雅黑" panose="020B0503020204020204" pitchFamily="34" charset="-122"/>
                <a:sym typeface="Source Han Serif SC" panose="02020400000000000000" pitchFamily="18" charset="-122"/>
              </a:rPr>
              <a:t>申請春季班交換</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(109-2</a:t>
            </a:r>
            <a:r>
              <a:rPr lang="zh-TW" altLang="en-US" sz="2000" dirty="0">
                <a:latin typeface="微软雅黑" panose="020B0503020204020204" pitchFamily="34" charset="-122"/>
                <a:ea typeface="微软雅黑" panose="020B0503020204020204" pitchFamily="34" charset="-122"/>
                <a:sym typeface="Source Han Serif SC" panose="02020400000000000000" pitchFamily="18" charset="-122"/>
              </a:rPr>
              <a:t>出國</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a:t>
            </a:r>
            <a:endParaRPr lang="en-GB" altLang="zh-TW" sz="20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2" name="TextBox 121"/>
          <p:cNvSpPr txBox="1"/>
          <p:nvPr/>
        </p:nvSpPr>
        <p:spPr>
          <a:xfrm>
            <a:off x="4644731" y="1457689"/>
            <a:ext cx="856325" cy="369332"/>
          </a:xfrm>
          <a:prstGeom prst="rect">
            <a:avLst/>
          </a:prstGeom>
          <a:noFill/>
        </p:spPr>
        <p:txBody>
          <a:bodyPr wrap="none" rtlCol="0">
            <a:spAutoFit/>
          </a:bodyPr>
          <a:lstStyle/>
          <a:p>
            <a:r>
              <a:rPr lang="en-GB"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a:t>
            </a:r>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9</a:t>
            </a:r>
            <a:r>
              <a:rPr lang="en-GB"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a:t>
            </a:r>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3" name="Rectangle 122"/>
          <p:cNvSpPr/>
          <p:nvPr/>
        </p:nvSpPr>
        <p:spPr>
          <a:xfrm>
            <a:off x="4199521" y="1788879"/>
            <a:ext cx="1747789" cy="877163"/>
          </a:xfrm>
          <a:prstGeom prst="rect">
            <a:avLst/>
          </a:prstGeom>
        </p:spPr>
        <p:txBody>
          <a:bodyPr wrap="square">
            <a:spAutoFit/>
          </a:bodyPr>
          <a:lstStyle/>
          <a:p>
            <a:pPr algn="ctr"/>
            <a:r>
              <a:rPr lang="en-US" altLang="zh-TW" sz="1700" dirty="0" smtClean="0">
                <a:latin typeface="微软雅黑" panose="020B0503020204020204" pitchFamily="34" charset="-122"/>
                <a:ea typeface="微软雅黑" panose="020B0503020204020204" pitchFamily="34" charset="-122"/>
                <a:sym typeface="Source Han Serif SC" panose="02020400000000000000" pitchFamily="18" charset="-122"/>
              </a:rPr>
              <a:t>109-2</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交換</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生薦送、完成對方學校申請、出國</a:t>
            </a:r>
            <a:endParaRPr lang="en-GB" sz="17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Oval 123"/>
          <p:cNvSpPr/>
          <p:nvPr/>
        </p:nvSpPr>
        <p:spPr>
          <a:xfrm>
            <a:off x="6978816" y="3505142"/>
            <a:ext cx="933451" cy="933451"/>
          </a:xfrm>
          <a:prstGeom prst="ellipse">
            <a:avLst/>
          </a:prstGeom>
          <a:solidFill>
            <a:schemeClr val="accent5"/>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2~</a:t>
            </a: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3</a:t>
            </a:r>
            <a:endPar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25" name="Group 4"/>
          <p:cNvGrpSpPr>
            <a:grpSpLocks noChangeAspect="1"/>
          </p:cNvGrpSpPr>
          <p:nvPr/>
        </p:nvGrpSpPr>
        <p:grpSpPr bwMode="auto">
          <a:xfrm>
            <a:off x="6500026" y="1322332"/>
            <a:ext cx="1981200" cy="2076451"/>
            <a:chOff x="1136" y="1115"/>
            <a:chExt cx="1248" cy="1308"/>
          </a:xfrm>
        </p:grpSpPr>
        <p:sp>
          <p:nvSpPr>
            <p:cNvPr id="126"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38" name="TextBox 137"/>
          <p:cNvSpPr txBox="1"/>
          <p:nvPr/>
        </p:nvSpPr>
        <p:spPr>
          <a:xfrm>
            <a:off x="7104403" y="1458340"/>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109-2</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9" name="Rectangle 138"/>
          <p:cNvSpPr/>
          <p:nvPr/>
        </p:nvSpPr>
        <p:spPr>
          <a:xfrm>
            <a:off x="6628614" y="1853493"/>
            <a:ext cx="1764415" cy="707886"/>
          </a:xfrm>
          <a:prstGeom prst="rect">
            <a:avLst/>
          </a:prstGeom>
        </p:spPr>
        <p:txBody>
          <a:bodyPr wrap="square">
            <a:spAutoFit/>
          </a:bodyPr>
          <a:lstStyle/>
          <a:p>
            <a:pPr algn="ct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申請秋季</a:t>
            </a:r>
            <a:r>
              <a:rPr lang="zh-TW" altLang="en-US" sz="2000" dirty="0">
                <a:latin typeface="微软雅黑" panose="020B0503020204020204" pitchFamily="34" charset="-122"/>
                <a:ea typeface="微软雅黑" panose="020B0503020204020204" pitchFamily="34" charset="-122"/>
                <a:sym typeface="Source Han Serif SC" panose="02020400000000000000" pitchFamily="18" charset="-122"/>
              </a:rPr>
              <a:t>班交換</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a:t>
            </a:r>
            <a:r>
              <a:rPr lang="en-US" altLang="zh-TW" sz="2000" dirty="0" smtClean="0">
                <a:latin typeface="微软雅黑" panose="020B0503020204020204" pitchFamily="34" charset="-122"/>
                <a:ea typeface="微软雅黑" panose="020B0503020204020204" pitchFamily="34" charset="-122"/>
                <a:sym typeface="Source Han Serif SC" panose="02020400000000000000" pitchFamily="18" charset="-122"/>
              </a:rPr>
              <a:t>110-1</a:t>
            </a:r>
            <a:r>
              <a:rPr lang="zh-TW" altLang="en-US" sz="2000" dirty="0" smtClean="0">
                <a:latin typeface="微软雅黑" panose="020B0503020204020204" pitchFamily="34" charset="-122"/>
                <a:ea typeface="微软雅黑" panose="020B0503020204020204" pitchFamily="34" charset="-122"/>
                <a:sym typeface="Source Han Serif SC" panose="02020400000000000000" pitchFamily="18" charset="-122"/>
              </a:rPr>
              <a:t>出國</a:t>
            </a:r>
            <a:r>
              <a:rPr lang="en-US" altLang="zh-TW" sz="2000" dirty="0">
                <a:latin typeface="微软雅黑" panose="020B0503020204020204" pitchFamily="34" charset="-122"/>
                <a:ea typeface="微软雅黑" panose="020B0503020204020204" pitchFamily="34" charset="-122"/>
                <a:sym typeface="Source Han Serif SC" panose="02020400000000000000" pitchFamily="18" charset="-122"/>
              </a:rPr>
              <a:t>)</a:t>
            </a:r>
            <a:endParaRPr lang="en-GB" altLang="zh-TW" sz="20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Oval 139"/>
          <p:cNvSpPr/>
          <p:nvPr/>
        </p:nvSpPr>
        <p:spPr>
          <a:xfrm>
            <a:off x="9455113" y="3504492"/>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a:latin typeface="微软雅黑" panose="020B0503020204020204" pitchFamily="34" charset="-122"/>
                <a:ea typeface="微软雅黑" panose="020B0503020204020204" pitchFamily="34" charset="-122"/>
                <a:sym typeface="Source Han Serif SC" panose="02020400000000000000" pitchFamily="18" charset="-122"/>
              </a:rPr>
              <a:t>3</a:t>
            </a: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a:t>
            </a:r>
            <a:endPar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41" name="Group 4"/>
          <p:cNvGrpSpPr>
            <a:grpSpLocks noChangeAspect="1"/>
          </p:cNvGrpSpPr>
          <p:nvPr/>
        </p:nvGrpSpPr>
        <p:grpSpPr bwMode="auto">
          <a:xfrm>
            <a:off x="8976324" y="1321681"/>
            <a:ext cx="1981200" cy="2076451"/>
            <a:chOff x="1136" y="1115"/>
            <a:chExt cx="1248" cy="1308"/>
          </a:xfrm>
        </p:grpSpPr>
        <p:sp>
          <p:nvSpPr>
            <p:cNvPr id="142" name="Freeform 5"/>
            <p:cNvSpPr/>
            <p:nvPr/>
          </p:nvSpPr>
          <p:spPr bwMode="auto">
            <a:xfrm>
              <a:off x="1136" y="1115"/>
              <a:ext cx="1248" cy="1308"/>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Freeform 6"/>
            <p:cNvSpPr/>
            <p:nvPr/>
          </p:nvSpPr>
          <p:spPr bwMode="auto">
            <a:xfrm>
              <a:off x="1217" y="1201"/>
              <a:ext cx="1086" cy="1125"/>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Freeform 7"/>
            <p:cNvSpPr/>
            <p:nvPr/>
          </p:nvSpPr>
          <p:spPr bwMode="auto">
            <a:xfrm>
              <a:off x="2061" y="1179"/>
              <a:ext cx="247" cy="238"/>
            </a:xfrm>
            <a:custGeom>
              <a:avLst/>
              <a:gdLst>
                <a:gd name="T0" fmla="*/ 162 w 216"/>
                <a:gd name="T1" fmla="*/ 29 h 207"/>
                <a:gd name="T2" fmla="*/ 97 w 216"/>
                <a:gd name="T3" fmla="*/ 0 h 207"/>
                <a:gd name="T4" fmla="*/ 57 w 216"/>
                <a:gd name="T5" fmla="*/ 9 h 207"/>
                <a:gd name="T6" fmla="*/ 50 w 216"/>
                <a:gd name="T7" fmla="*/ 13 h 207"/>
                <a:gd name="T8" fmla="*/ 47 w 216"/>
                <a:gd name="T9" fmla="*/ 14 h 207"/>
                <a:gd name="T10" fmla="*/ 43 w 216"/>
                <a:gd name="T11" fmla="*/ 17 h 207"/>
                <a:gd name="T12" fmla="*/ 40 w 216"/>
                <a:gd name="T13" fmla="*/ 19 h 207"/>
                <a:gd name="T14" fmla="*/ 37 w 216"/>
                <a:gd name="T15" fmla="*/ 22 h 207"/>
                <a:gd name="T16" fmla="*/ 34 w 216"/>
                <a:gd name="T17" fmla="*/ 25 h 207"/>
                <a:gd name="T18" fmla="*/ 32 w 216"/>
                <a:gd name="T19" fmla="*/ 27 h 207"/>
                <a:gd name="T20" fmla="*/ 15 w 216"/>
                <a:gd name="T21" fmla="*/ 48 h 207"/>
                <a:gd name="T22" fmla="*/ 10 w 216"/>
                <a:gd name="T23" fmla="*/ 59 h 207"/>
                <a:gd name="T24" fmla="*/ 0 w 216"/>
                <a:gd name="T25" fmla="*/ 96 h 207"/>
                <a:gd name="T26" fmla="*/ 121 w 216"/>
                <a:gd name="T27" fmla="*/ 136 h 207"/>
                <a:gd name="T28" fmla="*/ 196 w 216"/>
                <a:gd name="T29" fmla="*/ 207 h 207"/>
                <a:gd name="T30" fmla="*/ 162 w 216"/>
                <a:gd name="T31" fmla="*/ 2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207">
                  <a:moveTo>
                    <a:pt x="162" y="29"/>
                  </a:moveTo>
                  <a:cubicBezTo>
                    <a:pt x="145" y="12"/>
                    <a:pt x="122" y="1"/>
                    <a:pt x="97" y="0"/>
                  </a:cubicBezTo>
                  <a:cubicBezTo>
                    <a:pt x="83" y="0"/>
                    <a:pt x="69" y="4"/>
                    <a:pt x="57" y="9"/>
                  </a:cubicBezTo>
                  <a:cubicBezTo>
                    <a:pt x="54" y="10"/>
                    <a:pt x="52" y="12"/>
                    <a:pt x="50" y="13"/>
                  </a:cubicBezTo>
                  <a:cubicBezTo>
                    <a:pt x="49" y="13"/>
                    <a:pt x="48" y="14"/>
                    <a:pt x="47" y="14"/>
                  </a:cubicBezTo>
                  <a:cubicBezTo>
                    <a:pt x="46" y="15"/>
                    <a:pt x="45" y="16"/>
                    <a:pt x="43" y="17"/>
                  </a:cubicBezTo>
                  <a:cubicBezTo>
                    <a:pt x="42" y="18"/>
                    <a:pt x="41" y="19"/>
                    <a:pt x="40" y="19"/>
                  </a:cubicBezTo>
                  <a:cubicBezTo>
                    <a:pt x="39" y="20"/>
                    <a:pt x="38" y="21"/>
                    <a:pt x="37" y="22"/>
                  </a:cubicBezTo>
                  <a:cubicBezTo>
                    <a:pt x="36" y="23"/>
                    <a:pt x="35" y="24"/>
                    <a:pt x="34" y="25"/>
                  </a:cubicBezTo>
                  <a:cubicBezTo>
                    <a:pt x="33" y="25"/>
                    <a:pt x="32" y="26"/>
                    <a:pt x="32" y="27"/>
                  </a:cubicBezTo>
                  <a:cubicBezTo>
                    <a:pt x="25" y="33"/>
                    <a:pt x="20" y="40"/>
                    <a:pt x="15" y="48"/>
                  </a:cubicBezTo>
                  <a:cubicBezTo>
                    <a:pt x="13" y="51"/>
                    <a:pt x="11" y="55"/>
                    <a:pt x="10" y="59"/>
                  </a:cubicBezTo>
                  <a:cubicBezTo>
                    <a:pt x="5" y="71"/>
                    <a:pt x="2" y="83"/>
                    <a:pt x="0" y="96"/>
                  </a:cubicBezTo>
                  <a:cubicBezTo>
                    <a:pt x="121" y="136"/>
                    <a:pt x="121" y="136"/>
                    <a:pt x="121" y="136"/>
                  </a:cubicBezTo>
                  <a:cubicBezTo>
                    <a:pt x="153" y="147"/>
                    <a:pt x="181" y="175"/>
                    <a:pt x="196" y="207"/>
                  </a:cubicBezTo>
                  <a:cubicBezTo>
                    <a:pt x="216" y="118"/>
                    <a:pt x="177" y="46"/>
                    <a:pt x="162" y="2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Freeform 8"/>
            <p:cNvSpPr/>
            <p:nvPr/>
          </p:nvSpPr>
          <p:spPr bwMode="auto">
            <a:xfrm>
              <a:off x="1209" y="1179"/>
              <a:ext cx="249" cy="243"/>
            </a:xfrm>
            <a:custGeom>
              <a:avLst/>
              <a:gdLst>
                <a:gd name="T0" fmla="*/ 207 w 217"/>
                <a:gd name="T1" fmla="*/ 59 h 211"/>
                <a:gd name="T2" fmla="*/ 207 w 217"/>
                <a:gd name="T3" fmla="*/ 59 h 211"/>
                <a:gd name="T4" fmla="*/ 202 w 217"/>
                <a:gd name="T5" fmla="*/ 48 h 211"/>
                <a:gd name="T6" fmla="*/ 202 w 217"/>
                <a:gd name="T7" fmla="*/ 48 h 211"/>
                <a:gd name="T8" fmla="*/ 202 w 217"/>
                <a:gd name="T9" fmla="*/ 48 h 211"/>
                <a:gd name="T10" fmla="*/ 202 w 217"/>
                <a:gd name="T11" fmla="*/ 47 h 211"/>
                <a:gd name="T12" fmla="*/ 199 w 217"/>
                <a:gd name="T13" fmla="*/ 43 h 211"/>
                <a:gd name="T14" fmla="*/ 198 w 217"/>
                <a:gd name="T15" fmla="*/ 41 h 211"/>
                <a:gd name="T16" fmla="*/ 197 w 217"/>
                <a:gd name="T17" fmla="*/ 40 h 211"/>
                <a:gd name="T18" fmla="*/ 197 w 217"/>
                <a:gd name="T19" fmla="*/ 40 h 211"/>
                <a:gd name="T20" fmla="*/ 196 w 217"/>
                <a:gd name="T21" fmla="*/ 38 h 211"/>
                <a:gd name="T22" fmla="*/ 192 w 217"/>
                <a:gd name="T23" fmla="*/ 34 h 211"/>
                <a:gd name="T24" fmla="*/ 191 w 217"/>
                <a:gd name="T25" fmla="*/ 33 h 211"/>
                <a:gd name="T26" fmla="*/ 185 w 217"/>
                <a:gd name="T27" fmla="*/ 27 h 211"/>
                <a:gd name="T28" fmla="*/ 184 w 217"/>
                <a:gd name="T29" fmla="*/ 25 h 211"/>
                <a:gd name="T30" fmla="*/ 180 w 217"/>
                <a:gd name="T31" fmla="*/ 22 h 211"/>
                <a:gd name="T32" fmla="*/ 177 w 217"/>
                <a:gd name="T33" fmla="*/ 19 h 211"/>
                <a:gd name="T34" fmla="*/ 174 w 217"/>
                <a:gd name="T35" fmla="*/ 17 h 211"/>
                <a:gd name="T36" fmla="*/ 170 w 217"/>
                <a:gd name="T37" fmla="*/ 14 h 211"/>
                <a:gd name="T38" fmla="*/ 167 w 217"/>
                <a:gd name="T39" fmla="*/ 13 h 211"/>
                <a:gd name="T40" fmla="*/ 160 w 217"/>
                <a:gd name="T41" fmla="*/ 9 h 211"/>
                <a:gd name="T42" fmla="*/ 121 w 217"/>
                <a:gd name="T43" fmla="*/ 0 h 211"/>
                <a:gd name="T44" fmla="*/ 55 w 217"/>
                <a:gd name="T45" fmla="*/ 29 h 211"/>
                <a:gd name="T46" fmla="*/ 22 w 217"/>
                <a:gd name="T47" fmla="*/ 211 h 211"/>
                <a:gd name="T48" fmla="*/ 100 w 217"/>
                <a:gd name="T49" fmla="*/ 135 h 211"/>
                <a:gd name="T50" fmla="*/ 217 w 217"/>
                <a:gd name="T51" fmla="*/ 95 h 211"/>
                <a:gd name="T52" fmla="*/ 207 w 217"/>
                <a:gd name="T53" fmla="*/ 5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211">
                  <a:moveTo>
                    <a:pt x="207" y="59"/>
                  </a:moveTo>
                  <a:cubicBezTo>
                    <a:pt x="207" y="59"/>
                    <a:pt x="207" y="59"/>
                    <a:pt x="207" y="59"/>
                  </a:cubicBezTo>
                  <a:cubicBezTo>
                    <a:pt x="206" y="55"/>
                    <a:pt x="204" y="52"/>
                    <a:pt x="202" y="48"/>
                  </a:cubicBezTo>
                  <a:cubicBezTo>
                    <a:pt x="202" y="48"/>
                    <a:pt x="202" y="48"/>
                    <a:pt x="202" y="48"/>
                  </a:cubicBezTo>
                  <a:cubicBezTo>
                    <a:pt x="202" y="48"/>
                    <a:pt x="202" y="48"/>
                    <a:pt x="202" y="48"/>
                  </a:cubicBezTo>
                  <a:cubicBezTo>
                    <a:pt x="202" y="48"/>
                    <a:pt x="202" y="47"/>
                    <a:pt x="202" y="47"/>
                  </a:cubicBezTo>
                  <a:cubicBezTo>
                    <a:pt x="201" y="46"/>
                    <a:pt x="200" y="44"/>
                    <a:pt x="199" y="43"/>
                  </a:cubicBezTo>
                  <a:cubicBezTo>
                    <a:pt x="198" y="42"/>
                    <a:pt x="198" y="41"/>
                    <a:pt x="198" y="41"/>
                  </a:cubicBezTo>
                  <a:cubicBezTo>
                    <a:pt x="197" y="40"/>
                    <a:pt x="197" y="40"/>
                    <a:pt x="197" y="40"/>
                  </a:cubicBezTo>
                  <a:cubicBezTo>
                    <a:pt x="197" y="40"/>
                    <a:pt x="197" y="40"/>
                    <a:pt x="197" y="40"/>
                  </a:cubicBezTo>
                  <a:cubicBezTo>
                    <a:pt x="196" y="39"/>
                    <a:pt x="196" y="39"/>
                    <a:pt x="196" y="38"/>
                  </a:cubicBezTo>
                  <a:cubicBezTo>
                    <a:pt x="194" y="37"/>
                    <a:pt x="193" y="35"/>
                    <a:pt x="192" y="34"/>
                  </a:cubicBezTo>
                  <a:cubicBezTo>
                    <a:pt x="192" y="34"/>
                    <a:pt x="192" y="33"/>
                    <a:pt x="191" y="33"/>
                  </a:cubicBezTo>
                  <a:cubicBezTo>
                    <a:pt x="190" y="31"/>
                    <a:pt x="188" y="29"/>
                    <a:pt x="185" y="27"/>
                  </a:cubicBezTo>
                  <a:cubicBezTo>
                    <a:pt x="185" y="26"/>
                    <a:pt x="184" y="25"/>
                    <a:pt x="184" y="25"/>
                  </a:cubicBezTo>
                  <a:cubicBezTo>
                    <a:pt x="182" y="24"/>
                    <a:pt x="181" y="23"/>
                    <a:pt x="180" y="22"/>
                  </a:cubicBezTo>
                  <a:cubicBezTo>
                    <a:pt x="179" y="21"/>
                    <a:pt x="178" y="20"/>
                    <a:pt x="177" y="19"/>
                  </a:cubicBezTo>
                  <a:cubicBezTo>
                    <a:pt x="176" y="19"/>
                    <a:pt x="175" y="18"/>
                    <a:pt x="174" y="17"/>
                  </a:cubicBezTo>
                  <a:cubicBezTo>
                    <a:pt x="173" y="16"/>
                    <a:pt x="171" y="15"/>
                    <a:pt x="170" y="14"/>
                  </a:cubicBezTo>
                  <a:cubicBezTo>
                    <a:pt x="169" y="14"/>
                    <a:pt x="168" y="13"/>
                    <a:pt x="167" y="13"/>
                  </a:cubicBezTo>
                  <a:cubicBezTo>
                    <a:pt x="165" y="12"/>
                    <a:pt x="163" y="10"/>
                    <a:pt x="160" y="9"/>
                  </a:cubicBezTo>
                  <a:cubicBezTo>
                    <a:pt x="148" y="4"/>
                    <a:pt x="134" y="0"/>
                    <a:pt x="121" y="0"/>
                  </a:cubicBezTo>
                  <a:cubicBezTo>
                    <a:pt x="95" y="1"/>
                    <a:pt x="72" y="12"/>
                    <a:pt x="55" y="29"/>
                  </a:cubicBezTo>
                  <a:cubicBezTo>
                    <a:pt x="40" y="46"/>
                    <a:pt x="0" y="120"/>
                    <a:pt x="22" y="211"/>
                  </a:cubicBezTo>
                  <a:cubicBezTo>
                    <a:pt x="38" y="177"/>
                    <a:pt x="67" y="147"/>
                    <a:pt x="100" y="135"/>
                  </a:cubicBezTo>
                  <a:cubicBezTo>
                    <a:pt x="217" y="95"/>
                    <a:pt x="217" y="95"/>
                    <a:pt x="217" y="95"/>
                  </a:cubicBezTo>
                  <a:cubicBezTo>
                    <a:pt x="215" y="83"/>
                    <a:pt x="212" y="70"/>
                    <a:pt x="207" y="59"/>
                  </a:cubicBezTo>
                  <a:close/>
                </a:path>
              </a:pathLst>
            </a:custGeom>
            <a:solidFill>
              <a:srgbClr val="2A2E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Freeform 9"/>
            <p:cNvSpPr/>
            <p:nvPr/>
          </p:nvSpPr>
          <p:spPr bwMode="auto">
            <a:xfrm>
              <a:off x="1348" y="1179"/>
              <a:ext cx="824" cy="248"/>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Freeform 10"/>
            <p:cNvSpPr/>
            <p:nvPr/>
          </p:nvSpPr>
          <p:spPr bwMode="auto">
            <a:xfrm>
              <a:off x="1983" y="1939"/>
              <a:ext cx="38" cy="39"/>
            </a:xfrm>
            <a:custGeom>
              <a:avLst/>
              <a:gdLst>
                <a:gd name="T0" fmla="*/ 3 w 33"/>
                <a:gd name="T1" fmla="*/ 28 h 34"/>
                <a:gd name="T2" fmla="*/ 0 w 33"/>
                <a:gd name="T3" fmla="*/ 23 h 34"/>
                <a:gd name="T4" fmla="*/ 0 w 33"/>
                <a:gd name="T5" fmla="*/ 9 h 34"/>
                <a:gd name="T6" fmla="*/ 3 w 33"/>
                <a:gd name="T7" fmla="*/ 5 h 34"/>
                <a:gd name="T8" fmla="*/ 13 w 33"/>
                <a:gd name="T9" fmla="*/ 1 h 34"/>
                <a:gd name="T10" fmla="*/ 19 w 33"/>
                <a:gd name="T11" fmla="*/ 1 h 34"/>
                <a:gd name="T12" fmla="*/ 30 w 33"/>
                <a:gd name="T13" fmla="*/ 5 h 34"/>
                <a:gd name="T14" fmla="*/ 33 w 33"/>
                <a:gd name="T15" fmla="*/ 9 h 34"/>
                <a:gd name="T16" fmla="*/ 32 w 33"/>
                <a:gd name="T17" fmla="*/ 23 h 34"/>
                <a:gd name="T18" fmla="*/ 29 w 33"/>
                <a:gd name="T19" fmla="*/ 28 h 34"/>
                <a:gd name="T20" fmla="*/ 19 w 33"/>
                <a:gd name="T21" fmla="*/ 33 h 34"/>
                <a:gd name="T22" fmla="*/ 13 w 33"/>
                <a:gd name="T23" fmla="*/ 33 h 34"/>
                <a:gd name="T24" fmla="*/ 3 w 33"/>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 y="28"/>
                  </a:moveTo>
                  <a:cubicBezTo>
                    <a:pt x="1" y="27"/>
                    <a:pt x="0" y="25"/>
                    <a:pt x="0" y="23"/>
                  </a:cubicBezTo>
                  <a:cubicBezTo>
                    <a:pt x="0" y="9"/>
                    <a:pt x="0" y="9"/>
                    <a:pt x="0" y="9"/>
                  </a:cubicBezTo>
                  <a:cubicBezTo>
                    <a:pt x="0" y="7"/>
                    <a:pt x="1" y="5"/>
                    <a:pt x="3" y="5"/>
                  </a:cubicBezTo>
                  <a:cubicBezTo>
                    <a:pt x="13" y="1"/>
                    <a:pt x="13" y="1"/>
                    <a:pt x="13" y="1"/>
                  </a:cubicBezTo>
                  <a:cubicBezTo>
                    <a:pt x="15" y="0"/>
                    <a:pt x="17" y="0"/>
                    <a:pt x="19" y="1"/>
                  </a:cubicBezTo>
                  <a:cubicBezTo>
                    <a:pt x="30" y="5"/>
                    <a:pt x="30" y="5"/>
                    <a:pt x="30" y="5"/>
                  </a:cubicBezTo>
                  <a:cubicBezTo>
                    <a:pt x="31" y="5"/>
                    <a:pt x="33" y="7"/>
                    <a:pt x="33" y="9"/>
                  </a:cubicBezTo>
                  <a:cubicBezTo>
                    <a:pt x="32" y="23"/>
                    <a:pt x="32" y="23"/>
                    <a:pt x="32" y="23"/>
                  </a:cubicBezTo>
                  <a:cubicBezTo>
                    <a:pt x="32" y="25"/>
                    <a:pt x="31" y="27"/>
                    <a:pt x="29" y="28"/>
                  </a:cubicBezTo>
                  <a:cubicBezTo>
                    <a:pt x="19" y="33"/>
                    <a:pt x="19" y="33"/>
                    <a:pt x="19" y="33"/>
                  </a:cubicBezTo>
                  <a:cubicBezTo>
                    <a:pt x="17" y="34"/>
                    <a:pt x="15" y="34"/>
                    <a:pt x="13" y="33"/>
                  </a:cubicBezTo>
                  <a:lnTo>
                    <a:pt x="3"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Freeform 11"/>
            <p:cNvSpPr/>
            <p:nvPr/>
          </p:nvSpPr>
          <p:spPr bwMode="auto">
            <a:xfrm>
              <a:off x="1866" y="1934"/>
              <a:ext cx="48" cy="49"/>
            </a:xfrm>
            <a:custGeom>
              <a:avLst/>
              <a:gdLst>
                <a:gd name="T0" fmla="*/ 4 w 42"/>
                <a:gd name="T1" fmla="*/ 34 h 42"/>
                <a:gd name="T2" fmla="*/ 0 w 42"/>
                <a:gd name="T3" fmla="*/ 28 h 42"/>
                <a:gd name="T4" fmla="*/ 0 w 42"/>
                <a:gd name="T5" fmla="*/ 11 h 42"/>
                <a:gd name="T6" fmla="*/ 4 w 42"/>
                <a:gd name="T7" fmla="*/ 5 h 42"/>
                <a:gd name="T8" fmla="*/ 17 w 42"/>
                <a:gd name="T9" fmla="*/ 1 h 42"/>
                <a:gd name="T10" fmla="*/ 25 w 42"/>
                <a:gd name="T11" fmla="*/ 1 h 42"/>
                <a:gd name="T12" fmla="*/ 38 w 42"/>
                <a:gd name="T13" fmla="*/ 5 h 42"/>
                <a:gd name="T14" fmla="*/ 41 w 42"/>
                <a:gd name="T15" fmla="*/ 11 h 42"/>
                <a:gd name="T16" fmla="*/ 41 w 42"/>
                <a:gd name="T17" fmla="*/ 28 h 42"/>
                <a:gd name="T18" fmla="*/ 37 w 42"/>
                <a:gd name="T19" fmla="*/ 34 h 42"/>
                <a:gd name="T20" fmla="*/ 24 w 42"/>
                <a:gd name="T21" fmla="*/ 41 h 42"/>
                <a:gd name="T22" fmla="*/ 17 w 42"/>
                <a:gd name="T23" fmla="*/ 41 h 42"/>
                <a:gd name="T24" fmla="*/ 4 w 42"/>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42">
                  <a:moveTo>
                    <a:pt x="4" y="34"/>
                  </a:moveTo>
                  <a:cubicBezTo>
                    <a:pt x="2" y="33"/>
                    <a:pt x="0" y="31"/>
                    <a:pt x="0" y="28"/>
                  </a:cubicBezTo>
                  <a:cubicBezTo>
                    <a:pt x="0" y="11"/>
                    <a:pt x="0" y="11"/>
                    <a:pt x="0" y="11"/>
                  </a:cubicBezTo>
                  <a:cubicBezTo>
                    <a:pt x="0" y="9"/>
                    <a:pt x="2" y="6"/>
                    <a:pt x="4" y="5"/>
                  </a:cubicBezTo>
                  <a:cubicBezTo>
                    <a:pt x="17" y="1"/>
                    <a:pt x="17" y="1"/>
                    <a:pt x="17" y="1"/>
                  </a:cubicBezTo>
                  <a:cubicBezTo>
                    <a:pt x="19" y="0"/>
                    <a:pt x="22" y="0"/>
                    <a:pt x="25" y="1"/>
                  </a:cubicBezTo>
                  <a:cubicBezTo>
                    <a:pt x="38" y="5"/>
                    <a:pt x="38" y="5"/>
                    <a:pt x="38" y="5"/>
                  </a:cubicBezTo>
                  <a:cubicBezTo>
                    <a:pt x="40" y="6"/>
                    <a:pt x="42" y="9"/>
                    <a:pt x="41" y="11"/>
                  </a:cubicBezTo>
                  <a:cubicBezTo>
                    <a:pt x="41" y="28"/>
                    <a:pt x="41" y="28"/>
                    <a:pt x="41" y="28"/>
                  </a:cubicBezTo>
                  <a:cubicBezTo>
                    <a:pt x="41" y="31"/>
                    <a:pt x="39" y="33"/>
                    <a:pt x="37" y="34"/>
                  </a:cubicBezTo>
                  <a:cubicBezTo>
                    <a:pt x="24" y="41"/>
                    <a:pt x="24" y="41"/>
                    <a:pt x="24" y="41"/>
                  </a:cubicBezTo>
                  <a:cubicBezTo>
                    <a:pt x="22" y="42"/>
                    <a:pt x="19" y="42"/>
                    <a:pt x="17" y="41"/>
                  </a:cubicBezTo>
                  <a:lnTo>
                    <a:pt x="4"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Freeform 12"/>
            <p:cNvSpPr/>
            <p:nvPr/>
          </p:nvSpPr>
          <p:spPr bwMode="auto">
            <a:xfrm>
              <a:off x="1731" y="1929"/>
              <a:ext cx="58" cy="59"/>
            </a:xfrm>
            <a:custGeom>
              <a:avLst/>
              <a:gdLst>
                <a:gd name="T0" fmla="*/ 4 w 51"/>
                <a:gd name="T1" fmla="*/ 43 h 52"/>
                <a:gd name="T2" fmla="*/ 0 w 51"/>
                <a:gd name="T3" fmla="*/ 35 h 52"/>
                <a:gd name="T4" fmla="*/ 0 w 51"/>
                <a:gd name="T5" fmla="*/ 13 h 52"/>
                <a:gd name="T6" fmla="*/ 5 w 51"/>
                <a:gd name="T7" fmla="*/ 6 h 52"/>
                <a:gd name="T8" fmla="*/ 20 w 51"/>
                <a:gd name="T9" fmla="*/ 1 h 52"/>
                <a:gd name="T10" fmla="*/ 30 w 51"/>
                <a:gd name="T11" fmla="*/ 1 h 52"/>
                <a:gd name="T12" fmla="*/ 46 w 51"/>
                <a:gd name="T13" fmla="*/ 7 h 52"/>
                <a:gd name="T14" fmla="*/ 51 w 51"/>
                <a:gd name="T15" fmla="*/ 13 h 52"/>
                <a:gd name="T16" fmla="*/ 51 w 51"/>
                <a:gd name="T17" fmla="*/ 35 h 52"/>
                <a:gd name="T18" fmla="*/ 46 w 51"/>
                <a:gd name="T19" fmla="*/ 43 h 52"/>
                <a:gd name="T20" fmla="*/ 30 w 51"/>
                <a:gd name="T21" fmla="*/ 51 h 52"/>
                <a:gd name="T22" fmla="*/ 20 w 51"/>
                <a:gd name="T23" fmla="*/ 51 h 52"/>
                <a:gd name="T24" fmla="*/ 4 w 51"/>
                <a:gd name="T25" fmla="*/ 4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52">
                  <a:moveTo>
                    <a:pt x="4" y="43"/>
                  </a:moveTo>
                  <a:cubicBezTo>
                    <a:pt x="2" y="41"/>
                    <a:pt x="0" y="38"/>
                    <a:pt x="0" y="35"/>
                  </a:cubicBezTo>
                  <a:cubicBezTo>
                    <a:pt x="0" y="13"/>
                    <a:pt x="0" y="13"/>
                    <a:pt x="0" y="13"/>
                  </a:cubicBezTo>
                  <a:cubicBezTo>
                    <a:pt x="0" y="11"/>
                    <a:pt x="2" y="7"/>
                    <a:pt x="5" y="6"/>
                  </a:cubicBezTo>
                  <a:cubicBezTo>
                    <a:pt x="20" y="1"/>
                    <a:pt x="20" y="1"/>
                    <a:pt x="20" y="1"/>
                  </a:cubicBezTo>
                  <a:cubicBezTo>
                    <a:pt x="23" y="0"/>
                    <a:pt x="27" y="0"/>
                    <a:pt x="30" y="1"/>
                  </a:cubicBezTo>
                  <a:cubicBezTo>
                    <a:pt x="46" y="7"/>
                    <a:pt x="46" y="7"/>
                    <a:pt x="46" y="7"/>
                  </a:cubicBezTo>
                  <a:cubicBezTo>
                    <a:pt x="49" y="7"/>
                    <a:pt x="51" y="11"/>
                    <a:pt x="51" y="13"/>
                  </a:cubicBezTo>
                  <a:cubicBezTo>
                    <a:pt x="51" y="35"/>
                    <a:pt x="51" y="35"/>
                    <a:pt x="51" y="35"/>
                  </a:cubicBezTo>
                  <a:cubicBezTo>
                    <a:pt x="51" y="38"/>
                    <a:pt x="49" y="41"/>
                    <a:pt x="46" y="43"/>
                  </a:cubicBezTo>
                  <a:cubicBezTo>
                    <a:pt x="30" y="51"/>
                    <a:pt x="30" y="51"/>
                    <a:pt x="30" y="51"/>
                  </a:cubicBezTo>
                  <a:cubicBezTo>
                    <a:pt x="27" y="52"/>
                    <a:pt x="23" y="52"/>
                    <a:pt x="20" y="51"/>
                  </a:cubicBezTo>
                  <a:lnTo>
                    <a:pt x="4" y="43"/>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Freeform 13"/>
            <p:cNvSpPr/>
            <p:nvPr/>
          </p:nvSpPr>
          <p:spPr bwMode="auto">
            <a:xfrm>
              <a:off x="1498" y="1939"/>
              <a:ext cx="39" cy="39"/>
            </a:xfrm>
            <a:custGeom>
              <a:avLst/>
              <a:gdLst>
                <a:gd name="T0" fmla="*/ 31 w 34"/>
                <a:gd name="T1" fmla="*/ 28 h 34"/>
                <a:gd name="T2" fmla="*/ 34 w 34"/>
                <a:gd name="T3" fmla="*/ 23 h 34"/>
                <a:gd name="T4" fmla="*/ 33 w 34"/>
                <a:gd name="T5" fmla="*/ 9 h 34"/>
                <a:gd name="T6" fmla="*/ 30 w 34"/>
                <a:gd name="T7" fmla="*/ 4 h 34"/>
                <a:gd name="T8" fmla="*/ 20 w 34"/>
                <a:gd name="T9" fmla="*/ 1 h 34"/>
                <a:gd name="T10" fmla="*/ 14 w 34"/>
                <a:gd name="T11" fmla="*/ 1 h 34"/>
                <a:gd name="T12" fmla="*/ 4 w 34"/>
                <a:gd name="T13" fmla="*/ 4 h 34"/>
                <a:gd name="T14" fmla="*/ 1 w 34"/>
                <a:gd name="T15" fmla="*/ 9 h 34"/>
                <a:gd name="T16" fmla="*/ 1 w 34"/>
                <a:gd name="T17" fmla="*/ 23 h 34"/>
                <a:gd name="T18" fmla="*/ 4 w 34"/>
                <a:gd name="T19" fmla="*/ 28 h 34"/>
                <a:gd name="T20" fmla="*/ 14 w 34"/>
                <a:gd name="T21" fmla="*/ 33 h 34"/>
                <a:gd name="T22" fmla="*/ 20 w 34"/>
                <a:gd name="T23" fmla="*/ 33 h 34"/>
                <a:gd name="T24" fmla="*/ 31 w 34"/>
                <a:gd name="T25"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1" y="28"/>
                  </a:moveTo>
                  <a:cubicBezTo>
                    <a:pt x="32" y="27"/>
                    <a:pt x="34" y="25"/>
                    <a:pt x="34" y="23"/>
                  </a:cubicBezTo>
                  <a:cubicBezTo>
                    <a:pt x="33" y="9"/>
                    <a:pt x="33" y="9"/>
                    <a:pt x="33" y="9"/>
                  </a:cubicBezTo>
                  <a:cubicBezTo>
                    <a:pt x="33" y="7"/>
                    <a:pt x="32" y="5"/>
                    <a:pt x="30" y="4"/>
                  </a:cubicBezTo>
                  <a:cubicBezTo>
                    <a:pt x="20" y="1"/>
                    <a:pt x="20" y="1"/>
                    <a:pt x="20" y="1"/>
                  </a:cubicBezTo>
                  <a:cubicBezTo>
                    <a:pt x="19" y="0"/>
                    <a:pt x="16" y="0"/>
                    <a:pt x="14" y="1"/>
                  </a:cubicBezTo>
                  <a:cubicBezTo>
                    <a:pt x="4" y="4"/>
                    <a:pt x="4" y="4"/>
                    <a:pt x="4" y="4"/>
                  </a:cubicBezTo>
                  <a:cubicBezTo>
                    <a:pt x="2" y="5"/>
                    <a:pt x="0" y="7"/>
                    <a:pt x="1" y="9"/>
                  </a:cubicBezTo>
                  <a:cubicBezTo>
                    <a:pt x="1" y="23"/>
                    <a:pt x="1" y="23"/>
                    <a:pt x="1" y="23"/>
                  </a:cubicBezTo>
                  <a:cubicBezTo>
                    <a:pt x="1" y="25"/>
                    <a:pt x="2" y="27"/>
                    <a:pt x="4" y="28"/>
                  </a:cubicBezTo>
                  <a:cubicBezTo>
                    <a:pt x="14" y="33"/>
                    <a:pt x="14" y="33"/>
                    <a:pt x="14" y="33"/>
                  </a:cubicBezTo>
                  <a:cubicBezTo>
                    <a:pt x="16" y="34"/>
                    <a:pt x="19" y="34"/>
                    <a:pt x="20" y="33"/>
                  </a:cubicBezTo>
                  <a:lnTo>
                    <a:pt x="31" y="28"/>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1" name="Freeform 14"/>
            <p:cNvSpPr/>
            <p:nvPr/>
          </p:nvSpPr>
          <p:spPr bwMode="auto">
            <a:xfrm>
              <a:off x="1606" y="1934"/>
              <a:ext cx="47" cy="49"/>
            </a:xfrm>
            <a:custGeom>
              <a:avLst/>
              <a:gdLst>
                <a:gd name="T0" fmla="*/ 37 w 41"/>
                <a:gd name="T1" fmla="*/ 34 h 42"/>
                <a:gd name="T2" fmla="*/ 41 w 41"/>
                <a:gd name="T3" fmla="*/ 28 h 42"/>
                <a:gd name="T4" fmla="*/ 41 w 41"/>
                <a:gd name="T5" fmla="*/ 11 h 42"/>
                <a:gd name="T6" fmla="*/ 37 w 41"/>
                <a:gd name="T7" fmla="*/ 5 h 42"/>
                <a:gd name="T8" fmla="*/ 24 w 41"/>
                <a:gd name="T9" fmla="*/ 1 h 42"/>
                <a:gd name="T10" fmla="*/ 17 w 41"/>
                <a:gd name="T11" fmla="*/ 1 h 42"/>
                <a:gd name="T12" fmla="*/ 4 w 41"/>
                <a:gd name="T13" fmla="*/ 5 h 42"/>
                <a:gd name="T14" fmla="*/ 0 w 41"/>
                <a:gd name="T15" fmla="*/ 11 h 42"/>
                <a:gd name="T16" fmla="*/ 0 w 41"/>
                <a:gd name="T17" fmla="*/ 28 h 42"/>
                <a:gd name="T18" fmla="*/ 4 w 41"/>
                <a:gd name="T19" fmla="*/ 34 h 42"/>
                <a:gd name="T20" fmla="*/ 17 w 41"/>
                <a:gd name="T21" fmla="*/ 41 h 42"/>
                <a:gd name="T22" fmla="*/ 24 w 41"/>
                <a:gd name="T23" fmla="*/ 41 h 42"/>
                <a:gd name="T24" fmla="*/ 37 w 41"/>
                <a:gd name="T2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42">
                  <a:moveTo>
                    <a:pt x="37" y="34"/>
                  </a:moveTo>
                  <a:cubicBezTo>
                    <a:pt x="39" y="33"/>
                    <a:pt x="41" y="31"/>
                    <a:pt x="41" y="28"/>
                  </a:cubicBezTo>
                  <a:cubicBezTo>
                    <a:pt x="41" y="11"/>
                    <a:pt x="41" y="11"/>
                    <a:pt x="41" y="11"/>
                  </a:cubicBezTo>
                  <a:cubicBezTo>
                    <a:pt x="41" y="9"/>
                    <a:pt x="39" y="6"/>
                    <a:pt x="37" y="5"/>
                  </a:cubicBezTo>
                  <a:cubicBezTo>
                    <a:pt x="24" y="1"/>
                    <a:pt x="24" y="1"/>
                    <a:pt x="24" y="1"/>
                  </a:cubicBezTo>
                  <a:cubicBezTo>
                    <a:pt x="22" y="0"/>
                    <a:pt x="19" y="0"/>
                    <a:pt x="17" y="1"/>
                  </a:cubicBezTo>
                  <a:cubicBezTo>
                    <a:pt x="4" y="5"/>
                    <a:pt x="4" y="5"/>
                    <a:pt x="4" y="5"/>
                  </a:cubicBezTo>
                  <a:cubicBezTo>
                    <a:pt x="1" y="6"/>
                    <a:pt x="0" y="9"/>
                    <a:pt x="0" y="11"/>
                  </a:cubicBezTo>
                  <a:cubicBezTo>
                    <a:pt x="0" y="28"/>
                    <a:pt x="0" y="28"/>
                    <a:pt x="0" y="28"/>
                  </a:cubicBezTo>
                  <a:cubicBezTo>
                    <a:pt x="0" y="31"/>
                    <a:pt x="2" y="33"/>
                    <a:pt x="4" y="34"/>
                  </a:cubicBezTo>
                  <a:cubicBezTo>
                    <a:pt x="17" y="41"/>
                    <a:pt x="17" y="41"/>
                    <a:pt x="17" y="41"/>
                  </a:cubicBezTo>
                  <a:cubicBezTo>
                    <a:pt x="19" y="42"/>
                    <a:pt x="22" y="42"/>
                    <a:pt x="24" y="41"/>
                  </a:cubicBezTo>
                  <a:lnTo>
                    <a:pt x="37" y="34"/>
                  </a:ln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4" name="TextBox 153"/>
          <p:cNvSpPr txBox="1"/>
          <p:nvPr/>
        </p:nvSpPr>
        <p:spPr>
          <a:xfrm>
            <a:off x="9580699" y="1457689"/>
            <a:ext cx="856325" cy="369332"/>
          </a:xfrm>
          <a:prstGeom prst="rect">
            <a:avLst/>
          </a:prstGeom>
          <a:noFill/>
        </p:spPr>
        <p:txBody>
          <a:bodyPr wrap="none" rtlCol="0">
            <a:spAutoFit/>
          </a:bodyPr>
          <a:lstStyle/>
          <a:p>
            <a:r>
              <a:rPr lang="en-US" altLang="zh-TW" b="1" dirty="0" smtClean="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109-1</a:t>
            </a:r>
            <a:endParaRPr lang="en-GB"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1">
            <a:extLst>
              <a:ext uri="{FF2B5EF4-FFF2-40B4-BE49-F238E27FC236}">
                <a16:creationId xmlns:a16="http://schemas.microsoft.com/office/drawing/2014/main" id="{EED9DA2E-2E10-4966-9094-5E0954404D28}"/>
              </a:ext>
            </a:extLst>
          </p:cNvPr>
          <p:cNvGrpSpPr/>
          <p:nvPr/>
        </p:nvGrpSpPr>
        <p:grpSpPr>
          <a:xfrm>
            <a:off x="701670" y="401629"/>
            <a:ext cx="6977753" cy="519486"/>
            <a:chOff x="820232" y="345770"/>
            <a:chExt cx="6977753" cy="519486"/>
          </a:xfrm>
        </p:grpSpPr>
        <p:sp>
          <p:nvSpPr>
            <p:cNvPr id="73" name="KSO_Shape">
              <a:extLst>
                <a:ext uri="{FF2B5EF4-FFF2-40B4-BE49-F238E27FC236}">
                  <a16:creationId xmlns:a16="http://schemas.microsoft.com/office/drawing/2014/main" id="{05D86577-6C96-490A-BC2D-7A2B58370AAF}"/>
                </a:ext>
              </a:extLst>
            </p:cNvPr>
            <p:cNvSpPr>
              <a:spLocks noChangeAspect="1"/>
            </p:cNvSpPr>
            <p:nvPr/>
          </p:nvSpPr>
          <p:spPr>
            <a:xfrm rot="5400000">
              <a:off x="79711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4" name="文本框 2">
              <a:extLst>
                <a:ext uri="{FF2B5EF4-FFF2-40B4-BE49-F238E27FC236}">
                  <a16:creationId xmlns:a16="http://schemas.microsoft.com/office/drawing/2014/main" id="{6477EDAA-4F1D-46DA-9C33-8B9201ED6A4E}"/>
                </a:ext>
              </a:extLst>
            </p:cNvPr>
            <p:cNvSpPr txBox="1"/>
            <p:nvPr/>
          </p:nvSpPr>
          <p:spPr>
            <a:xfrm>
              <a:off x="1259672" y="345770"/>
              <a:ext cx="6538313"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rPr>
                <a:t>申請</a:t>
              </a:r>
              <a:r>
                <a:rPr lang="zh-TW" altLang="en-US" sz="2800" b="1" dirty="0">
                  <a:solidFill>
                    <a:srgbClr val="0C3273"/>
                  </a:solidFill>
                </a:rPr>
                <a:t>非大陸交換生</a:t>
              </a:r>
              <a:r>
                <a:rPr lang="zh-TW" altLang="en-US" sz="2800" b="1" dirty="0" smtClean="0">
                  <a:solidFill>
                    <a:srgbClr val="0C3273"/>
                  </a:solidFill>
                </a:rPr>
                <a:t>之時程</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7" name="Oval 139"/>
          <p:cNvSpPr/>
          <p:nvPr/>
        </p:nvSpPr>
        <p:spPr>
          <a:xfrm>
            <a:off x="4575341" y="3507669"/>
            <a:ext cx="933451" cy="933451"/>
          </a:xfrm>
          <a:prstGeom prst="ellipse">
            <a:avLst/>
          </a:prstGeom>
          <a:solidFill>
            <a:schemeClr val="accent6"/>
          </a:solidFill>
          <a:ln w="57150">
            <a:solidFill>
              <a:srgbClr val="F8F4F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TW" b="1" dirty="0" smtClean="0">
                <a:latin typeface="微软雅黑" panose="020B0503020204020204" pitchFamily="34" charset="-122"/>
                <a:ea typeface="微软雅黑" panose="020B0503020204020204" pitchFamily="34" charset="-122"/>
                <a:sym typeface="Source Han Serif SC" panose="02020400000000000000" pitchFamily="18" charset="-122"/>
              </a:rPr>
              <a:t>10</a:t>
            </a:r>
            <a:r>
              <a:rPr lang="en-GB" b="1" dirty="0" smtClean="0">
                <a:latin typeface="微软雅黑" panose="020B0503020204020204" pitchFamily="34" charset="-122"/>
                <a:ea typeface="微软雅黑" panose="020B0503020204020204" pitchFamily="34" charset="-122"/>
                <a:sym typeface="Source Han Serif SC" panose="02020400000000000000" pitchFamily="18" charset="-122"/>
              </a:rPr>
              <a:t>~</a:t>
            </a:r>
            <a:endParaRPr lang="en-GB" b="1" dirty="0">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TW" altLang="en-US" b="1" dirty="0">
                <a:latin typeface="微软雅黑" panose="020B0503020204020204" pitchFamily="34" charset="-122"/>
                <a:ea typeface="微软雅黑" panose="020B0503020204020204" pitchFamily="34" charset="-122"/>
                <a:sym typeface="Source Han Serif SC" panose="02020400000000000000" pitchFamily="18" charset="-122"/>
              </a:rPr>
              <a:t>月</a:t>
            </a:r>
            <a:endParaRPr lang="en-GB" b="1" dirty="0" smtClean="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9" name="Rectangle 122"/>
          <p:cNvSpPr/>
          <p:nvPr/>
        </p:nvSpPr>
        <p:spPr>
          <a:xfrm>
            <a:off x="9092212" y="1801106"/>
            <a:ext cx="1747789" cy="877163"/>
          </a:xfrm>
          <a:prstGeom prst="rect">
            <a:avLst/>
          </a:prstGeom>
        </p:spPr>
        <p:txBody>
          <a:bodyPr wrap="square">
            <a:spAutoFit/>
          </a:bodyPr>
          <a:lstStyle/>
          <a:p>
            <a:pPr algn="ctr"/>
            <a:r>
              <a:rPr lang="en-US" altLang="zh-TW" sz="1700" dirty="0" smtClean="0">
                <a:latin typeface="微软雅黑" panose="020B0503020204020204" pitchFamily="34" charset="-122"/>
                <a:ea typeface="微软雅黑" panose="020B0503020204020204" pitchFamily="34" charset="-122"/>
                <a:sym typeface="Source Han Serif SC" panose="02020400000000000000" pitchFamily="18" charset="-122"/>
              </a:rPr>
              <a:t>110-1</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交換</a:t>
            </a:r>
            <a:r>
              <a:rPr lang="zh-TW" altLang="en-US" sz="1700" dirty="0" smtClean="0">
                <a:latin typeface="微软雅黑" panose="020B0503020204020204" pitchFamily="34" charset="-122"/>
                <a:ea typeface="微软雅黑" panose="020B0503020204020204" pitchFamily="34" charset="-122"/>
                <a:sym typeface="Source Han Serif SC" panose="02020400000000000000" pitchFamily="18" charset="-122"/>
              </a:rPr>
              <a:t>生薦送、完成對方學校申請、出國</a:t>
            </a:r>
            <a:endParaRPr lang="en-GB" sz="1700" dirty="0">
              <a:solidFill>
                <a:schemeClr val="bg1">
                  <a:lumMod val="6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矩形 2"/>
          <p:cNvSpPr/>
          <p:nvPr/>
        </p:nvSpPr>
        <p:spPr>
          <a:xfrm>
            <a:off x="2049883" y="4983001"/>
            <a:ext cx="6096000" cy="646331"/>
          </a:xfrm>
          <a:prstGeom prst="rect">
            <a:avLst/>
          </a:prstGeom>
        </p:spPr>
        <p:txBody>
          <a:bodyPr>
            <a:spAutoFit/>
          </a:bodyPr>
          <a:lstStyle/>
          <a:p>
            <a:r>
              <a:rPr lang="en-US" altLang="zh-TW" dirty="0" smtClean="0">
                <a:solidFill>
                  <a:schemeClr val="tx1">
                    <a:lumMod val="85000"/>
                    <a:lumOff val="15000"/>
                  </a:schemeClr>
                </a:solidFill>
              </a:rPr>
              <a:t>1.</a:t>
            </a:r>
            <a:r>
              <a:rPr lang="zh-TW" altLang="en-US" dirty="0" smtClean="0">
                <a:solidFill>
                  <a:schemeClr val="tx1">
                    <a:lumMod val="85000"/>
                    <a:lumOff val="15000"/>
                  </a:schemeClr>
                </a:solidFill>
              </a:rPr>
              <a:t>日本神戶藝術工科大學春季班：前一年即需提出申請。</a:t>
            </a:r>
            <a:endParaRPr lang="en-US" altLang="zh-TW" dirty="0" smtClean="0">
              <a:solidFill>
                <a:schemeClr val="tx1">
                  <a:lumMod val="85000"/>
                  <a:lumOff val="15000"/>
                </a:schemeClr>
              </a:solidFill>
            </a:endParaRPr>
          </a:p>
          <a:p>
            <a:r>
              <a:rPr lang="en-US" altLang="zh-TW" dirty="0" smtClean="0">
                <a:solidFill>
                  <a:schemeClr val="tx1">
                    <a:lumMod val="85000"/>
                    <a:lumOff val="15000"/>
                  </a:schemeClr>
                </a:solidFill>
              </a:rPr>
              <a:t>2.</a:t>
            </a:r>
            <a:r>
              <a:rPr lang="zh-TW" altLang="en-US" dirty="0" smtClean="0">
                <a:solidFill>
                  <a:schemeClr val="tx1">
                    <a:lumMod val="85000"/>
                    <a:lumOff val="15000"/>
                  </a:schemeClr>
                </a:solidFill>
              </a:rPr>
              <a:t>特殊截止日</a:t>
            </a:r>
            <a:r>
              <a:rPr lang="en-US" altLang="zh-TW" dirty="0" smtClean="0">
                <a:solidFill>
                  <a:schemeClr val="tx1">
                    <a:lumMod val="85000"/>
                    <a:lumOff val="15000"/>
                  </a:schemeClr>
                </a:solidFill>
              </a:rPr>
              <a:t>(</a:t>
            </a:r>
            <a:r>
              <a:rPr lang="zh-TW" altLang="en-US" dirty="0" smtClean="0">
                <a:solidFill>
                  <a:schemeClr val="tx1">
                    <a:lumMod val="85000"/>
                    <a:lumOff val="15000"/>
                  </a:schemeClr>
                </a:solidFill>
              </a:rPr>
              <a:t>例如：</a:t>
            </a:r>
            <a:r>
              <a:rPr lang="en-US" altLang="zh-TW" dirty="0" smtClean="0">
                <a:solidFill>
                  <a:schemeClr val="tx1">
                    <a:lumMod val="85000"/>
                    <a:lumOff val="15000"/>
                  </a:schemeClr>
                </a:solidFill>
              </a:rPr>
              <a:t>UMAP)</a:t>
            </a:r>
            <a:r>
              <a:rPr lang="zh-TW" altLang="en-US" dirty="0" smtClean="0"/>
              <a:t>　</a:t>
            </a:r>
            <a:endParaRPr lang="en-US" altLang="zh-TW" dirty="0"/>
          </a:p>
        </p:txBody>
      </p:sp>
      <p:sp>
        <p:nvSpPr>
          <p:cNvPr id="4" name="矩形 3"/>
          <p:cNvSpPr/>
          <p:nvPr/>
        </p:nvSpPr>
        <p:spPr>
          <a:xfrm>
            <a:off x="2044093" y="5739031"/>
            <a:ext cx="7396754" cy="400110"/>
          </a:xfrm>
          <a:prstGeom prst="rect">
            <a:avLst/>
          </a:prstGeom>
        </p:spPr>
        <p:txBody>
          <a:bodyPr wrap="square">
            <a:spAutoFit/>
          </a:bodyPr>
          <a:lstStyle/>
          <a:p>
            <a:r>
              <a:rPr lang="zh-TW" altLang="en-US" sz="2000" b="1" dirty="0">
                <a:solidFill>
                  <a:srgbClr val="D30F1B"/>
                </a:solidFill>
              </a:rPr>
              <a:t>如截止時間有任何更動，國際事務處將公告周知，請以公告為準。</a:t>
            </a:r>
          </a:p>
        </p:txBody>
      </p:sp>
    </p:spTree>
    <p:extLst>
      <p:ext uri="{BB962C8B-B14F-4D97-AF65-F5344CB8AC3E}">
        <p14:creationId xmlns:p14="http://schemas.microsoft.com/office/powerpoint/2010/main" val="139301446"/>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lang="en-US" altLang="zh-TW" sz="7200" b="1"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3</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114868" y="3778928"/>
              <a:ext cx="5962262" cy="523220"/>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申請</a:t>
              </a:r>
              <a:r>
                <a:rPr lang="zh-TW" altLang="en-US" sz="4000" noProof="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資格、應繳資</a:t>
              </a:r>
              <a:r>
                <a:rPr lang="zh-TW" altLang="en-US" sz="4000" noProof="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31995633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3" name="Straight Connector 8"/>
          <p:cNvCxnSpPr/>
          <p:nvPr/>
        </p:nvCxnSpPr>
        <p:spPr bwMode="auto">
          <a:xfrm>
            <a:off x="6096279" y="1380931"/>
            <a:ext cx="17703" cy="4357399"/>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17" name="组合 116">
            <a:extLst>
              <a:ext uri="{FF2B5EF4-FFF2-40B4-BE49-F238E27FC236}">
                <a16:creationId xmlns:a16="http://schemas.microsoft.com/office/drawing/2014/main" id="{129DDDF1-F662-46D0-A52C-DDD35D27FA58}"/>
              </a:ext>
            </a:extLst>
          </p:cNvPr>
          <p:cNvGrpSpPr/>
          <p:nvPr/>
        </p:nvGrpSpPr>
        <p:grpSpPr>
          <a:xfrm>
            <a:off x="731747" y="516533"/>
            <a:ext cx="4191313" cy="519486"/>
            <a:chOff x="810902" y="345770"/>
            <a:chExt cx="4191313" cy="519486"/>
          </a:xfrm>
        </p:grpSpPr>
        <p:sp>
          <p:nvSpPr>
            <p:cNvPr id="118"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9" name="文本框 2">
              <a:extLst>
                <a:ext uri="{FF2B5EF4-FFF2-40B4-BE49-F238E27FC236}">
                  <a16:creationId xmlns:a16="http://schemas.microsoft.com/office/drawing/2014/main" id="{81C0B68D-7BAB-4B77-9D89-0F4DD6BF0C75}"/>
                </a:ext>
              </a:extLst>
            </p:cNvPr>
            <p:cNvSpPr txBox="1"/>
            <p:nvPr/>
          </p:nvSpPr>
          <p:spPr>
            <a:xfrm>
              <a:off x="1259673" y="345770"/>
              <a:ext cx="3742542"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申請交換生之資格</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2" name="矩形 1"/>
          <p:cNvSpPr/>
          <p:nvPr/>
        </p:nvSpPr>
        <p:spPr>
          <a:xfrm>
            <a:off x="229049" y="1708779"/>
            <a:ext cx="5341004" cy="584775"/>
          </a:xfrm>
          <a:prstGeom prst="rect">
            <a:avLst/>
          </a:prstGeom>
        </p:spPr>
        <p:txBody>
          <a:bodyPr wrap="square">
            <a:spAutoFit/>
          </a:bodyPr>
          <a:lstStyle/>
          <a:p>
            <a:r>
              <a:rPr lang="en-US" altLang="zh-TW" sz="1600" dirty="0" smtClean="0"/>
              <a:t>1.</a:t>
            </a:r>
            <a:r>
              <a:rPr lang="zh-TW" altLang="en-US" sz="1600" dirty="0" smtClean="0">
                <a:solidFill>
                  <a:srgbClr val="D30F1B"/>
                </a:solidFill>
              </a:rPr>
              <a:t>學業</a:t>
            </a:r>
            <a:r>
              <a:rPr lang="zh-TW" altLang="en-US" sz="1600" dirty="0"/>
              <a:t>成績達</a:t>
            </a:r>
            <a:r>
              <a:rPr lang="en-US" altLang="zh-TW" sz="1600" dirty="0">
                <a:solidFill>
                  <a:srgbClr val="D30F1B"/>
                </a:solidFill>
              </a:rPr>
              <a:t>75</a:t>
            </a:r>
            <a:r>
              <a:rPr lang="zh-TW" altLang="en-US" sz="1600" dirty="0">
                <a:solidFill>
                  <a:srgbClr val="D30F1B"/>
                </a:solidFill>
              </a:rPr>
              <a:t>分</a:t>
            </a:r>
            <a:r>
              <a:rPr lang="en-US" altLang="zh-TW" sz="1600" dirty="0">
                <a:solidFill>
                  <a:srgbClr val="D30F1B"/>
                </a:solidFill>
              </a:rPr>
              <a:t>(</a:t>
            </a:r>
            <a:r>
              <a:rPr lang="zh-TW" altLang="en-US" sz="1600" dirty="0">
                <a:solidFill>
                  <a:srgbClr val="D30F1B"/>
                </a:solidFill>
              </a:rPr>
              <a:t>含</a:t>
            </a:r>
            <a:r>
              <a:rPr lang="en-US" altLang="zh-TW" sz="1600" dirty="0">
                <a:solidFill>
                  <a:srgbClr val="D30F1B"/>
                </a:solidFill>
              </a:rPr>
              <a:t>)</a:t>
            </a:r>
            <a:r>
              <a:rPr lang="zh-TW" altLang="en-US" sz="1600" dirty="0">
                <a:solidFill>
                  <a:srgbClr val="D30F1B"/>
                </a:solidFill>
              </a:rPr>
              <a:t>以上或班級排名前</a:t>
            </a:r>
            <a:r>
              <a:rPr lang="en-US" altLang="zh-TW" sz="1600" dirty="0">
                <a:solidFill>
                  <a:srgbClr val="D30F1B"/>
                </a:solidFill>
              </a:rPr>
              <a:t>50%</a:t>
            </a:r>
            <a:r>
              <a:rPr lang="zh-TW" altLang="en-US" sz="1600" dirty="0"/>
              <a:t>且</a:t>
            </a:r>
            <a:r>
              <a:rPr lang="zh-TW" altLang="en-US" sz="1600" dirty="0">
                <a:solidFill>
                  <a:srgbClr val="D30F1B"/>
                </a:solidFill>
              </a:rPr>
              <a:t>操行</a:t>
            </a:r>
            <a:r>
              <a:rPr lang="zh-TW" altLang="en-US" sz="1600" dirty="0"/>
              <a:t>成績達</a:t>
            </a:r>
            <a:r>
              <a:rPr lang="zh-TW" altLang="en-US" sz="1600" dirty="0">
                <a:solidFill>
                  <a:srgbClr val="D30F1B"/>
                </a:solidFill>
              </a:rPr>
              <a:t>八十分</a:t>
            </a:r>
            <a:r>
              <a:rPr lang="en-US" altLang="zh-TW" sz="1600" dirty="0">
                <a:solidFill>
                  <a:srgbClr val="D30F1B"/>
                </a:solidFill>
              </a:rPr>
              <a:t>(</a:t>
            </a:r>
            <a:r>
              <a:rPr lang="zh-TW" altLang="en-US" sz="1600" dirty="0">
                <a:solidFill>
                  <a:srgbClr val="D30F1B"/>
                </a:solidFill>
              </a:rPr>
              <a:t>含</a:t>
            </a:r>
            <a:r>
              <a:rPr lang="en-US" altLang="zh-TW" sz="1600" dirty="0">
                <a:solidFill>
                  <a:srgbClr val="D30F1B"/>
                </a:solidFill>
              </a:rPr>
              <a:t>)</a:t>
            </a:r>
            <a:r>
              <a:rPr lang="zh-TW" altLang="en-US" sz="1600" dirty="0">
                <a:solidFill>
                  <a:srgbClr val="D30F1B"/>
                </a:solidFill>
              </a:rPr>
              <a:t>以上</a:t>
            </a:r>
            <a:r>
              <a:rPr lang="zh-TW" altLang="en-US" sz="1600" dirty="0"/>
              <a:t>。</a:t>
            </a:r>
          </a:p>
        </p:txBody>
      </p:sp>
      <p:sp>
        <p:nvSpPr>
          <p:cNvPr id="3" name="矩形 2"/>
          <p:cNvSpPr/>
          <p:nvPr/>
        </p:nvSpPr>
        <p:spPr>
          <a:xfrm>
            <a:off x="6717467" y="1604677"/>
            <a:ext cx="4747629" cy="584775"/>
          </a:xfrm>
          <a:prstGeom prst="rect">
            <a:avLst/>
          </a:prstGeom>
        </p:spPr>
        <p:txBody>
          <a:bodyPr wrap="square">
            <a:spAutoFit/>
          </a:bodyPr>
          <a:lstStyle/>
          <a:p>
            <a:r>
              <a:rPr lang="en-US" altLang="zh-TW" sz="1600" dirty="0" smtClean="0"/>
              <a:t>2.</a:t>
            </a:r>
            <a:r>
              <a:rPr lang="zh-TW" altLang="en-US" sz="1600" dirty="0" smtClean="0"/>
              <a:t>符合</a:t>
            </a:r>
            <a:r>
              <a:rPr lang="zh-TW" altLang="en-US" sz="1600" dirty="0"/>
              <a:t>交換學校之各項資格規定</a:t>
            </a:r>
            <a:r>
              <a:rPr lang="zh-TW" altLang="en-US" sz="1600" dirty="0" smtClean="0"/>
              <a:t>。</a:t>
            </a:r>
            <a:r>
              <a:rPr lang="en-US" altLang="zh-TW" sz="1600" dirty="0" smtClean="0"/>
              <a:t>(</a:t>
            </a:r>
            <a:r>
              <a:rPr lang="zh-TW" altLang="en-US" sz="1600" dirty="0"/>
              <a:t>例</a:t>
            </a:r>
            <a:r>
              <a:rPr lang="en-US" altLang="zh-TW" sz="1600" dirty="0"/>
              <a:t>:English and/or German language at level </a:t>
            </a:r>
            <a:r>
              <a:rPr lang="en-US" altLang="zh-TW" sz="1600" dirty="0" smtClean="0"/>
              <a:t>B1/B2)</a:t>
            </a:r>
            <a:endParaRPr lang="zh-TW" altLang="en-US" sz="1600" dirty="0"/>
          </a:p>
        </p:txBody>
      </p:sp>
      <p:sp>
        <p:nvSpPr>
          <p:cNvPr id="4" name="矩形 3"/>
          <p:cNvSpPr/>
          <p:nvPr/>
        </p:nvSpPr>
        <p:spPr>
          <a:xfrm>
            <a:off x="229049" y="2706615"/>
            <a:ext cx="5261377" cy="459806"/>
          </a:xfrm>
          <a:prstGeom prst="rect">
            <a:avLst/>
          </a:prstGeom>
        </p:spPr>
        <p:txBody>
          <a:bodyPr wrap="none">
            <a:spAutoFit/>
          </a:bodyPr>
          <a:lstStyle/>
          <a:p>
            <a:pPr>
              <a:lnSpc>
                <a:spcPct val="170000"/>
              </a:lnSpc>
            </a:pPr>
            <a:r>
              <a:rPr lang="en-US" altLang="zh-TW" sz="1600" dirty="0"/>
              <a:t>3.</a:t>
            </a:r>
            <a:r>
              <a:rPr lang="zh-TW" altLang="en-US" sz="1600" dirty="0"/>
              <a:t>研究所在學學生或入學一學期以上之大學部在學學生。</a:t>
            </a:r>
          </a:p>
        </p:txBody>
      </p:sp>
      <p:sp>
        <p:nvSpPr>
          <p:cNvPr id="5" name="矩形 4"/>
          <p:cNvSpPr/>
          <p:nvPr/>
        </p:nvSpPr>
        <p:spPr>
          <a:xfrm>
            <a:off x="6717467" y="2667963"/>
            <a:ext cx="4938034" cy="584775"/>
          </a:xfrm>
          <a:prstGeom prst="rect">
            <a:avLst/>
          </a:prstGeom>
        </p:spPr>
        <p:txBody>
          <a:bodyPr wrap="square">
            <a:spAutoFit/>
          </a:bodyPr>
          <a:lstStyle/>
          <a:p>
            <a:r>
              <a:rPr lang="en-US" altLang="zh-TW" sz="1600" dirty="0" smtClean="0"/>
              <a:t>4.</a:t>
            </a:r>
            <a:r>
              <a:rPr lang="zh-TW" altLang="en-US" sz="1600" dirty="0" smtClean="0"/>
              <a:t>應屆</a:t>
            </a:r>
            <a:r>
              <a:rPr lang="zh-TW" altLang="en-US" sz="1600" dirty="0"/>
              <a:t>畢業生經本校核准獲交換學校同意交換者，得申請延長其修業年限，最長以一年為限</a:t>
            </a:r>
            <a:r>
              <a:rPr lang="zh-TW" altLang="en-US" sz="1600" dirty="0" smtClean="0"/>
              <a:t>。</a:t>
            </a:r>
            <a:r>
              <a:rPr lang="en-US" altLang="zh-TW" sz="1600" dirty="0"/>
              <a:t>	</a:t>
            </a:r>
            <a:endParaRPr lang="zh-TW" altLang="en-US" sz="1600" dirty="0"/>
          </a:p>
        </p:txBody>
      </p:sp>
      <p:sp>
        <p:nvSpPr>
          <p:cNvPr id="6" name="矩形 5"/>
          <p:cNvSpPr/>
          <p:nvPr/>
        </p:nvSpPr>
        <p:spPr>
          <a:xfrm>
            <a:off x="216030" y="3839181"/>
            <a:ext cx="5222749" cy="584775"/>
          </a:xfrm>
          <a:prstGeom prst="rect">
            <a:avLst/>
          </a:prstGeom>
        </p:spPr>
        <p:txBody>
          <a:bodyPr wrap="square">
            <a:spAutoFit/>
          </a:bodyPr>
          <a:lstStyle/>
          <a:p>
            <a:r>
              <a:rPr lang="en-US" altLang="zh-TW" sz="1600" dirty="0" smtClean="0"/>
              <a:t>5.</a:t>
            </a:r>
            <a:r>
              <a:rPr lang="zh-TW" altLang="en-US" sz="1600" dirty="0" smtClean="0"/>
              <a:t>延</a:t>
            </a:r>
            <a:r>
              <a:rPr lang="zh-TW" altLang="en-US" sz="1600" dirty="0"/>
              <a:t>畢申請經核准不得再撤銷。</a:t>
            </a:r>
            <a:r>
              <a:rPr lang="en-US" altLang="zh-TW" sz="1600" dirty="0"/>
              <a:t>(</a:t>
            </a:r>
            <a:r>
              <a:rPr lang="zh-TW" altLang="en-US" sz="1600" dirty="0"/>
              <a:t>研究所學生只要不超過修業年限就無需再申請延畢</a:t>
            </a:r>
            <a:r>
              <a:rPr lang="en-US" altLang="zh-TW" sz="1600" dirty="0"/>
              <a:t>)</a:t>
            </a:r>
            <a:endParaRPr lang="zh-TW" altLang="en-US" sz="1600" dirty="0"/>
          </a:p>
        </p:txBody>
      </p:sp>
      <p:sp>
        <p:nvSpPr>
          <p:cNvPr id="7" name="矩形 6"/>
          <p:cNvSpPr/>
          <p:nvPr/>
        </p:nvSpPr>
        <p:spPr>
          <a:xfrm>
            <a:off x="6717467" y="3731250"/>
            <a:ext cx="5181599" cy="584775"/>
          </a:xfrm>
          <a:prstGeom prst="rect">
            <a:avLst/>
          </a:prstGeom>
        </p:spPr>
        <p:txBody>
          <a:bodyPr wrap="square">
            <a:spAutoFit/>
          </a:bodyPr>
          <a:lstStyle/>
          <a:p>
            <a:r>
              <a:rPr lang="en-US" altLang="zh-TW" sz="1600" dirty="0" smtClean="0"/>
              <a:t>6.</a:t>
            </a:r>
            <a:r>
              <a:rPr lang="zh-TW" altLang="en-US" sz="1600" dirty="0" smtClean="0"/>
              <a:t>在職專班學生得參加甄選交換學生，但不得申請本校獎學金之補助。</a:t>
            </a:r>
            <a:endParaRPr lang="zh-TW" altLang="en-US" sz="1600" dirty="0"/>
          </a:p>
        </p:txBody>
      </p:sp>
      <p:sp>
        <p:nvSpPr>
          <p:cNvPr id="8" name="矩形 7"/>
          <p:cNvSpPr/>
          <p:nvPr/>
        </p:nvSpPr>
        <p:spPr>
          <a:xfrm>
            <a:off x="216030" y="4885083"/>
            <a:ext cx="5259258" cy="584775"/>
          </a:xfrm>
          <a:prstGeom prst="rect">
            <a:avLst/>
          </a:prstGeom>
        </p:spPr>
        <p:txBody>
          <a:bodyPr wrap="square">
            <a:spAutoFit/>
          </a:bodyPr>
          <a:lstStyle/>
          <a:p>
            <a:r>
              <a:rPr lang="en-US" altLang="zh-TW" sz="1600" dirty="0"/>
              <a:t>7.</a:t>
            </a:r>
            <a:r>
              <a:rPr lang="zh-TW" altLang="en-US" sz="1600" dirty="0"/>
              <a:t>非中華民國國籍之本校學生得參加甄選交換學生，但不得申請交換至其原屬國家境內之學校。 </a:t>
            </a:r>
          </a:p>
        </p:txBody>
      </p:sp>
      <p:sp>
        <p:nvSpPr>
          <p:cNvPr id="9" name="矩形 8"/>
          <p:cNvSpPr/>
          <p:nvPr/>
        </p:nvSpPr>
        <p:spPr>
          <a:xfrm>
            <a:off x="6716617" y="4781419"/>
            <a:ext cx="5100444" cy="584775"/>
          </a:xfrm>
          <a:prstGeom prst="rect">
            <a:avLst/>
          </a:prstGeom>
        </p:spPr>
        <p:txBody>
          <a:bodyPr wrap="square">
            <a:spAutoFit/>
          </a:bodyPr>
          <a:lstStyle/>
          <a:p>
            <a:r>
              <a:rPr lang="en-US" altLang="zh-TW" sz="1600" dirty="0"/>
              <a:t>8.</a:t>
            </a:r>
            <a:r>
              <a:rPr lang="zh-TW" altLang="en-US" sz="1600" dirty="0"/>
              <a:t>需檢附國際認證之外語能力證明且達交換學校要求標準，赴大陸地區不再此限。</a:t>
            </a:r>
          </a:p>
        </p:txBody>
      </p:sp>
      <p:cxnSp>
        <p:nvCxnSpPr>
          <p:cNvPr id="122" name="Straight Connector 8"/>
          <p:cNvCxnSpPr/>
          <p:nvPr/>
        </p:nvCxnSpPr>
        <p:spPr bwMode="auto">
          <a:xfrm flipH="1">
            <a:off x="5707383" y="1927061"/>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3" name="Straight Connector 8"/>
          <p:cNvCxnSpPr/>
          <p:nvPr/>
        </p:nvCxnSpPr>
        <p:spPr bwMode="auto">
          <a:xfrm flipH="1">
            <a:off x="5707058" y="2973267"/>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4" name="Straight Connector 8"/>
          <p:cNvCxnSpPr/>
          <p:nvPr/>
        </p:nvCxnSpPr>
        <p:spPr bwMode="auto">
          <a:xfrm flipH="1">
            <a:off x="5716234" y="4015308"/>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5" name="Straight Connector 8"/>
          <p:cNvCxnSpPr/>
          <p:nvPr/>
        </p:nvCxnSpPr>
        <p:spPr bwMode="auto">
          <a:xfrm flipH="1">
            <a:off x="5707057" y="5073807"/>
            <a:ext cx="777791" cy="8330"/>
          </a:xfrm>
          <a:prstGeom prst="line">
            <a:avLst/>
          </a:prstGeom>
          <a:solidFill>
            <a:srgbClr val="0C3273"/>
          </a:solidFill>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43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(1/3)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內容版面配置區 3"/>
          <p:cNvSpPr txBox="1">
            <a:spLocks/>
          </p:cNvSpPr>
          <p:nvPr/>
        </p:nvSpPr>
        <p:spPr>
          <a:xfrm>
            <a:off x="1459392" y="1156154"/>
            <a:ext cx="10270877" cy="55533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國際交換</a:t>
            </a:r>
            <a:r>
              <a:rPr lang="en-US" altLang="zh-TW" sz="2000" dirty="0" smtClean="0">
                <a:solidFill>
                  <a:schemeClr val="tx1">
                    <a:lumMod val="85000"/>
                    <a:lumOff val="15000"/>
                  </a:schemeClr>
                </a:solidFill>
              </a:rPr>
              <a:t>/</a:t>
            </a:r>
            <a:r>
              <a:rPr lang="zh-TW" altLang="en-US" sz="2000" dirty="0" smtClean="0">
                <a:solidFill>
                  <a:schemeClr val="tx1">
                    <a:lumMod val="85000"/>
                    <a:lumOff val="15000"/>
                  </a:schemeClr>
                </a:solidFill>
              </a:rPr>
              <a:t>研修生申請資料檢核表（</a:t>
            </a:r>
            <a:r>
              <a:rPr lang="en-US" altLang="zh-TW" sz="2000" dirty="0" smtClean="0">
                <a:solidFill>
                  <a:schemeClr val="tx1">
                    <a:lumMod val="85000"/>
                    <a:lumOff val="15000"/>
                  </a:schemeClr>
                </a:solidFill>
              </a:rPr>
              <a:t>check list</a:t>
            </a:r>
            <a:r>
              <a:rPr lang="zh-TW" altLang="en-US" sz="2000" dirty="0" smtClean="0">
                <a:solidFill>
                  <a:schemeClr val="tx1">
                    <a:lumMod val="85000"/>
                    <a:lumOff val="15000"/>
                  </a:schemeClr>
                </a:solidFill>
              </a:rPr>
              <a:t>）</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第</a:t>
            </a:r>
            <a:r>
              <a:rPr lang="en-US" altLang="zh-TW" sz="2000" dirty="0" smtClean="0">
                <a:solidFill>
                  <a:schemeClr val="tx1">
                    <a:lumMod val="85000"/>
                    <a:lumOff val="15000"/>
                  </a:schemeClr>
                </a:solidFill>
              </a:rPr>
              <a:t>1</a:t>
            </a:r>
            <a:r>
              <a:rPr lang="zh-TW" altLang="en-US" sz="2000" dirty="0" smtClean="0">
                <a:solidFill>
                  <a:schemeClr val="tx1">
                    <a:lumMod val="85000"/>
                    <a:lumOff val="15000"/>
                  </a:schemeClr>
                </a:solidFill>
              </a:rPr>
              <a:t>志願外，可填寫</a:t>
            </a:r>
            <a:r>
              <a:rPr lang="en-US" altLang="zh-TW" sz="2000" dirty="0" smtClean="0">
                <a:solidFill>
                  <a:schemeClr val="tx1">
                    <a:lumMod val="85000"/>
                    <a:lumOff val="15000"/>
                  </a:schemeClr>
                </a:solidFill>
              </a:rPr>
              <a:t>3</a:t>
            </a:r>
            <a:r>
              <a:rPr lang="zh-TW" altLang="en-US" sz="2000" dirty="0" smtClean="0">
                <a:solidFill>
                  <a:schemeClr val="tx1">
                    <a:lumMod val="85000"/>
                    <a:lumOff val="15000"/>
                  </a:schemeClr>
                </a:solidFill>
              </a:rPr>
              <a:t>所候補志願</a:t>
            </a:r>
            <a:r>
              <a:rPr lang="en-US" altLang="zh-TW" sz="2000" dirty="0" smtClean="0">
                <a:solidFill>
                  <a:schemeClr val="tx1">
                    <a:lumMod val="85000"/>
                    <a:lumOff val="15000"/>
                  </a:schemeClr>
                </a:solidFill>
              </a:rPr>
              <a:t>	</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請填寫完整，並將其餘所需文件依序排列，檢查勾選</a:t>
            </a:r>
          </a:p>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學生赴國外大學修習申請表</a:t>
            </a:r>
            <a:endParaRPr lang="en-US" altLang="zh-TW" sz="2000" dirty="0" smtClean="0">
              <a:solidFill>
                <a:schemeClr val="tx1">
                  <a:lumMod val="85000"/>
                  <a:lumOff val="15000"/>
                </a:schemeClr>
              </a:solidFill>
            </a:endParaRP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請備齊申請文件持「學生赴國外大學修習申請表」向所屬系所申請，</a:t>
            </a:r>
            <a:endParaRPr lang="en-US" altLang="zh-TW" sz="2000" dirty="0" smtClean="0">
              <a:solidFill>
                <a:schemeClr val="tx1">
                  <a:lumMod val="85000"/>
                  <a:lumOff val="15000"/>
                </a:schemeClr>
              </a:solidFill>
            </a:endParaRP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經指導老師（或導師）、系所、學院同意薦送及簽章，於規定限期送達國際事務處</a:t>
            </a:r>
          </a:p>
          <a:p>
            <a:pPr>
              <a:lnSpc>
                <a:spcPct val="150000"/>
              </a:lnSpc>
              <a:buFont typeface="Wingdings" panose="05000000000000000000" pitchFamily="2" charset="2"/>
              <a:buChar char="ü"/>
            </a:pPr>
            <a:r>
              <a:rPr lang="zh-TW" altLang="en-US" sz="2000" dirty="0">
                <a:solidFill>
                  <a:schemeClr val="tx1">
                    <a:lumMod val="85000"/>
                    <a:lumOff val="15000"/>
                  </a:schemeClr>
                </a:solidFill>
              </a:rPr>
              <a:t>家長或監護人同意書</a:t>
            </a:r>
          </a:p>
          <a:p>
            <a:pPr marL="0" indent="0">
              <a:buNone/>
            </a:pPr>
            <a:r>
              <a:rPr lang="en-US" altLang="zh-TW" sz="2000" dirty="0">
                <a:solidFill>
                  <a:schemeClr val="tx1">
                    <a:lumMod val="85000"/>
                    <a:lumOff val="15000"/>
                  </a:schemeClr>
                </a:solidFill>
              </a:rPr>
              <a:t>	-</a:t>
            </a:r>
            <a:r>
              <a:rPr lang="zh-TW" altLang="en-US" sz="2000" dirty="0">
                <a:solidFill>
                  <a:schemeClr val="tx1">
                    <a:lumMod val="85000"/>
                    <a:lumOff val="15000"/>
                  </a:schemeClr>
                </a:solidFill>
              </a:rPr>
              <a:t>請下載格式填寫，確認具家長親筆簽名或</a:t>
            </a:r>
            <a:r>
              <a:rPr lang="zh-TW" altLang="en-US" sz="2000" dirty="0" smtClean="0">
                <a:solidFill>
                  <a:schemeClr val="tx1">
                    <a:lumMod val="85000"/>
                    <a:lumOff val="15000"/>
                  </a:schemeClr>
                </a:solidFill>
              </a:rPr>
              <a:t>蓋章</a:t>
            </a:r>
            <a:endParaRPr lang="en-US" altLang="zh-TW" sz="2000" dirty="0" smtClean="0">
              <a:solidFill>
                <a:schemeClr val="tx1">
                  <a:lumMod val="85000"/>
                  <a:lumOff val="15000"/>
                </a:schemeClr>
              </a:solidFill>
            </a:endParaRPr>
          </a:p>
          <a:p>
            <a:pPr>
              <a:lnSpc>
                <a:spcPct val="150000"/>
              </a:lnSpc>
              <a:buFont typeface="Wingdings" panose="05000000000000000000" pitchFamily="2" charset="2"/>
              <a:buChar char="ü"/>
            </a:pPr>
            <a:r>
              <a:rPr lang="zh-TW" altLang="en-US" sz="2000" dirty="0" smtClean="0">
                <a:solidFill>
                  <a:schemeClr val="tx1">
                    <a:lumMod val="85000"/>
                    <a:lumOff val="15000"/>
                  </a:schemeClr>
                </a:solidFill>
              </a:rPr>
              <a:t>身份證</a:t>
            </a:r>
            <a:r>
              <a:rPr lang="zh-TW" altLang="en-US" sz="2000" dirty="0" smtClean="0">
                <a:solidFill>
                  <a:schemeClr val="tx1">
                    <a:lumMod val="85000"/>
                    <a:lumOff val="15000"/>
                  </a:schemeClr>
                </a:solidFill>
              </a:rPr>
              <a:t>、學生證</a:t>
            </a:r>
            <a:r>
              <a:rPr lang="zh-TW" altLang="en-US" sz="2000" dirty="0" smtClean="0">
                <a:solidFill>
                  <a:schemeClr val="tx1">
                    <a:lumMod val="85000"/>
                    <a:lumOff val="15000"/>
                  </a:schemeClr>
                </a:solidFill>
              </a:rPr>
              <a:t>正反面</a:t>
            </a:r>
            <a:r>
              <a:rPr lang="zh-TW" altLang="en-US" sz="2000" dirty="0" smtClean="0">
                <a:solidFill>
                  <a:schemeClr val="tx1">
                    <a:lumMod val="85000"/>
                    <a:lumOff val="15000"/>
                  </a:schemeClr>
                </a:solidFill>
              </a:rPr>
              <a:t>影本</a:t>
            </a:r>
          </a:p>
          <a:p>
            <a:pPr marL="0" indent="0">
              <a:buFont typeface="Arial" panose="020B0604020202020204" pitchFamily="34" charset="0"/>
              <a:buNone/>
            </a:pPr>
            <a:r>
              <a:rPr lang="en-US" altLang="zh-TW" sz="2000" dirty="0" smtClean="0">
                <a:solidFill>
                  <a:schemeClr val="tx1">
                    <a:lumMod val="85000"/>
                    <a:lumOff val="15000"/>
                  </a:schemeClr>
                </a:solidFill>
              </a:rPr>
              <a:t>	-</a:t>
            </a:r>
            <a:r>
              <a:rPr lang="zh-TW" altLang="en-US" sz="2000" dirty="0" smtClean="0">
                <a:solidFill>
                  <a:schemeClr val="tx1">
                    <a:lumMod val="85000"/>
                    <a:lumOff val="15000"/>
                  </a:schemeClr>
                </a:solidFill>
              </a:rPr>
              <a:t>請下載格式填寫、黏貼、簽名</a:t>
            </a:r>
          </a:p>
          <a:p>
            <a:endParaRPr lang="zh-TW" altLang="en-US" sz="2000" dirty="0"/>
          </a:p>
        </p:txBody>
      </p:sp>
    </p:spTree>
    <p:extLst>
      <p:ext uri="{BB962C8B-B14F-4D97-AF65-F5344CB8AC3E}">
        <p14:creationId xmlns:p14="http://schemas.microsoft.com/office/powerpoint/2010/main" val="409637354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(2/3)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4" name="內容版面配置區 3"/>
          <p:cNvSpPr txBox="1">
            <a:spLocks/>
          </p:cNvSpPr>
          <p:nvPr/>
        </p:nvSpPr>
        <p:spPr>
          <a:xfrm>
            <a:off x="1629232" y="1263069"/>
            <a:ext cx="10819442" cy="52565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zh-TW" altLang="en-US" sz="2000" dirty="0" smtClean="0">
                <a:solidFill>
                  <a:schemeClr val="tx1">
                    <a:lumMod val="85000"/>
                    <a:lumOff val="15000"/>
                  </a:schemeClr>
                </a:solidFill>
              </a:rPr>
              <a:t>英文版</a:t>
            </a:r>
            <a:r>
              <a:rPr lang="zh-TW" altLang="en-US" sz="2000" dirty="0">
                <a:solidFill>
                  <a:schemeClr val="tx1">
                    <a:lumMod val="85000"/>
                    <a:lumOff val="15000"/>
                  </a:schemeClr>
                </a:solidFill>
              </a:rPr>
              <a:t>在學證明（申請大陸地區者附中文版</a:t>
            </a:r>
            <a:r>
              <a:rPr lang="zh-TW" altLang="en-US" sz="2000" dirty="0" smtClean="0">
                <a:solidFill>
                  <a:schemeClr val="tx1">
                    <a:lumMod val="85000"/>
                    <a:lumOff val="15000"/>
                  </a:schemeClr>
                </a:solidFill>
              </a:rPr>
              <a:t>）</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2000" dirty="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中文、英文版本校歷年成績單，並註記班上排名（申請大陸地區者僅需附中文版</a:t>
            </a:r>
            <a:r>
              <a:rPr lang="zh-TW" altLang="en-US" sz="2000" dirty="0" smtClean="0">
                <a:solidFill>
                  <a:schemeClr val="tx1">
                    <a:lumMod val="85000"/>
                    <a:lumOff val="15000"/>
                  </a:schemeClr>
                </a:solidFill>
              </a:rPr>
              <a:t>）</a:t>
            </a:r>
            <a:endParaRPr lang="en-US" altLang="zh-TW" sz="2000" dirty="0" smtClean="0">
              <a:solidFill>
                <a:schemeClr val="tx1">
                  <a:lumMod val="85000"/>
                  <a:lumOff val="15000"/>
                </a:schemeClr>
              </a:solidFill>
            </a:endParaRPr>
          </a:p>
          <a:p>
            <a:pPr marL="0" indent="0">
              <a:spcBef>
                <a:spcPts val="1100"/>
              </a:spcBef>
              <a:buNone/>
            </a:pPr>
            <a:r>
              <a:rPr lang="en-US" altLang="zh-TW" sz="2000" dirty="0"/>
              <a:t>-</a:t>
            </a:r>
            <a:r>
              <a:rPr lang="zh-TW" altLang="en-US" sz="2000" dirty="0"/>
              <a:t>請向教務處申請</a:t>
            </a:r>
            <a:r>
              <a:rPr lang="zh-TW" altLang="en-US" sz="2000" dirty="0" smtClean="0"/>
              <a:t>。</a:t>
            </a:r>
            <a:endParaRPr lang="en-US" altLang="zh-TW" sz="2000" dirty="0" smtClean="0"/>
          </a:p>
          <a:p>
            <a:pPr marL="0" indent="0">
              <a:spcBef>
                <a:spcPts val="1100"/>
              </a:spcBef>
              <a:buNone/>
            </a:pPr>
            <a:r>
              <a:rPr lang="en-US" altLang="zh-TW" sz="2000" dirty="0" smtClean="0"/>
              <a:t>-</a:t>
            </a:r>
            <a:r>
              <a:rPr lang="zh-TW" altLang="en-US" sz="2000" dirty="0"/>
              <a:t>操行成績、歷年平均成績及歷年平均排名</a:t>
            </a:r>
            <a:r>
              <a:rPr lang="en-US" altLang="zh-TW" sz="2000" dirty="0"/>
              <a:t>(</a:t>
            </a:r>
            <a:r>
              <a:rPr lang="zh-TW" altLang="en-US" sz="2000" dirty="0"/>
              <a:t>大學部需另申請總平均成績及平均排名</a:t>
            </a:r>
            <a:r>
              <a:rPr lang="en-US" altLang="zh-TW" sz="2000" dirty="0" smtClean="0"/>
              <a:t>)</a:t>
            </a:r>
            <a:br>
              <a:rPr lang="en-US" altLang="zh-TW" sz="2000" dirty="0" smtClean="0"/>
            </a:br>
            <a:endParaRPr lang="en-US" altLang="zh-TW" sz="2000" dirty="0" smtClean="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語言能力證明</a:t>
            </a:r>
            <a:r>
              <a:rPr lang="en-US" altLang="zh-TW" sz="2000" dirty="0">
                <a:solidFill>
                  <a:schemeClr val="tx1">
                    <a:lumMod val="85000"/>
                    <a:lumOff val="15000"/>
                  </a:schemeClr>
                </a:solidFill>
              </a:rPr>
              <a:t>(</a:t>
            </a:r>
            <a:r>
              <a:rPr lang="zh-TW" altLang="en-US" sz="2000" dirty="0">
                <a:solidFill>
                  <a:schemeClr val="tx1">
                    <a:lumMod val="85000"/>
                    <a:lumOff val="15000"/>
                  </a:schemeClr>
                </a:solidFill>
              </a:rPr>
              <a:t>出國前兩年度有效者</a:t>
            </a:r>
            <a:r>
              <a:rPr lang="en-US" altLang="zh-TW" sz="2000" dirty="0" smtClean="0">
                <a:solidFill>
                  <a:schemeClr val="tx1">
                    <a:lumMod val="85000"/>
                    <a:lumOff val="15000"/>
                  </a:schemeClr>
                </a:solidFill>
              </a:rPr>
              <a:t>)</a:t>
            </a:r>
            <a:br>
              <a:rPr lang="en-US" altLang="zh-TW" sz="2000" dirty="0" smtClean="0">
                <a:solidFill>
                  <a:schemeClr val="tx1">
                    <a:lumMod val="85000"/>
                    <a:lumOff val="15000"/>
                  </a:schemeClr>
                </a:solidFill>
              </a:rPr>
            </a:br>
            <a:endParaRPr lang="en-US" altLang="zh-TW" sz="2000" dirty="0" smtClean="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英文</a:t>
            </a:r>
            <a:r>
              <a:rPr lang="en-US" altLang="zh-TW" sz="2000" dirty="0">
                <a:solidFill>
                  <a:schemeClr val="tx1">
                    <a:lumMod val="85000"/>
                    <a:lumOff val="15000"/>
                  </a:schemeClr>
                </a:solidFill>
              </a:rPr>
              <a:t>(</a:t>
            </a:r>
            <a:r>
              <a:rPr lang="zh-TW" altLang="en-US" sz="2000" dirty="0">
                <a:solidFill>
                  <a:schemeClr val="tx1">
                    <a:lumMod val="85000"/>
                    <a:lumOff val="15000"/>
                  </a:schemeClr>
                </a:solidFill>
              </a:rPr>
              <a:t>或交換學校所屬國家語言</a:t>
            </a:r>
            <a:r>
              <a:rPr lang="en-US" altLang="zh-TW" sz="2000" dirty="0">
                <a:solidFill>
                  <a:schemeClr val="tx1">
                    <a:lumMod val="85000"/>
                    <a:lumOff val="15000"/>
                  </a:schemeClr>
                </a:solidFill>
              </a:rPr>
              <a:t>)</a:t>
            </a:r>
            <a:r>
              <a:rPr lang="zh-TW" altLang="en-US" sz="2000" dirty="0" smtClean="0">
                <a:solidFill>
                  <a:schemeClr val="tx1">
                    <a:lumMod val="85000"/>
                    <a:lumOff val="15000"/>
                  </a:schemeClr>
                </a:solidFill>
              </a:rPr>
              <a:t>簡歷</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2000" dirty="0" smtClean="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英文</a:t>
            </a:r>
            <a:r>
              <a:rPr lang="en-US" altLang="zh-TW" sz="2000" dirty="0">
                <a:solidFill>
                  <a:schemeClr val="tx1">
                    <a:lumMod val="85000"/>
                    <a:lumOff val="15000"/>
                  </a:schemeClr>
                </a:solidFill>
              </a:rPr>
              <a:t>(</a:t>
            </a:r>
            <a:r>
              <a:rPr lang="zh-TW" altLang="en-US" sz="2000" dirty="0">
                <a:solidFill>
                  <a:schemeClr val="tx1">
                    <a:lumMod val="85000"/>
                    <a:lumOff val="15000"/>
                  </a:schemeClr>
                </a:solidFill>
              </a:rPr>
              <a:t>或交換學校所屬國家語言</a:t>
            </a:r>
            <a:r>
              <a:rPr lang="en-US" altLang="zh-TW" sz="2000" dirty="0">
                <a:solidFill>
                  <a:schemeClr val="tx1">
                    <a:lumMod val="85000"/>
                    <a:lumOff val="15000"/>
                  </a:schemeClr>
                </a:solidFill>
              </a:rPr>
              <a:t>)</a:t>
            </a:r>
            <a:r>
              <a:rPr lang="zh-TW" altLang="en-US" sz="2000" dirty="0" smtClean="0">
                <a:solidFill>
                  <a:schemeClr val="tx1">
                    <a:lumMod val="85000"/>
                    <a:lumOff val="15000"/>
                  </a:schemeClr>
                </a:solidFill>
              </a:rPr>
              <a:t>自傳</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2000" dirty="0" smtClean="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英文</a:t>
            </a:r>
            <a:r>
              <a:rPr lang="en-US" altLang="zh-TW" sz="2000" dirty="0">
                <a:solidFill>
                  <a:schemeClr val="tx1">
                    <a:lumMod val="85000"/>
                    <a:lumOff val="15000"/>
                  </a:schemeClr>
                </a:solidFill>
              </a:rPr>
              <a:t>(</a:t>
            </a:r>
            <a:r>
              <a:rPr lang="zh-TW" altLang="en-US" sz="2000" dirty="0">
                <a:solidFill>
                  <a:schemeClr val="tx1">
                    <a:lumMod val="85000"/>
                    <a:lumOff val="15000"/>
                  </a:schemeClr>
                </a:solidFill>
              </a:rPr>
              <a:t>或交換學校所屬國家語言</a:t>
            </a:r>
            <a:r>
              <a:rPr lang="en-US" altLang="zh-TW" sz="2000" dirty="0">
                <a:solidFill>
                  <a:schemeClr val="tx1">
                    <a:lumMod val="85000"/>
                    <a:lumOff val="15000"/>
                  </a:schemeClr>
                </a:solidFill>
              </a:rPr>
              <a:t>)</a:t>
            </a:r>
            <a:r>
              <a:rPr lang="zh-TW" altLang="en-US" sz="2000" dirty="0">
                <a:solidFill>
                  <a:schemeClr val="tx1">
                    <a:lumMod val="85000"/>
                    <a:lumOff val="15000"/>
                  </a:schemeClr>
                </a:solidFill>
              </a:rPr>
              <a:t>出國學習</a:t>
            </a:r>
            <a:r>
              <a:rPr lang="zh-TW" altLang="en-US" sz="2000" dirty="0" smtClean="0">
                <a:solidFill>
                  <a:schemeClr val="tx1">
                    <a:lumMod val="85000"/>
                    <a:lumOff val="15000"/>
                  </a:schemeClr>
                </a:solidFill>
              </a:rPr>
              <a:t>計畫</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2000" dirty="0" smtClean="0">
              <a:solidFill>
                <a:schemeClr val="tx1">
                  <a:lumMod val="85000"/>
                  <a:lumOff val="15000"/>
                </a:schemeClr>
              </a:solidFill>
            </a:endParaRPr>
          </a:p>
          <a:p>
            <a:pPr>
              <a:buFont typeface="Wingdings" panose="05000000000000000000" pitchFamily="2" charset="2"/>
              <a:buChar char="ü"/>
            </a:pPr>
            <a:endParaRPr lang="zh-TW" altLang="en-US" sz="2000" dirty="0" smtClean="0">
              <a:solidFill>
                <a:schemeClr val="tx1">
                  <a:lumMod val="85000"/>
                  <a:lumOff val="15000"/>
                </a:schemeClr>
              </a:solidFill>
            </a:endParaRPr>
          </a:p>
        </p:txBody>
      </p:sp>
    </p:spTree>
    <p:extLst>
      <p:ext uri="{BB962C8B-B14F-4D97-AF65-F5344CB8AC3E}">
        <p14:creationId xmlns:p14="http://schemas.microsoft.com/office/powerpoint/2010/main" val="303636748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116">
            <a:extLst>
              <a:ext uri="{FF2B5EF4-FFF2-40B4-BE49-F238E27FC236}">
                <a16:creationId xmlns:a16="http://schemas.microsoft.com/office/drawing/2014/main" id="{129DDDF1-F662-46D0-A52C-DDD35D27FA58}"/>
              </a:ext>
            </a:extLst>
          </p:cNvPr>
          <p:cNvGrpSpPr/>
          <p:nvPr/>
        </p:nvGrpSpPr>
        <p:grpSpPr>
          <a:xfrm>
            <a:off x="524562" y="329841"/>
            <a:ext cx="6070269" cy="519486"/>
            <a:chOff x="810902" y="345770"/>
            <a:chExt cx="6070269" cy="519486"/>
          </a:xfrm>
        </p:grpSpPr>
        <p:sp>
          <p:nvSpPr>
            <p:cNvPr id="71"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a:solidFill>
                    <a:srgbClr val="0C3273"/>
                  </a:solidFill>
                </a:rPr>
                <a:t>申請交換生應繳交的</a:t>
              </a:r>
              <a:r>
                <a:rPr lang="zh-TW" altLang="en-US" sz="2800" b="1" dirty="0" smtClean="0">
                  <a:solidFill>
                    <a:srgbClr val="0C3273"/>
                  </a:solidFill>
                </a:rPr>
                <a:t>資料</a:t>
              </a:r>
              <a:r>
                <a:rPr lang="en-US" altLang="zh-TW" sz="2800" b="1" dirty="0" smtClean="0">
                  <a:solidFill>
                    <a:srgbClr val="0C3273"/>
                  </a:solidFill>
                </a:rPr>
                <a:t>(3/3)</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4" name="內容版面配置區 3"/>
          <p:cNvSpPr txBox="1">
            <a:spLocks/>
          </p:cNvSpPr>
          <p:nvPr/>
        </p:nvSpPr>
        <p:spPr>
          <a:xfrm>
            <a:off x="973332" y="1035758"/>
            <a:ext cx="10819442" cy="52565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100"/>
              </a:spcBef>
              <a:buNone/>
            </a:pPr>
            <a:endParaRPr lang="zh-TW" altLang="en-US" sz="2000" dirty="0"/>
          </a:p>
          <a:p>
            <a:pPr>
              <a:buFont typeface="Wingdings" panose="05000000000000000000" pitchFamily="2" charset="2"/>
              <a:buChar char="ü"/>
            </a:pPr>
            <a:r>
              <a:rPr lang="zh-TW" altLang="en-US" sz="2000" dirty="0">
                <a:solidFill>
                  <a:schemeClr val="tx1">
                    <a:lumMod val="85000"/>
                    <a:lumOff val="15000"/>
                  </a:schemeClr>
                </a:solidFill>
              </a:rPr>
              <a:t>英文財力證明 （志願有</a:t>
            </a:r>
            <a:r>
              <a:rPr lang="zh-TW" altLang="en-US" sz="2000" b="1" dirty="0">
                <a:solidFill>
                  <a:schemeClr val="tx1">
                    <a:lumMod val="85000"/>
                    <a:lumOff val="15000"/>
                  </a:schemeClr>
                </a:solidFill>
              </a:rPr>
              <a:t>日本</a:t>
            </a:r>
            <a:r>
              <a:rPr lang="zh-TW" altLang="en-US" sz="2000" dirty="0">
                <a:solidFill>
                  <a:schemeClr val="tx1">
                    <a:lumMod val="85000"/>
                    <a:lumOff val="15000"/>
                  </a:schemeClr>
                </a:solidFill>
              </a:rPr>
              <a:t>學校者方須繳交</a:t>
            </a:r>
            <a:r>
              <a:rPr lang="zh-TW" altLang="en-US" sz="2000" dirty="0" smtClean="0">
                <a:solidFill>
                  <a:schemeClr val="tx1">
                    <a:lumMod val="85000"/>
                    <a:lumOff val="15000"/>
                  </a:schemeClr>
                </a:solidFill>
              </a:rPr>
              <a:t>）</a:t>
            </a:r>
            <a:r>
              <a:rPr lang="en-US" altLang="zh-TW" sz="2000" dirty="0" smtClean="0">
                <a:solidFill>
                  <a:schemeClr val="tx1">
                    <a:lumMod val="85000"/>
                    <a:lumOff val="15000"/>
                  </a:schemeClr>
                </a:solidFill>
              </a:rPr>
              <a:t/>
            </a:r>
            <a:br>
              <a:rPr lang="en-US" altLang="zh-TW" sz="2000" dirty="0" smtClean="0">
                <a:solidFill>
                  <a:schemeClr val="tx1">
                    <a:lumMod val="85000"/>
                    <a:lumOff val="15000"/>
                  </a:schemeClr>
                </a:solidFill>
              </a:rPr>
            </a:br>
            <a:endParaRPr lang="en-US" altLang="zh-TW" sz="2000" dirty="0">
              <a:solidFill>
                <a:schemeClr val="tx1">
                  <a:lumMod val="85000"/>
                  <a:lumOff val="15000"/>
                </a:schemeClr>
              </a:solidFill>
            </a:endParaRPr>
          </a:p>
          <a:p>
            <a:pPr>
              <a:buFont typeface="Wingdings" panose="05000000000000000000" pitchFamily="2" charset="2"/>
              <a:buChar char="ü"/>
            </a:pPr>
            <a:r>
              <a:rPr lang="zh-TW" altLang="en-US" sz="2000" dirty="0">
                <a:solidFill>
                  <a:schemeClr val="tx1">
                    <a:lumMod val="85000"/>
                    <a:lumOff val="15000"/>
                  </a:schemeClr>
                </a:solidFill>
              </a:rPr>
              <a:t>其他有利審查之資料，如得獎證明（限兩年內之證明，大四者可採認就讀大學以後之得獎）</a:t>
            </a:r>
            <a:r>
              <a:rPr lang="en-US" altLang="zh-TW" sz="2000" dirty="0">
                <a:solidFill>
                  <a:schemeClr val="tx1">
                    <a:lumMod val="85000"/>
                    <a:lumOff val="15000"/>
                  </a:schemeClr>
                </a:solidFill>
              </a:rPr>
              <a:t/>
            </a:r>
            <a:br>
              <a:rPr lang="en-US" altLang="zh-TW" sz="2000" dirty="0">
                <a:solidFill>
                  <a:schemeClr val="tx1">
                    <a:lumMod val="85000"/>
                    <a:lumOff val="15000"/>
                  </a:schemeClr>
                </a:solidFill>
              </a:rPr>
            </a:br>
            <a:r>
              <a:rPr lang="en-US" altLang="zh-TW" sz="2000" dirty="0"/>
              <a:t>-</a:t>
            </a:r>
            <a:r>
              <a:rPr lang="zh-TW" altLang="en-US" sz="2000" dirty="0"/>
              <a:t>如得獎證明、證照、感謝狀、活動證明</a:t>
            </a:r>
            <a:r>
              <a:rPr lang="en-US" altLang="zh-TW" sz="2000" dirty="0"/>
              <a:t>(</a:t>
            </a:r>
            <a:r>
              <a:rPr lang="zh-TW" altLang="en-US" sz="2000" dirty="0"/>
              <a:t>以上需兩年內</a:t>
            </a:r>
            <a:r>
              <a:rPr lang="en-US" altLang="zh-TW" sz="2000" dirty="0"/>
              <a:t>)</a:t>
            </a:r>
            <a:r>
              <a:rPr lang="zh-TW" altLang="en-US" sz="2000" dirty="0"/>
              <a:t>、推薦函</a:t>
            </a:r>
            <a:r>
              <a:rPr lang="zh-TW" altLang="en-US" sz="2000" dirty="0" smtClean="0"/>
              <a:t>等</a:t>
            </a:r>
            <a:r>
              <a:rPr lang="en-US" altLang="zh-TW" sz="2000" dirty="0" smtClean="0"/>
              <a:t/>
            </a:r>
            <a:br>
              <a:rPr lang="en-US" altLang="zh-TW" sz="2000" dirty="0" smtClean="0"/>
            </a:br>
            <a:endParaRPr lang="en-US" altLang="zh-TW" sz="2000" dirty="0" smtClean="0"/>
          </a:p>
          <a:p>
            <a:pPr>
              <a:lnSpc>
                <a:spcPct val="150000"/>
              </a:lnSpc>
              <a:buFont typeface="Wingdings" panose="05000000000000000000" pitchFamily="2" charset="2"/>
              <a:buChar char="ü"/>
            </a:pPr>
            <a:r>
              <a:rPr lang="zh-TW" altLang="en-US" sz="2000" dirty="0" smtClean="0"/>
              <a:t>交換</a:t>
            </a:r>
            <a:r>
              <a:rPr lang="zh-TW" altLang="en-US" sz="2000" dirty="0"/>
              <a:t>學校交換學生甄選申請表及相關所需資料（</a:t>
            </a:r>
            <a:r>
              <a:rPr lang="zh-TW" altLang="en-US" sz="2000" dirty="0">
                <a:solidFill>
                  <a:srgbClr val="D30F1B"/>
                </a:solidFill>
              </a:rPr>
              <a:t>可待初審確定之錄取學校後再補件</a:t>
            </a:r>
            <a:r>
              <a:rPr lang="zh-TW" altLang="en-US" sz="2000" dirty="0"/>
              <a:t>）</a:t>
            </a:r>
          </a:p>
          <a:p>
            <a:pPr marL="0" indent="0">
              <a:lnSpc>
                <a:spcPct val="150000"/>
              </a:lnSpc>
              <a:buNone/>
            </a:pPr>
            <a:r>
              <a:rPr lang="en-US" altLang="zh-TW" sz="2000" dirty="0"/>
              <a:t>	-</a:t>
            </a:r>
            <a:r>
              <a:rPr lang="zh-TW" altLang="en-US" sz="2000" dirty="0">
                <a:solidFill>
                  <a:srgbClr val="0C3273"/>
                </a:solidFill>
              </a:rPr>
              <a:t>交換學校交換學生甄選申請表須自行至交換學校網站下載或做線上申請的動作</a:t>
            </a:r>
            <a:r>
              <a:rPr lang="zh-TW" altLang="en-US" sz="2000" dirty="0"/>
              <a:t>。</a:t>
            </a:r>
          </a:p>
          <a:p>
            <a:pPr marL="0" indent="0">
              <a:lnSpc>
                <a:spcPct val="150000"/>
              </a:lnSpc>
              <a:buNone/>
            </a:pPr>
            <a:r>
              <a:rPr lang="en-US" altLang="zh-TW" sz="2000" dirty="0"/>
              <a:t>	-</a:t>
            </a:r>
            <a:r>
              <a:rPr lang="zh-TW" altLang="en-US" sz="2000" dirty="0"/>
              <a:t>若線上申請尚未開放，請待開放時間再行上網填寫。</a:t>
            </a:r>
          </a:p>
          <a:p>
            <a:pPr marL="0" indent="0">
              <a:lnSpc>
                <a:spcPct val="150000"/>
              </a:lnSpc>
              <a:buNone/>
            </a:pPr>
            <a:r>
              <a:rPr lang="en-US" altLang="zh-TW" sz="2000" dirty="0"/>
              <a:t>	-</a:t>
            </a:r>
            <a:r>
              <a:rPr lang="zh-TW" altLang="en-US" sz="2000" dirty="0"/>
              <a:t>填寫及準備國外所需表件</a:t>
            </a:r>
            <a:r>
              <a:rPr lang="zh-TW" altLang="en-US" sz="2000" dirty="0" smtClean="0"/>
              <a:t>。</a:t>
            </a:r>
            <a:r>
              <a:rPr lang="en-US" altLang="zh-TW" sz="2000" dirty="0"/>
              <a:t>	</a:t>
            </a:r>
            <a:endParaRPr lang="zh-TW" altLang="en-US" sz="2000" dirty="0"/>
          </a:p>
          <a:p>
            <a:pPr marL="0" indent="0">
              <a:buFont typeface="Arial" panose="020B0604020202020204" pitchFamily="34" charset="0"/>
              <a:buNone/>
            </a:pPr>
            <a:endParaRPr lang="zh-TW" altLang="en-US" sz="2000" dirty="0">
              <a:solidFill>
                <a:schemeClr val="tx1">
                  <a:lumMod val="85000"/>
                  <a:lumOff val="15000"/>
                </a:schemeClr>
              </a:solidFill>
            </a:endParaRPr>
          </a:p>
        </p:txBody>
      </p:sp>
    </p:spTree>
    <p:extLst>
      <p:ext uri="{BB962C8B-B14F-4D97-AF65-F5344CB8AC3E}">
        <p14:creationId xmlns:p14="http://schemas.microsoft.com/office/powerpoint/2010/main" val="251372998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2">
            <a:extLst>
              <a:ext uri="{FF2B5EF4-FFF2-40B4-BE49-F238E27FC236}">
                <a16:creationId xmlns:a16="http://schemas.microsoft.com/office/drawing/2014/main" id="{81C0B68D-7BAB-4B77-9D89-0F4DD6BF0C75}"/>
              </a:ext>
            </a:extLst>
          </p:cNvPr>
          <p:cNvSpPr txBox="1"/>
          <p:nvPr/>
        </p:nvSpPr>
        <p:spPr>
          <a:xfrm>
            <a:off x="815119" y="386028"/>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dirty="0" smtClean="0">
                <a:solidFill>
                  <a:srgbClr val="D30F1B"/>
                </a:solidFill>
              </a:rPr>
              <a:t>注意事項</a:t>
            </a:r>
            <a:r>
              <a:rPr lang="en-US" altLang="zh-TW" sz="2800" dirty="0" smtClean="0">
                <a:solidFill>
                  <a:srgbClr val="D30F1B"/>
                </a:solidFill>
              </a:rPr>
              <a:t>!</a:t>
            </a:r>
            <a:endParaRPr lang="en-US" altLang="zh-CN" sz="28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9" name="群組 48"/>
          <p:cNvGrpSpPr/>
          <p:nvPr/>
        </p:nvGrpSpPr>
        <p:grpSpPr>
          <a:xfrm>
            <a:off x="1962592" y="1269562"/>
            <a:ext cx="8985374" cy="4474441"/>
            <a:chOff x="2659229" y="1512158"/>
            <a:chExt cx="8985374" cy="4474441"/>
          </a:xfrm>
        </p:grpSpPr>
        <p:sp>
          <p:nvSpPr>
            <p:cNvPr id="40" name="Freeform 5"/>
            <p:cNvSpPr>
              <a:spLocks noChangeAspect="1"/>
            </p:cNvSpPr>
            <p:nvPr/>
          </p:nvSpPr>
          <p:spPr bwMode="auto">
            <a:xfrm rot="16200000">
              <a:off x="2675346" y="2209073"/>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1" name="Freeform 5"/>
            <p:cNvSpPr>
              <a:spLocks noChangeAspect="1"/>
            </p:cNvSpPr>
            <p:nvPr/>
          </p:nvSpPr>
          <p:spPr bwMode="auto">
            <a:xfrm rot="16200000">
              <a:off x="2675346" y="2915024"/>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 name="群組 6"/>
            <p:cNvGrpSpPr/>
            <p:nvPr/>
          </p:nvGrpSpPr>
          <p:grpSpPr>
            <a:xfrm>
              <a:off x="2659229" y="1512158"/>
              <a:ext cx="3514481" cy="369332"/>
              <a:chOff x="2659229" y="1512158"/>
              <a:chExt cx="3514481" cy="369332"/>
            </a:xfrm>
          </p:grpSpPr>
          <p:sp>
            <p:nvSpPr>
              <p:cNvPr id="12" name="Freeform 5"/>
              <p:cNvSpPr>
                <a:spLocks noChangeAspect="1"/>
              </p:cNvSpPr>
              <p:nvPr/>
            </p:nvSpPr>
            <p:spPr bwMode="auto">
              <a:xfrm rot="16200000">
                <a:off x="2675345" y="1563586"/>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矩形 4"/>
              <p:cNvSpPr/>
              <p:nvPr/>
            </p:nvSpPr>
            <p:spPr>
              <a:xfrm>
                <a:off x="2925705" y="1512158"/>
                <a:ext cx="3248005" cy="369332"/>
              </a:xfrm>
              <a:prstGeom prst="rect">
                <a:avLst/>
              </a:prstGeom>
            </p:spPr>
            <p:txBody>
              <a:bodyPr wrap="none">
                <a:spAutoFit/>
              </a:bodyPr>
              <a:lstStyle/>
              <a:p>
                <a:r>
                  <a:rPr lang="zh-TW" altLang="en-US" dirty="0"/>
                  <a:t>交換學生無法獲取該校學位 。</a:t>
                </a:r>
              </a:p>
            </p:txBody>
          </p:sp>
        </p:grpSp>
        <p:sp>
          <p:nvSpPr>
            <p:cNvPr id="8" name="矩形 7"/>
            <p:cNvSpPr/>
            <p:nvPr/>
          </p:nvSpPr>
          <p:spPr>
            <a:xfrm>
              <a:off x="2925705" y="3554538"/>
              <a:ext cx="6096000" cy="369332"/>
            </a:xfrm>
            <a:prstGeom prst="rect">
              <a:avLst/>
            </a:prstGeom>
          </p:spPr>
          <p:txBody>
            <a:bodyPr>
              <a:spAutoFit/>
            </a:bodyPr>
            <a:lstStyle/>
            <a:p>
              <a:r>
                <a:rPr lang="zh-TW" altLang="en-US" dirty="0" smtClean="0"/>
                <a:t>返國</a:t>
              </a:r>
              <a:r>
                <a:rPr lang="zh-TW" altLang="en-US" dirty="0"/>
                <a:t>一個月內需繳交心得報告書。</a:t>
              </a:r>
            </a:p>
          </p:txBody>
        </p:sp>
        <p:sp>
          <p:nvSpPr>
            <p:cNvPr id="9" name="矩形 8"/>
            <p:cNvSpPr/>
            <p:nvPr/>
          </p:nvSpPr>
          <p:spPr>
            <a:xfrm>
              <a:off x="2925705" y="2061508"/>
              <a:ext cx="7916466" cy="646331"/>
            </a:xfrm>
            <a:prstGeom prst="rect">
              <a:avLst/>
            </a:prstGeom>
          </p:spPr>
          <p:txBody>
            <a:bodyPr wrap="square">
              <a:spAutoFit/>
            </a:bodyPr>
            <a:lstStyle/>
            <a:p>
              <a:r>
                <a:rPr lang="zh-TW" altLang="en-US" dirty="0"/>
                <a:t>交換學習結束後，最遲須於本校開學前返校，不得延長交換期至逾一年。如有違反情況，須自負一切法律上（含校規）之責任。</a:t>
              </a:r>
            </a:p>
          </p:txBody>
        </p:sp>
        <p:sp>
          <p:nvSpPr>
            <p:cNvPr id="42" name="矩形 41"/>
            <p:cNvSpPr/>
            <p:nvPr/>
          </p:nvSpPr>
          <p:spPr>
            <a:xfrm>
              <a:off x="2925704" y="4170404"/>
              <a:ext cx="8718899" cy="923330"/>
            </a:xfrm>
            <a:prstGeom prst="rect">
              <a:avLst/>
            </a:prstGeom>
          </p:spPr>
          <p:txBody>
            <a:bodyPr wrap="square">
              <a:spAutoFit/>
            </a:bodyPr>
            <a:lstStyle/>
            <a:p>
              <a:r>
                <a:rPr lang="zh-TW" altLang="en-US" dirty="0"/>
                <a:t>縮短交換期者，須事先告知雙方學校，必要時須提出申請，不得未經告知即自行返台。交換學生於國外，仍須注意本校行事要項相關時程，得依程序辦理相關事宜，如因疏忽而導致自身權益受損，須自行負責。</a:t>
              </a:r>
            </a:p>
          </p:txBody>
        </p:sp>
        <p:sp>
          <p:nvSpPr>
            <p:cNvPr id="44" name="矩形 43"/>
            <p:cNvSpPr/>
            <p:nvPr/>
          </p:nvSpPr>
          <p:spPr>
            <a:xfrm>
              <a:off x="2925705" y="2861014"/>
              <a:ext cx="5032147" cy="369332"/>
            </a:xfrm>
            <a:prstGeom prst="rect">
              <a:avLst/>
            </a:prstGeom>
          </p:spPr>
          <p:txBody>
            <a:bodyPr wrap="none">
              <a:spAutoFit/>
            </a:bodyPr>
            <a:lstStyle/>
            <a:p>
              <a:r>
                <a:rPr lang="zh-TW" altLang="en-US" dirty="0"/>
                <a:t>出國交換，仍是雲科的學生，行為皆代表學校。</a:t>
              </a:r>
              <a:endParaRPr lang="en-US" altLang="zh-TW" dirty="0"/>
            </a:p>
          </p:txBody>
        </p:sp>
        <p:sp>
          <p:nvSpPr>
            <p:cNvPr id="45" name="矩形 44"/>
            <p:cNvSpPr/>
            <p:nvPr/>
          </p:nvSpPr>
          <p:spPr>
            <a:xfrm>
              <a:off x="2925705" y="5340268"/>
              <a:ext cx="8718898" cy="646331"/>
            </a:xfrm>
            <a:prstGeom prst="rect">
              <a:avLst/>
            </a:prstGeom>
          </p:spPr>
          <p:txBody>
            <a:bodyPr wrap="square">
              <a:spAutoFit/>
            </a:bodyPr>
            <a:lstStyle/>
            <a:p>
              <a:r>
                <a:rPr lang="zh-TW" altLang="en-US" dirty="0"/>
                <a:t>出國交換學生，須同意公開個人</a:t>
              </a:r>
              <a:r>
                <a:rPr lang="en-US" altLang="zh-TW" dirty="0"/>
                <a:t>E-mail</a:t>
              </a:r>
              <a:r>
                <a:rPr lang="zh-TW" altLang="en-US" dirty="0"/>
                <a:t>帳號等聯絡方式，以便提供予後續申請同學諮詢及進行成果發表會等活動之規畫聯繫。</a:t>
              </a:r>
              <a:endParaRPr lang="en-US" altLang="zh-TW" dirty="0"/>
            </a:p>
          </p:txBody>
        </p:sp>
        <p:sp>
          <p:nvSpPr>
            <p:cNvPr id="46" name="Freeform 5"/>
            <p:cNvSpPr>
              <a:spLocks noChangeAspect="1"/>
            </p:cNvSpPr>
            <p:nvPr/>
          </p:nvSpPr>
          <p:spPr bwMode="auto">
            <a:xfrm rot="16200000">
              <a:off x="2675345" y="3592981"/>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Freeform 5"/>
            <p:cNvSpPr>
              <a:spLocks noChangeAspect="1"/>
            </p:cNvSpPr>
            <p:nvPr/>
          </p:nvSpPr>
          <p:spPr bwMode="auto">
            <a:xfrm rot="16200000">
              <a:off x="2675345" y="4520209"/>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chemeClr val="accent1"/>
            </a:solidFill>
            <a:ln>
              <a:no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8" name="Freeform 5"/>
            <p:cNvSpPr>
              <a:spLocks noChangeAspect="1"/>
            </p:cNvSpPr>
            <p:nvPr/>
          </p:nvSpPr>
          <p:spPr bwMode="auto">
            <a:xfrm rot="16200000">
              <a:off x="2675345" y="5505254"/>
              <a:ext cx="234243" cy="266476"/>
            </a:xfrm>
            <a:custGeom>
              <a:avLst/>
              <a:gdLst>
                <a:gd name="T0" fmla="*/ 368 w 7852"/>
                <a:gd name="T1" fmla="*/ 0 h 5322"/>
                <a:gd name="T2" fmla="*/ 7496 w 7852"/>
                <a:gd name="T3" fmla="*/ 0 h 5322"/>
                <a:gd name="T4" fmla="*/ 7497 w 7852"/>
                <a:gd name="T5" fmla="*/ 0 h 5322"/>
                <a:gd name="T6" fmla="*/ 7497 w 7852"/>
                <a:gd name="T7" fmla="*/ 0 h 5322"/>
                <a:gd name="T8" fmla="*/ 7852 w 7852"/>
                <a:gd name="T9" fmla="*/ 357 h 5322"/>
                <a:gd name="T10" fmla="*/ 7852 w 7852"/>
                <a:gd name="T11" fmla="*/ 363 h 5322"/>
                <a:gd name="T12" fmla="*/ 7852 w 7852"/>
                <a:gd name="T13" fmla="*/ 363 h 5322"/>
                <a:gd name="T14" fmla="*/ 7852 w 7852"/>
                <a:gd name="T15" fmla="*/ 3116 h 5322"/>
                <a:gd name="T16" fmla="*/ 7852 w 7852"/>
                <a:gd name="T17" fmla="*/ 3120 h 5322"/>
                <a:gd name="T18" fmla="*/ 7852 w 7852"/>
                <a:gd name="T19" fmla="*/ 3120 h 5322"/>
                <a:gd name="T20" fmla="*/ 7482 w 7852"/>
                <a:gd name="T21" fmla="*/ 3676 h 5322"/>
                <a:gd name="T22" fmla="*/ 4025 w 7852"/>
                <a:gd name="T23" fmla="*/ 5297 h 5322"/>
                <a:gd name="T24" fmla="*/ 4024 w 7852"/>
                <a:gd name="T25" fmla="*/ 5298 h 5322"/>
                <a:gd name="T26" fmla="*/ 3926 w 7852"/>
                <a:gd name="T27" fmla="*/ 5322 h 5322"/>
                <a:gd name="T28" fmla="*/ 3833 w 7852"/>
                <a:gd name="T29" fmla="*/ 5300 h 5322"/>
                <a:gd name="T30" fmla="*/ 378 w 7852"/>
                <a:gd name="T31" fmla="*/ 3680 h 5322"/>
                <a:gd name="T32" fmla="*/ 0 w 7852"/>
                <a:gd name="T33" fmla="*/ 3116 h 5322"/>
                <a:gd name="T34" fmla="*/ 0 w 7852"/>
                <a:gd name="T35" fmla="*/ 3099 h 5322"/>
                <a:gd name="T36" fmla="*/ 0 w 7852"/>
                <a:gd name="T37" fmla="*/ 3099 h 5322"/>
                <a:gd name="T38" fmla="*/ 0 w 7852"/>
                <a:gd name="T39" fmla="*/ 362 h 5322"/>
                <a:gd name="T40" fmla="*/ 0 w 7852"/>
                <a:gd name="T41" fmla="*/ 362 h 5322"/>
                <a:gd name="T42" fmla="*/ 0 w 7852"/>
                <a:gd name="T43" fmla="*/ 357 h 5322"/>
                <a:gd name="T44" fmla="*/ 357 w 7852"/>
                <a:gd name="T45" fmla="*/ 0 h 5322"/>
                <a:gd name="T46" fmla="*/ 368 w 7852"/>
                <a:gd name="T47" fmla="*/ 0 h 5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52" h="5322">
                  <a:moveTo>
                    <a:pt x="368" y="0"/>
                  </a:moveTo>
                  <a:lnTo>
                    <a:pt x="7496" y="0"/>
                  </a:lnTo>
                  <a:lnTo>
                    <a:pt x="7497" y="0"/>
                  </a:lnTo>
                  <a:lnTo>
                    <a:pt x="7497" y="0"/>
                  </a:lnTo>
                  <a:cubicBezTo>
                    <a:pt x="7693" y="1"/>
                    <a:pt x="7852" y="160"/>
                    <a:pt x="7852" y="357"/>
                  </a:cubicBezTo>
                  <a:lnTo>
                    <a:pt x="7852" y="363"/>
                  </a:lnTo>
                  <a:lnTo>
                    <a:pt x="7852" y="363"/>
                  </a:lnTo>
                  <a:lnTo>
                    <a:pt x="7852" y="3116"/>
                  </a:lnTo>
                  <a:lnTo>
                    <a:pt x="7852" y="3120"/>
                  </a:lnTo>
                  <a:lnTo>
                    <a:pt x="7852" y="3120"/>
                  </a:lnTo>
                  <a:cubicBezTo>
                    <a:pt x="7851" y="3370"/>
                    <a:pt x="7699" y="3584"/>
                    <a:pt x="7482" y="3676"/>
                  </a:cubicBezTo>
                  <a:lnTo>
                    <a:pt x="4025" y="5297"/>
                  </a:lnTo>
                  <a:lnTo>
                    <a:pt x="4024" y="5298"/>
                  </a:lnTo>
                  <a:cubicBezTo>
                    <a:pt x="3995" y="5313"/>
                    <a:pt x="3962" y="5322"/>
                    <a:pt x="3926" y="5322"/>
                  </a:cubicBezTo>
                  <a:cubicBezTo>
                    <a:pt x="3893" y="5322"/>
                    <a:pt x="3861" y="5314"/>
                    <a:pt x="3833" y="5300"/>
                  </a:cubicBezTo>
                  <a:lnTo>
                    <a:pt x="378" y="3680"/>
                  </a:lnTo>
                  <a:cubicBezTo>
                    <a:pt x="156" y="3588"/>
                    <a:pt x="0" y="3370"/>
                    <a:pt x="0" y="3116"/>
                  </a:cubicBezTo>
                  <a:cubicBezTo>
                    <a:pt x="0" y="3110"/>
                    <a:pt x="0" y="3105"/>
                    <a:pt x="0" y="3099"/>
                  </a:cubicBezTo>
                  <a:lnTo>
                    <a:pt x="0" y="3099"/>
                  </a:lnTo>
                  <a:lnTo>
                    <a:pt x="0" y="362"/>
                  </a:lnTo>
                  <a:lnTo>
                    <a:pt x="0" y="362"/>
                  </a:lnTo>
                  <a:lnTo>
                    <a:pt x="0" y="357"/>
                  </a:lnTo>
                  <a:cubicBezTo>
                    <a:pt x="0" y="160"/>
                    <a:pt x="160" y="0"/>
                    <a:pt x="357" y="0"/>
                  </a:cubicBezTo>
                  <a:cubicBezTo>
                    <a:pt x="360" y="0"/>
                    <a:pt x="364" y="0"/>
                    <a:pt x="368" y="0"/>
                  </a:cubicBezTo>
                  <a:close/>
                </a:path>
              </a:pathLst>
            </a:custGeom>
            <a:solidFill>
              <a:srgbClr val="0C3273"/>
            </a:solidFill>
            <a:ln>
              <a:solidFill>
                <a:srgbClr val="0C3273"/>
              </a:solidFill>
            </a:ln>
          </p:spPr>
          <p:txBody>
            <a:bodyPr vert="horz" wrap="square" lIns="121883" tIns="60941" rIns="121883" bIns="60941" numCol="1" anchor="t" anchorCtr="0" compatLnSpc="1">
              <a:prstTxWarp prst="textNoShape">
                <a:avLst/>
              </a:prstTxWarp>
            </a:bodyPr>
            <a:lstStyle/>
            <a:p>
              <a:pPr defTabSz="914377">
                <a:defRPr/>
              </a:pPr>
              <a:endParaRPr lang="zh-CN" altLang="en-US" sz="160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152064661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9A853C84-0981-4C91-9A36-5C7A93E82A21}"/>
              </a:ext>
            </a:extLst>
          </p:cNvPr>
          <p:cNvGrpSpPr/>
          <p:nvPr/>
        </p:nvGrpSpPr>
        <p:grpSpPr>
          <a:xfrm>
            <a:off x="0" y="-2356"/>
            <a:ext cx="12192002" cy="6860355"/>
            <a:chOff x="0" y="-2356"/>
            <a:chExt cx="12192002" cy="6860355"/>
          </a:xfrm>
        </p:grpSpPr>
        <p:pic>
          <p:nvPicPr>
            <p:cNvPr id="13" name="图片 12">
              <a:extLst>
                <a:ext uri="{FF2B5EF4-FFF2-40B4-BE49-F238E27FC236}">
                  <a16:creationId xmlns:a16="http://schemas.microsoft.com/office/drawing/2014/main" id="{021810BD-0B92-4787-8ACC-2BBD7F6B8E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7" name="图片 16">
              <a:extLst>
                <a:ext uri="{FF2B5EF4-FFF2-40B4-BE49-F238E27FC236}">
                  <a16:creationId xmlns:a16="http://schemas.microsoft.com/office/drawing/2014/main" id="{62A56F52-34CB-412B-A867-7F86E3F077C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组合 1">
            <a:extLst>
              <a:ext uri="{FF2B5EF4-FFF2-40B4-BE49-F238E27FC236}">
                <a16:creationId xmlns:a16="http://schemas.microsoft.com/office/drawing/2014/main" id="{A2C0FBEF-DFC6-4397-995F-C06129D495B8}"/>
              </a:ext>
            </a:extLst>
          </p:cNvPr>
          <p:cNvGrpSpPr/>
          <p:nvPr/>
        </p:nvGrpSpPr>
        <p:grpSpPr>
          <a:xfrm>
            <a:off x="1534886" y="1180193"/>
            <a:ext cx="8182532" cy="4153807"/>
            <a:chOff x="1534886" y="1180193"/>
            <a:chExt cx="8182532" cy="4153807"/>
          </a:xfrm>
        </p:grpSpPr>
        <p:sp>
          <p:nvSpPr>
            <p:cNvPr id="8" name="任意多边形: 形状 7">
              <a:extLst>
                <a:ext uri="{FF2B5EF4-FFF2-40B4-BE49-F238E27FC236}">
                  <a16:creationId xmlns:a16="http://schemas.microsoft.com/office/drawing/2014/main" id="{09E26A54-1AEE-4421-8E82-83AEBE0137FA}"/>
                </a:ext>
              </a:extLst>
            </p:cNvPr>
            <p:cNvSpPr/>
            <p:nvPr/>
          </p:nvSpPr>
          <p:spPr>
            <a:xfrm flipH="1" flipV="1">
              <a:off x="2474582" y="1180193"/>
              <a:ext cx="7242836" cy="4153807"/>
            </a:xfrm>
            <a:custGeom>
              <a:avLst/>
              <a:gdLst>
                <a:gd name="connsiteX0" fmla="*/ 8984343 w 8984343"/>
                <a:gd name="connsiteY0" fmla="*/ 2206171 h 5152571"/>
                <a:gd name="connsiteX1" fmla="*/ 8984343 w 8984343"/>
                <a:gd name="connsiteY1" fmla="*/ 0 h 5152571"/>
                <a:gd name="connsiteX2" fmla="*/ 0 w 8984343"/>
                <a:gd name="connsiteY2" fmla="*/ 0 h 5152571"/>
                <a:gd name="connsiteX3" fmla="*/ 0 w 8984343"/>
                <a:gd name="connsiteY3" fmla="*/ 5152571 h 5152571"/>
                <a:gd name="connsiteX4" fmla="*/ 8984343 w 8984343"/>
                <a:gd name="connsiteY4" fmla="*/ 5152571 h 5152571"/>
                <a:gd name="connsiteX5" fmla="*/ 8984343 w 8984343"/>
                <a:gd name="connsiteY5" fmla="*/ 3468914 h 5152571"/>
                <a:gd name="connsiteX6" fmla="*/ 8911771 w 8984343"/>
                <a:gd name="connsiteY6" fmla="*/ 3468914 h 5152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84343" h="5152571">
                  <a:moveTo>
                    <a:pt x="8984343" y="2206171"/>
                  </a:moveTo>
                  <a:lnTo>
                    <a:pt x="8984343" y="0"/>
                  </a:lnTo>
                  <a:lnTo>
                    <a:pt x="0" y="0"/>
                  </a:lnTo>
                  <a:lnTo>
                    <a:pt x="0" y="5152571"/>
                  </a:lnTo>
                  <a:lnTo>
                    <a:pt x="8984343" y="5152571"/>
                  </a:lnTo>
                  <a:lnTo>
                    <a:pt x="8984343" y="3468914"/>
                  </a:lnTo>
                  <a:lnTo>
                    <a:pt x="8911771" y="3468914"/>
                  </a:lnTo>
                </a:path>
              </a:pathLst>
            </a:custGeom>
            <a:noFill/>
            <a:ln w="57150">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 name="直接连接符 8">
              <a:extLst>
                <a:ext uri="{FF2B5EF4-FFF2-40B4-BE49-F238E27FC236}">
                  <a16:creationId xmlns:a16="http://schemas.microsoft.com/office/drawing/2014/main" id="{1DE9CE57-CE90-4BFD-8900-77CF1AB404C0}"/>
                </a:ext>
              </a:extLst>
            </p:cNvPr>
            <p:cNvCxnSpPr>
              <a:cxnSpLocks/>
            </p:cNvCxnSpPr>
            <p:nvPr/>
          </p:nvCxnSpPr>
          <p:spPr>
            <a:xfrm flipV="1">
              <a:off x="1534886" y="3364685"/>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a:extLst>
                <a:ext uri="{FF2B5EF4-FFF2-40B4-BE49-F238E27FC236}">
                  <a16:creationId xmlns:a16="http://schemas.microsoft.com/office/drawing/2014/main" id="{861D2381-9965-4F46-97FB-C60AC6BF4B7F}"/>
                </a:ext>
              </a:extLst>
            </p:cNvPr>
            <p:cNvCxnSpPr>
              <a:cxnSpLocks/>
            </p:cNvCxnSpPr>
            <p:nvPr/>
          </p:nvCxnSpPr>
          <p:spPr>
            <a:xfrm flipV="1">
              <a:off x="2154464" y="2674334"/>
              <a:ext cx="936069" cy="190139"/>
            </a:xfrm>
            <a:prstGeom prst="line">
              <a:avLst/>
            </a:prstGeom>
            <a:noFill/>
            <a:ln w="38100">
              <a:solidFill>
                <a:srgbClr val="D30F1B"/>
              </a:solidFill>
            </a:ln>
          </p:spPr>
          <p:style>
            <a:lnRef idx="2">
              <a:schemeClr val="accent1">
                <a:shade val="50000"/>
              </a:schemeClr>
            </a:lnRef>
            <a:fillRef idx="1">
              <a:schemeClr val="accent1"/>
            </a:fillRef>
            <a:effectRef idx="0">
              <a:schemeClr val="accent1"/>
            </a:effectRef>
            <a:fontRef idx="minor">
              <a:schemeClr val="lt1"/>
            </a:fontRef>
          </p:style>
        </p:cxnSp>
        <p:sp>
          <p:nvSpPr>
            <p:cNvPr id="14" name="文本框 13">
              <a:extLst>
                <a:ext uri="{FF2B5EF4-FFF2-40B4-BE49-F238E27FC236}">
                  <a16:creationId xmlns:a16="http://schemas.microsoft.com/office/drawing/2014/main" id="{84F2F553-12CB-48EA-8691-660F5AAEC6FF}"/>
                </a:ext>
              </a:extLst>
            </p:cNvPr>
            <p:cNvSpPr txBox="1"/>
            <p:nvPr/>
          </p:nvSpPr>
          <p:spPr>
            <a:xfrm>
              <a:off x="3997084" y="2141006"/>
              <a:ext cx="4197831"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PART </a:t>
              </a:r>
              <a:r>
                <a:rPr kumimoji="0" lang="en-US" altLang="zh-CN" sz="7200" b="1" u="none" strike="noStrike" kern="1200" cap="none" spc="0" normalizeH="0" baseline="0" noProof="0" dirty="0" smtClean="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0</a:t>
              </a:r>
              <a:r>
                <a:rPr lang="en-US" altLang="zh-TW" sz="7200" b="1" noProof="0" dirty="0" smtClean="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4</a:t>
              </a:r>
              <a:endParaRPr kumimoji="0" lang="zh-CN" altLang="en-US" sz="7200" b="1"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a:extLst>
                <a:ext uri="{FF2B5EF4-FFF2-40B4-BE49-F238E27FC236}">
                  <a16:creationId xmlns:a16="http://schemas.microsoft.com/office/drawing/2014/main" id="{39B546B5-5404-46B4-A47F-A3F5A7773AC7}"/>
                </a:ext>
              </a:extLst>
            </p:cNvPr>
            <p:cNvSpPr txBox="1"/>
            <p:nvPr/>
          </p:nvSpPr>
          <p:spPr>
            <a:xfrm>
              <a:off x="3114868" y="3778928"/>
              <a:ext cx="5962262" cy="537583"/>
            </a:xfrm>
            <a:prstGeom prst="rect">
              <a:avLst/>
            </a:prstGeom>
            <a:noFill/>
          </p:spPr>
          <p:txBody>
            <a:bodyPr wrap="square" rtlCol="0">
              <a:spAutoFit/>
            </a:bodyPr>
            <a:lstStyle>
              <a:defPPr>
                <a:defRPr lang="zh-CN"/>
              </a:defPPr>
              <a:lvl1pPr algn="ctr">
                <a:lnSpc>
                  <a:spcPct val="70000"/>
                </a:lnSpc>
                <a:defRPr sz="5400" b="0" spc="800">
                  <a:latin typeface="庞门正道标题体" panose="02010600030101010101" pitchFamily="2" charset="-122"/>
                  <a:ea typeface="庞门正道标题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zh-TW" altLang="en-US" sz="4000" b="0" i="0" u="none" strike="noStrike" kern="1200" cap="none" spc="80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獎助種類與申請方式</a:t>
              </a:r>
              <a:endParaRPr kumimoji="0" lang="zh-CN" altLang="en-US" sz="4000" b="0" i="0" u="none" strike="noStrike" kern="1200" cap="none" spc="80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val="227651213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AD8CDE16-7446-4372-9F82-8CDDD8C2C51B}"/>
              </a:ext>
            </a:extLst>
          </p:cNvPr>
          <p:cNvGrpSpPr/>
          <p:nvPr/>
        </p:nvGrpSpPr>
        <p:grpSpPr>
          <a:xfrm>
            <a:off x="3325872" y="1391692"/>
            <a:ext cx="5638741" cy="4074485"/>
            <a:chOff x="2494404" y="1820543"/>
            <a:chExt cx="4229056" cy="3055864"/>
          </a:xfrm>
        </p:grpSpPr>
        <p:sp>
          <p:nvSpPr>
            <p:cNvPr id="33" name="任意多边形 32"/>
            <p:cNvSpPr/>
            <p:nvPr/>
          </p:nvSpPr>
          <p:spPr>
            <a:xfrm flipH="1">
              <a:off x="2738710" y="3206608"/>
              <a:ext cx="3763199" cy="1669799"/>
            </a:xfrm>
            <a:custGeom>
              <a:avLst/>
              <a:gdLst>
                <a:gd name="connsiteX0" fmla="*/ 3025157 w 6067310"/>
                <a:gd name="connsiteY0" fmla="*/ 1055951 h 2705986"/>
                <a:gd name="connsiteX1" fmla="*/ 3064024 w 6067310"/>
                <a:gd name="connsiteY1" fmla="*/ 1059484 h 2705986"/>
                <a:gd name="connsiteX2" fmla="*/ 3063946 w 6067310"/>
                <a:gd name="connsiteY2" fmla="*/ 1056391 h 2705986"/>
                <a:gd name="connsiteX3" fmla="*/ 3120244 w 6067310"/>
                <a:gd name="connsiteY3" fmla="*/ 1153633 h 2705986"/>
                <a:gd name="connsiteX4" fmla="*/ 3067081 w 6067310"/>
                <a:gd name="connsiteY4" fmla="*/ 1254642 h 2705986"/>
                <a:gd name="connsiteX5" fmla="*/ 3157458 w 6067310"/>
                <a:gd name="connsiteY5" fmla="*/ 2232837 h 2705986"/>
                <a:gd name="connsiteX6" fmla="*/ 3032614 w 6067310"/>
                <a:gd name="connsiteY6" fmla="*/ 2325464 h 2705986"/>
                <a:gd name="connsiteX7" fmla="*/ 2909852 w 6067310"/>
                <a:gd name="connsiteY7" fmla="*/ 2234382 h 2705986"/>
                <a:gd name="connsiteX8" fmla="*/ 3000229 w 6067310"/>
                <a:gd name="connsiteY8" fmla="*/ 1256187 h 2705986"/>
                <a:gd name="connsiteX9" fmla="*/ 2947066 w 6067310"/>
                <a:gd name="connsiteY9" fmla="*/ 1155178 h 2705986"/>
                <a:gd name="connsiteX10" fmla="*/ 3003366 w 6067310"/>
                <a:gd name="connsiteY10" fmla="*/ 1057932 h 2705986"/>
                <a:gd name="connsiteX11" fmla="*/ 3029867 w 6067310"/>
                <a:gd name="connsiteY11" fmla="*/ 0 h 2705986"/>
                <a:gd name="connsiteX12" fmla="*/ 3029807 w 6067310"/>
                <a:gd name="connsiteY12" fmla="*/ 2381 h 2705986"/>
                <a:gd name="connsiteX13" fmla="*/ 2964451 w 6067310"/>
                <a:gd name="connsiteY13" fmla="*/ 9531 h 2705986"/>
                <a:gd name="connsiteX14" fmla="*/ 2862005 w 6067310"/>
                <a:gd name="connsiteY14" fmla="*/ 894680 h 2705986"/>
                <a:gd name="connsiteX15" fmla="*/ 2808843 w 6067310"/>
                <a:gd name="connsiteY15" fmla="*/ 894680 h 2705986"/>
                <a:gd name="connsiteX16" fmla="*/ 2372908 w 6067310"/>
                <a:gd name="connsiteY16" fmla="*/ 1059484 h 2705986"/>
                <a:gd name="connsiteX17" fmla="*/ 1570150 w 6067310"/>
                <a:gd name="connsiteY17" fmla="*/ 1442257 h 2705986"/>
                <a:gd name="connsiteX18" fmla="*/ 634485 w 6067310"/>
                <a:gd name="connsiteY18" fmla="*/ 1197708 h 2705986"/>
                <a:gd name="connsiteX19" fmla="*/ 623852 w 6067310"/>
                <a:gd name="connsiteY19" fmla="*/ 1229605 h 2705986"/>
                <a:gd name="connsiteX20" fmla="*/ 437782 w 6067310"/>
                <a:gd name="connsiteY20" fmla="*/ 942526 h 2705986"/>
                <a:gd name="connsiteX21" fmla="*/ 437782 w 6067310"/>
                <a:gd name="connsiteY21" fmla="*/ 1176443 h 2705986"/>
                <a:gd name="connsiteX22" fmla="*/ 267661 w 6067310"/>
                <a:gd name="connsiteY22" fmla="*/ 1144545 h 2705986"/>
                <a:gd name="connsiteX23" fmla="*/ 272978 w 6067310"/>
                <a:gd name="connsiteY23" fmla="*/ 1086066 h 2705986"/>
                <a:gd name="connsiteX24" fmla="*/ 246396 w 6067310"/>
                <a:gd name="connsiteY24" fmla="*/ 1080750 h 2705986"/>
                <a:gd name="connsiteX25" fmla="*/ 235764 w 6067310"/>
                <a:gd name="connsiteY25" fmla="*/ 1128596 h 2705986"/>
                <a:gd name="connsiteX26" fmla="*/ 44378 w 6067310"/>
                <a:gd name="connsiteY26" fmla="*/ 1022271 h 2705986"/>
                <a:gd name="connsiteX27" fmla="*/ 76275 w 6067310"/>
                <a:gd name="connsiteY27" fmla="*/ 1160494 h 2705986"/>
                <a:gd name="connsiteX28" fmla="*/ 549424 w 6067310"/>
                <a:gd name="connsiteY28" fmla="*/ 1420991 h 2705986"/>
                <a:gd name="connsiteX29" fmla="*/ 544108 w 6067310"/>
                <a:gd name="connsiteY29" fmla="*/ 1442257 h 2705986"/>
                <a:gd name="connsiteX30" fmla="*/ 1203326 w 6067310"/>
                <a:gd name="connsiteY30" fmla="*/ 1692122 h 2705986"/>
                <a:gd name="connsiteX31" fmla="*/ 1804066 w 6067310"/>
                <a:gd name="connsiteY31" fmla="*/ 1835661 h 2705986"/>
                <a:gd name="connsiteX32" fmla="*/ 2356959 w 6067310"/>
                <a:gd name="connsiteY32" fmla="*/ 1670857 h 2705986"/>
                <a:gd name="connsiteX33" fmla="*/ 2457968 w 6067310"/>
                <a:gd name="connsiteY33" fmla="*/ 2011098 h 2705986"/>
                <a:gd name="connsiteX34" fmla="*/ 2468601 w 6067310"/>
                <a:gd name="connsiteY34" fmla="*/ 2622471 h 2705986"/>
                <a:gd name="connsiteX35" fmla="*/ 2532396 w 6067310"/>
                <a:gd name="connsiteY35" fmla="*/ 2702215 h 2705986"/>
                <a:gd name="connsiteX36" fmla="*/ 3079973 w 6067310"/>
                <a:gd name="connsiteY36" fmla="*/ 2702215 h 2705986"/>
                <a:gd name="connsiteX37" fmla="*/ 3079949 w 6067310"/>
                <a:gd name="connsiteY37" fmla="*/ 2700670 h 2705986"/>
                <a:gd name="connsiteX38" fmla="*/ 3534914 w 6067310"/>
                <a:gd name="connsiteY38" fmla="*/ 2700670 h 2705986"/>
                <a:gd name="connsiteX39" fmla="*/ 3598709 w 6067310"/>
                <a:gd name="connsiteY39" fmla="*/ 2620926 h 2705986"/>
                <a:gd name="connsiteX40" fmla="*/ 3609342 w 6067310"/>
                <a:gd name="connsiteY40" fmla="*/ 2009553 h 2705986"/>
                <a:gd name="connsiteX41" fmla="*/ 3710351 w 6067310"/>
                <a:gd name="connsiteY41" fmla="*/ 1669312 h 2705986"/>
                <a:gd name="connsiteX42" fmla="*/ 4263244 w 6067310"/>
                <a:gd name="connsiteY42" fmla="*/ 1834116 h 2705986"/>
                <a:gd name="connsiteX43" fmla="*/ 4863984 w 6067310"/>
                <a:gd name="connsiteY43" fmla="*/ 1690577 h 2705986"/>
                <a:gd name="connsiteX44" fmla="*/ 5523202 w 6067310"/>
                <a:gd name="connsiteY44" fmla="*/ 1440712 h 2705986"/>
                <a:gd name="connsiteX45" fmla="*/ 5517886 w 6067310"/>
                <a:gd name="connsiteY45" fmla="*/ 1419446 h 2705986"/>
                <a:gd name="connsiteX46" fmla="*/ 5991035 w 6067310"/>
                <a:gd name="connsiteY46" fmla="*/ 1158949 h 2705986"/>
                <a:gd name="connsiteX47" fmla="*/ 6022932 w 6067310"/>
                <a:gd name="connsiteY47" fmla="*/ 1020726 h 2705986"/>
                <a:gd name="connsiteX48" fmla="*/ 5831546 w 6067310"/>
                <a:gd name="connsiteY48" fmla="*/ 1127051 h 2705986"/>
                <a:gd name="connsiteX49" fmla="*/ 5820914 w 6067310"/>
                <a:gd name="connsiteY49" fmla="*/ 1079205 h 2705986"/>
                <a:gd name="connsiteX50" fmla="*/ 5794332 w 6067310"/>
                <a:gd name="connsiteY50" fmla="*/ 1084521 h 2705986"/>
                <a:gd name="connsiteX51" fmla="*/ 5799649 w 6067310"/>
                <a:gd name="connsiteY51" fmla="*/ 1143000 h 2705986"/>
                <a:gd name="connsiteX52" fmla="*/ 5629528 w 6067310"/>
                <a:gd name="connsiteY52" fmla="*/ 1174898 h 2705986"/>
                <a:gd name="connsiteX53" fmla="*/ 5629528 w 6067310"/>
                <a:gd name="connsiteY53" fmla="*/ 940981 h 2705986"/>
                <a:gd name="connsiteX54" fmla="*/ 5443458 w 6067310"/>
                <a:gd name="connsiteY54" fmla="*/ 1228060 h 2705986"/>
                <a:gd name="connsiteX55" fmla="*/ 5432825 w 6067310"/>
                <a:gd name="connsiteY55" fmla="*/ 1196163 h 2705986"/>
                <a:gd name="connsiteX56" fmla="*/ 4497160 w 6067310"/>
                <a:gd name="connsiteY56" fmla="*/ 1440712 h 2705986"/>
                <a:gd name="connsiteX57" fmla="*/ 3694402 w 6067310"/>
                <a:gd name="connsiteY57" fmla="*/ 1057939 h 2705986"/>
                <a:gd name="connsiteX58" fmla="*/ 3258467 w 6067310"/>
                <a:gd name="connsiteY58" fmla="*/ 893135 h 2705986"/>
                <a:gd name="connsiteX59" fmla="*/ 3205305 w 6067310"/>
                <a:gd name="connsiteY59" fmla="*/ 893135 h 2705986"/>
                <a:gd name="connsiteX60" fmla="*/ 3029867 w 6067310"/>
                <a:gd name="connsiteY60" fmla="*/ 0 h 2705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310" h="2705986">
                  <a:moveTo>
                    <a:pt x="3025157" y="1055951"/>
                  </a:moveTo>
                  <a:lnTo>
                    <a:pt x="3064024" y="1059484"/>
                  </a:lnTo>
                  <a:lnTo>
                    <a:pt x="3063946" y="1056391"/>
                  </a:lnTo>
                  <a:lnTo>
                    <a:pt x="3120244" y="1153633"/>
                  </a:lnTo>
                  <a:lnTo>
                    <a:pt x="3067081" y="1254642"/>
                  </a:lnTo>
                  <a:lnTo>
                    <a:pt x="3157458" y="2232837"/>
                  </a:lnTo>
                  <a:lnTo>
                    <a:pt x="3032614" y="2325464"/>
                  </a:lnTo>
                  <a:lnTo>
                    <a:pt x="2909852" y="2234382"/>
                  </a:lnTo>
                  <a:lnTo>
                    <a:pt x="3000229" y="1256187"/>
                  </a:lnTo>
                  <a:lnTo>
                    <a:pt x="2947066" y="1155178"/>
                  </a:lnTo>
                  <a:lnTo>
                    <a:pt x="3003366" y="1057932"/>
                  </a:lnTo>
                  <a:close/>
                  <a:moveTo>
                    <a:pt x="3029867" y="0"/>
                  </a:moveTo>
                  <a:lnTo>
                    <a:pt x="3029807" y="2381"/>
                  </a:lnTo>
                  <a:lnTo>
                    <a:pt x="2964451" y="9531"/>
                  </a:lnTo>
                  <a:cubicBezTo>
                    <a:pt x="2632430" y="73877"/>
                    <a:pt x="2782261" y="495959"/>
                    <a:pt x="2862005" y="894680"/>
                  </a:cubicBezTo>
                  <a:lnTo>
                    <a:pt x="2808843" y="894680"/>
                  </a:lnTo>
                  <a:cubicBezTo>
                    <a:pt x="2727326" y="1013411"/>
                    <a:pt x="2550117" y="1068345"/>
                    <a:pt x="2372908" y="1059484"/>
                  </a:cubicBezTo>
                  <a:cubicBezTo>
                    <a:pt x="2105322" y="1187075"/>
                    <a:pt x="1837736" y="1341247"/>
                    <a:pt x="1570150" y="1442257"/>
                  </a:cubicBezTo>
                  <a:cubicBezTo>
                    <a:pt x="1252946" y="1387323"/>
                    <a:pt x="887894" y="1289856"/>
                    <a:pt x="634485" y="1197708"/>
                  </a:cubicBezTo>
                  <a:lnTo>
                    <a:pt x="623852" y="1229605"/>
                  </a:lnTo>
                  <a:lnTo>
                    <a:pt x="437782" y="942526"/>
                  </a:lnTo>
                  <a:cubicBezTo>
                    <a:pt x="299559" y="956702"/>
                    <a:pt x="437782" y="1098471"/>
                    <a:pt x="437782" y="1176443"/>
                  </a:cubicBezTo>
                  <a:lnTo>
                    <a:pt x="267661" y="1144545"/>
                  </a:lnTo>
                  <a:lnTo>
                    <a:pt x="272978" y="1086066"/>
                  </a:lnTo>
                  <a:lnTo>
                    <a:pt x="246396" y="1080750"/>
                  </a:lnTo>
                  <a:lnTo>
                    <a:pt x="235764" y="1128596"/>
                  </a:lnTo>
                  <a:cubicBezTo>
                    <a:pt x="171969" y="1093154"/>
                    <a:pt x="108173" y="988602"/>
                    <a:pt x="44378" y="1022271"/>
                  </a:cubicBezTo>
                  <a:cubicBezTo>
                    <a:pt x="-67265" y="1031131"/>
                    <a:pt x="65643" y="1114420"/>
                    <a:pt x="76275" y="1160494"/>
                  </a:cubicBezTo>
                  <a:cubicBezTo>
                    <a:pt x="196777" y="1358968"/>
                    <a:pt x="397024" y="1382006"/>
                    <a:pt x="549424" y="1420991"/>
                  </a:cubicBezTo>
                  <a:lnTo>
                    <a:pt x="544108" y="1442257"/>
                  </a:lnTo>
                  <a:lnTo>
                    <a:pt x="1203326" y="1692122"/>
                  </a:lnTo>
                  <a:cubicBezTo>
                    <a:pt x="1398256" y="1793130"/>
                    <a:pt x="1699512" y="1878192"/>
                    <a:pt x="1804066" y="1835661"/>
                  </a:cubicBezTo>
                  <a:cubicBezTo>
                    <a:pt x="2014945" y="1732880"/>
                    <a:pt x="2172661" y="1725792"/>
                    <a:pt x="2356959" y="1670857"/>
                  </a:cubicBezTo>
                  <a:cubicBezTo>
                    <a:pt x="2417211" y="1757689"/>
                    <a:pt x="2450879" y="1881735"/>
                    <a:pt x="2457968" y="2011098"/>
                  </a:cubicBezTo>
                  <a:lnTo>
                    <a:pt x="2468601" y="2622471"/>
                  </a:lnTo>
                  <a:cubicBezTo>
                    <a:pt x="2489866" y="2649052"/>
                    <a:pt x="2479233" y="2723481"/>
                    <a:pt x="2532396" y="2702215"/>
                  </a:cubicBezTo>
                  <a:lnTo>
                    <a:pt x="3079973" y="2702215"/>
                  </a:lnTo>
                  <a:lnTo>
                    <a:pt x="3079949" y="2700670"/>
                  </a:lnTo>
                  <a:lnTo>
                    <a:pt x="3534914" y="2700670"/>
                  </a:lnTo>
                  <a:cubicBezTo>
                    <a:pt x="3588077" y="2721936"/>
                    <a:pt x="3577444" y="2647507"/>
                    <a:pt x="3598709" y="2620926"/>
                  </a:cubicBezTo>
                  <a:lnTo>
                    <a:pt x="3609342" y="2009553"/>
                  </a:lnTo>
                  <a:cubicBezTo>
                    <a:pt x="3616431" y="1880190"/>
                    <a:pt x="3650099" y="1756144"/>
                    <a:pt x="3710351" y="1669312"/>
                  </a:cubicBezTo>
                  <a:cubicBezTo>
                    <a:pt x="3894649" y="1724247"/>
                    <a:pt x="4052365" y="1731335"/>
                    <a:pt x="4263244" y="1834116"/>
                  </a:cubicBezTo>
                  <a:cubicBezTo>
                    <a:pt x="4367798" y="1876647"/>
                    <a:pt x="4669054" y="1791585"/>
                    <a:pt x="4863984" y="1690577"/>
                  </a:cubicBezTo>
                  <a:lnTo>
                    <a:pt x="5523202" y="1440712"/>
                  </a:lnTo>
                  <a:lnTo>
                    <a:pt x="5517886" y="1419446"/>
                  </a:lnTo>
                  <a:cubicBezTo>
                    <a:pt x="5670286" y="1380461"/>
                    <a:pt x="5870533" y="1357423"/>
                    <a:pt x="5991035" y="1158949"/>
                  </a:cubicBezTo>
                  <a:cubicBezTo>
                    <a:pt x="6001667" y="1112875"/>
                    <a:pt x="6134575" y="1029586"/>
                    <a:pt x="6022932" y="1020726"/>
                  </a:cubicBezTo>
                  <a:cubicBezTo>
                    <a:pt x="5959137" y="987057"/>
                    <a:pt x="5895341" y="1091609"/>
                    <a:pt x="5831546" y="1127051"/>
                  </a:cubicBezTo>
                  <a:lnTo>
                    <a:pt x="5820914" y="1079205"/>
                  </a:lnTo>
                  <a:lnTo>
                    <a:pt x="5794332" y="1084521"/>
                  </a:lnTo>
                  <a:lnTo>
                    <a:pt x="5799649" y="1143000"/>
                  </a:lnTo>
                  <a:lnTo>
                    <a:pt x="5629528" y="1174898"/>
                  </a:lnTo>
                  <a:cubicBezTo>
                    <a:pt x="5629528" y="1096926"/>
                    <a:pt x="5767751" y="955157"/>
                    <a:pt x="5629528" y="940981"/>
                  </a:cubicBezTo>
                  <a:lnTo>
                    <a:pt x="5443458" y="1228060"/>
                  </a:lnTo>
                  <a:lnTo>
                    <a:pt x="5432825" y="1196163"/>
                  </a:lnTo>
                  <a:cubicBezTo>
                    <a:pt x="5179416" y="1288311"/>
                    <a:pt x="4814364" y="1385778"/>
                    <a:pt x="4497160" y="1440712"/>
                  </a:cubicBezTo>
                  <a:cubicBezTo>
                    <a:pt x="4229574" y="1339702"/>
                    <a:pt x="3961988" y="1185530"/>
                    <a:pt x="3694402" y="1057939"/>
                  </a:cubicBezTo>
                  <a:cubicBezTo>
                    <a:pt x="3517193" y="1066800"/>
                    <a:pt x="3339984" y="1011866"/>
                    <a:pt x="3258467" y="893135"/>
                  </a:cubicBezTo>
                  <a:lnTo>
                    <a:pt x="3205305" y="893135"/>
                  </a:lnTo>
                  <a:cubicBezTo>
                    <a:pt x="3290366" y="467832"/>
                    <a:pt x="3455169" y="15950"/>
                    <a:pt x="3029867" y="0"/>
                  </a:cubicBezTo>
                  <a:close/>
                </a:path>
              </a:pathLst>
            </a:custGeom>
            <a:solidFill>
              <a:schemeClr val="bg1">
                <a:lumMod val="65000"/>
              </a:schemeClr>
            </a:solidFill>
            <a:ln>
              <a:noFill/>
            </a:ln>
          </p:spPr>
          <p:txBody>
            <a:bodyPr vert="horz" wrap="square" lIns="91440" tIns="45720" rIns="91440" bIns="45720" numCol="1" anchor="t" anchorCtr="0" compatLnSpc="1">
              <a:noAutofit/>
            </a:bodyPr>
            <a:lstStyle/>
            <a:p>
              <a:pPr defTabSz="914377"/>
              <a:endParaRPr lang="zh-CN" altLang="en-US" sz="24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 name="组合 33"/>
            <p:cNvGrpSpPr/>
            <p:nvPr/>
          </p:nvGrpSpPr>
          <p:grpSpPr>
            <a:xfrm>
              <a:off x="3281201" y="1820543"/>
              <a:ext cx="958966" cy="958966"/>
              <a:chOff x="4359833" y="2713220"/>
              <a:chExt cx="1278621" cy="1278621"/>
            </a:xfrm>
          </p:grpSpPr>
          <p:sp>
            <p:nvSpPr>
              <p:cNvPr id="35" name="椭圆 34"/>
              <p:cNvSpPr/>
              <p:nvPr/>
            </p:nvSpPr>
            <p:spPr>
              <a:xfrm>
                <a:off x="4359833" y="2713220"/>
                <a:ext cx="1278621" cy="1278621"/>
              </a:xfrm>
              <a:prstGeom prst="ellipse">
                <a:avLst/>
              </a:prstGeom>
              <a:solidFill>
                <a:srgbClr val="D30F1B"/>
              </a:solidFill>
              <a:ln>
                <a:solidFill>
                  <a:srgbClr val="D30F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矩形 35"/>
              <p:cNvSpPr/>
              <p:nvPr/>
            </p:nvSpPr>
            <p:spPr>
              <a:xfrm>
                <a:off x="4569664" y="2883379"/>
                <a:ext cx="858958" cy="748988"/>
              </a:xfrm>
              <a:prstGeom prst="rect">
                <a:avLst/>
              </a:prstGeom>
            </p:spPr>
            <p:txBody>
              <a:bodyPr wrap="square">
                <a:spAutoFit/>
              </a:bodyPr>
              <a:lstStyle/>
              <a:p>
                <a:pPr algn="ctr" defTabSz="914377"/>
                <a:r>
                  <a:rPr lang="en-US" altLang="zh-CN" sz="4267" dirty="0" smtClean="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02</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 name="组合 36"/>
            <p:cNvGrpSpPr/>
            <p:nvPr/>
          </p:nvGrpSpPr>
          <p:grpSpPr>
            <a:xfrm>
              <a:off x="2494404" y="2848056"/>
              <a:ext cx="958966" cy="958966"/>
              <a:chOff x="3310770" y="4083237"/>
              <a:chExt cx="1278621" cy="1278621"/>
            </a:xfrm>
          </p:grpSpPr>
          <p:sp>
            <p:nvSpPr>
              <p:cNvPr id="65" name="椭圆 64"/>
              <p:cNvSpPr/>
              <p:nvPr/>
            </p:nvSpPr>
            <p:spPr>
              <a:xfrm>
                <a:off x="3310770" y="4083237"/>
                <a:ext cx="1278621" cy="127862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6" name="矩形 65"/>
              <p:cNvSpPr/>
              <p:nvPr/>
            </p:nvSpPr>
            <p:spPr>
              <a:xfrm>
                <a:off x="3490799" y="4281516"/>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01</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 name="组合 66"/>
            <p:cNvGrpSpPr/>
            <p:nvPr/>
          </p:nvGrpSpPr>
          <p:grpSpPr>
            <a:xfrm>
              <a:off x="4918205" y="1820544"/>
              <a:ext cx="958966" cy="958966"/>
              <a:chOff x="6542501" y="2713220"/>
              <a:chExt cx="1278620" cy="1278621"/>
            </a:xfrm>
          </p:grpSpPr>
          <p:sp>
            <p:nvSpPr>
              <p:cNvPr id="68" name="椭圆 67"/>
              <p:cNvSpPr/>
              <p:nvPr/>
            </p:nvSpPr>
            <p:spPr>
              <a:xfrm>
                <a:off x="6542501" y="2713220"/>
                <a:ext cx="1278620" cy="1278621"/>
              </a:xfrm>
              <a:prstGeom prst="ellipse">
                <a:avLst/>
              </a:prstGeom>
              <a:solidFill>
                <a:srgbClr val="0C3273"/>
              </a:solidFill>
              <a:ln>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9" name="矩形 68"/>
              <p:cNvSpPr/>
              <p:nvPr/>
            </p:nvSpPr>
            <p:spPr>
              <a:xfrm>
                <a:off x="6734069" y="2883379"/>
                <a:ext cx="858958" cy="748988"/>
              </a:xfrm>
              <a:prstGeom prst="rect">
                <a:avLst/>
              </a:prstGeom>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03</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组合 69"/>
            <p:cNvGrpSpPr/>
            <p:nvPr/>
          </p:nvGrpSpPr>
          <p:grpSpPr>
            <a:xfrm>
              <a:off x="5764494" y="2848055"/>
              <a:ext cx="958966" cy="958966"/>
              <a:chOff x="7670891" y="4083237"/>
              <a:chExt cx="1278621" cy="1278621"/>
            </a:xfrm>
            <a:solidFill>
              <a:schemeClr val="accent5"/>
            </a:solidFill>
          </p:grpSpPr>
          <p:sp>
            <p:nvSpPr>
              <p:cNvPr id="71" name="椭圆 70"/>
              <p:cNvSpPr/>
              <p:nvPr/>
            </p:nvSpPr>
            <p:spPr>
              <a:xfrm>
                <a:off x="7670891" y="4083237"/>
                <a:ext cx="1278621" cy="1278621"/>
              </a:xfrm>
              <a:prstGeom prst="ellipse">
                <a:avLst/>
              </a:prstGeom>
              <a:solidFill>
                <a:srgbClr val="0C3273"/>
              </a:solidFill>
              <a:ln>
                <a:solidFill>
                  <a:srgbClr val="0C32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2133"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2" name="矩形 71"/>
              <p:cNvSpPr/>
              <p:nvPr/>
            </p:nvSpPr>
            <p:spPr>
              <a:xfrm>
                <a:off x="7880722" y="4281516"/>
                <a:ext cx="858958" cy="748988"/>
              </a:xfrm>
              <a:prstGeom prst="rect">
                <a:avLst/>
              </a:prstGeom>
              <a:solidFill>
                <a:srgbClr val="0C3273"/>
              </a:solidFill>
            </p:spPr>
            <p:txBody>
              <a:bodyPr wrap="square">
                <a:spAutoFit/>
              </a:bodyPr>
              <a:lstStyle/>
              <a:p>
                <a:pPr algn="ctr" defTabSz="914377"/>
                <a:r>
                  <a:rPr lang="en-US" altLang="zh-CN"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04</a:t>
                </a:r>
                <a:endParaRPr lang="zh-CN" altLang="en-US" sz="42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grpSp>
        <p:nvGrpSpPr>
          <p:cNvPr id="24" name="组合 116">
            <a:extLst>
              <a:ext uri="{FF2B5EF4-FFF2-40B4-BE49-F238E27FC236}">
                <a16:creationId xmlns:a16="http://schemas.microsoft.com/office/drawing/2014/main" id="{129DDDF1-F662-46D0-A52C-DDD35D27FA58}"/>
              </a:ext>
            </a:extLst>
          </p:cNvPr>
          <p:cNvGrpSpPr/>
          <p:nvPr/>
        </p:nvGrpSpPr>
        <p:grpSpPr>
          <a:xfrm>
            <a:off x="487337" y="293691"/>
            <a:ext cx="6070269" cy="519486"/>
            <a:chOff x="810902" y="345770"/>
            <a:chExt cx="6070269" cy="519486"/>
          </a:xfrm>
        </p:grpSpPr>
        <p:sp>
          <p:nvSpPr>
            <p:cNvPr id="25"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rPr>
                <a:t>交換生獎助</a:t>
              </a:r>
              <a:r>
                <a:rPr lang="en-US" altLang="zh-TW" sz="2800" b="1" dirty="0" smtClean="0">
                  <a:solidFill>
                    <a:srgbClr val="0C3273"/>
                  </a:solidFill>
                </a:rPr>
                <a:t>/</a:t>
              </a:r>
              <a:r>
                <a:rPr lang="zh-TW" altLang="en-US" sz="2800" b="1" dirty="0" smtClean="0">
                  <a:solidFill>
                    <a:srgbClr val="0C3273"/>
                  </a:solidFill>
                </a:rPr>
                <a:t>補助</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 name="矩形 6"/>
          <p:cNvSpPr/>
          <p:nvPr/>
        </p:nvSpPr>
        <p:spPr>
          <a:xfrm>
            <a:off x="1740227" y="1092652"/>
            <a:ext cx="6096000" cy="701731"/>
          </a:xfrm>
          <a:prstGeom prst="rect">
            <a:avLst/>
          </a:prstGeom>
        </p:spPr>
        <p:txBody>
          <a:bodyPr>
            <a:spAutoFit/>
          </a:bodyPr>
          <a:lstStyle/>
          <a:p>
            <a:pPr lvl="0" eaLnBrk="0" fontAlgn="base" hangingPunct="0">
              <a:spcBef>
                <a:spcPct val="20000"/>
              </a:spcBef>
              <a:spcAft>
                <a:spcPct val="0"/>
              </a:spcAft>
              <a:defRPr/>
            </a:pPr>
            <a:r>
              <a:rPr lang="zh-TW" altLang="en-US" b="1" dirty="0"/>
              <a:t>學海飛颺</a:t>
            </a:r>
            <a:r>
              <a:rPr lang="en-US" altLang="zh-TW" b="1" dirty="0" smtClean="0"/>
              <a:t>-</a:t>
            </a:r>
          </a:p>
          <a:p>
            <a:pPr lvl="0" eaLnBrk="0" fontAlgn="base" hangingPunct="0">
              <a:spcBef>
                <a:spcPct val="20000"/>
              </a:spcBef>
              <a:spcAft>
                <a:spcPct val="0"/>
              </a:spcAft>
              <a:defRPr/>
            </a:pPr>
            <a:r>
              <a:rPr lang="zh-TW" altLang="en-US" b="1" dirty="0" smtClean="0"/>
              <a:t>選送</a:t>
            </a:r>
            <a:r>
              <a:rPr lang="zh-TW" altLang="en-US" b="1" dirty="0"/>
              <a:t>優秀</a:t>
            </a:r>
            <a:r>
              <a:rPr lang="zh-TW" altLang="en-US" b="1" dirty="0" smtClean="0"/>
              <a:t>學生出國研修</a:t>
            </a:r>
            <a:endParaRPr lang="en-US" altLang="zh-TW" b="1" dirty="0"/>
          </a:p>
        </p:txBody>
      </p:sp>
      <p:sp>
        <p:nvSpPr>
          <p:cNvPr id="32" name="矩形 31"/>
          <p:cNvSpPr/>
          <p:nvPr/>
        </p:nvSpPr>
        <p:spPr>
          <a:xfrm>
            <a:off x="277872" y="2888912"/>
            <a:ext cx="6096000" cy="701731"/>
          </a:xfrm>
          <a:prstGeom prst="rect">
            <a:avLst/>
          </a:prstGeom>
        </p:spPr>
        <p:txBody>
          <a:bodyPr>
            <a:spAutoFit/>
          </a:bodyPr>
          <a:lstStyle/>
          <a:p>
            <a:pPr lvl="0" eaLnBrk="0" fontAlgn="base" hangingPunct="0">
              <a:spcBef>
                <a:spcPct val="20000"/>
              </a:spcBef>
              <a:spcAft>
                <a:spcPct val="0"/>
              </a:spcAft>
              <a:defRPr/>
            </a:pPr>
            <a:r>
              <a:rPr lang="zh-TW" altLang="en-US" b="1" dirty="0"/>
              <a:t>學海惜珠</a:t>
            </a:r>
            <a:r>
              <a:rPr lang="en-US" altLang="zh-TW" b="1" dirty="0"/>
              <a:t>- </a:t>
            </a:r>
            <a:endParaRPr lang="en-US" altLang="zh-TW" b="1" dirty="0" smtClean="0"/>
          </a:p>
          <a:p>
            <a:pPr lvl="0" eaLnBrk="0" fontAlgn="base" hangingPunct="0">
              <a:spcBef>
                <a:spcPct val="20000"/>
              </a:spcBef>
              <a:spcAft>
                <a:spcPct val="0"/>
              </a:spcAft>
              <a:defRPr/>
            </a:pPr>
            <a:r>
              <a:rPr lang="zh-TW" altLang="en-US" b="1" dirty="0" smtClean="0"/>
              <a:t>選送</a:t>
            </a:r>
            <a:r>
              <a:rPr lang="zh-TW" altLang="en-US" b="1" dirty="0"/>
              <a:t>清寒優秀</a:t>
            </a:r>
            <a:r>
              <a:rPr lang="zh-TW" altLang="en-US" b="1" dirty="0" smtClean="0"/>
              <a:t>學生出國研修</a:t>
            </a:r>
            <a:endParaRPr lang="zh-TW" altLang="en-US" b="1" dirty="0"/>
          </a:p>
        </p:txBody>
      </p:sp>
      <p:sp>
        <p:nvSpPr>
          <p:cNvPr id="8" name="矩形 7"/>
          <p:cNvSpPr/>
          <p:nvPr/>
        </p:nvSpPr>
        <p:spPr>
          <a:xfrm>
            <a:off x="7895823" y="1393124"/>
            <a:ext cx="3877985" cy="369332"/>
          </a:xfrm>
          <a:prstGeom prst="rect">
            <a:avLst/>
          </a:prstGeom>
        </p:spPr>
        <p:txBody>
          <a:bodyPr wrap="none">
            <a:spAutoFit/>
          </a:bodyPr>
          <a:lstStyle/>
          <a:p>
            <a:pPr lvl="0" algn="ctr" eaLnBrk="0" fontAlgn="base" hangingPunct="0">
              <a:spcBef>
                <a:spcPct val="20000"/>
              </a:spcBef>
              <a:spcAft>
                <a:spcPct val="0"/>
              </a:spcAft>
              <a:defRPr/>
            </a:pPr>
            <a:r>
              <a:rPr kumimoji="1" lang="zh-TW" altLang="en-US" b="1" dirty="0">
                <a:latin typeface="+mn-ea"/>
              </a:rPr>
              <a:t>王秋雄榮譽博士補助赴德日交換獎金</a:t>
            </a:r>
          </a:p>
        </p:txBody>
      </p:sp>
      <p:sp>
        <p:nvSpPr>
          <p:cNvPr id="9" name="矩形 8"/>
          <p:cNvSpPr/>
          <p:nvPr/>
        </p:nvSpPr>
        <p:spPr>
          <a:xfrm>
            <a:off x="6962243" y="2628633"/>
            <a:ext cx="6096000" cy="369332"/>
          </a:xfrm>
          <a:prstGeom prst="rect">
            <a:avLst/>
          </a:prstGeom>
        </p:spPr>
        <p:txBody>
          <a:bodyPr>
            <a:spAutoFit/>
          </a:bodyPr>
          <a:lstStyle/>
          <a:p>
            <a:pPr lvl="0" algn="ctr" eaLnBrk="0" fontAlgn="base" hangingPunct="0">
              <a:spcBef>
                <a:spcPct val="20000"/>
              </a:spcBef>
              <a:spcAft>
                <a:spcPct val="0"/>
              </a:spcAft>
              <a:defRPr/>
            </a:pPr>
            <a:r>
              <a:rPr kumimoji="1" lang="zh-TW" altLang="en-US" b="1" dirty="0" smtClean="0">
                <a:latin typeface="+mn-ea"/>
              </a:rPr>
              <a:t>其他獎學金</a:t>
            </a:r>
            <a:r>
              <a:rPr kumimoji="1" lang="zh-TW" altLang="en-US" b="1" dirty="0">
                <a:latin typeface="+mn-ea"/>
              </a:rPr>
              <a:t>或補助</a:t>
            </a:r>
            <a:endParaRPr kumimoji="1" lang="en-US" altLang="zh-TW" b="1" dirty="0">
              <a:latin typeface="+mn-ea"/>
            </a:endParaRPr>
          </a:p>
        </p:txBody>
      </p:sp>
      <p:sp>
        <p:nvSpPr>
          <p:cNvPr id="10" name="矩形 9"/>
          <p:cNvSpPr/>
          <p:nvPr/>
        </p:nvSpPr>
        <p:spPr>
          <a:xfrm>
            <a:off x="8994952" y="2997965"/>
            <a:ext cx="3051160" cy="1865126"/>
          </a:xfrm>
          <a:prstGeom prst="rect">
            <a:avLst/>
          </a:prstGeom>
        </p:spPr>
        <p:txBody>
          <a:bodyPr wrap="square">
            <a:spAutoFit/>
          </a:bodyPr>
          <a:lstStyle/>
          <a:p>
            <a:r>
              <a:rPr kumimoji="1" lang="zh-TW" altLang="en-US" b="1" dirty="0">
                <a:latin typeface="+mn-ea"/>
                <a:sym typeface="Wingdings" pitchFamily="2" charset="2"/>
              </a:rPr>
              <a:t></a:t>
            </a:r>
            <a:r>
              <a:rPr kumimoji="1" lang="zh-TW" altLang="en-US" b="1" dirty="0">
                <a:latin typeface="Times New Roman" pitchFamily="18" charset="0"/>
              </a:rPr>
              <a:t>日本交流協會短期交換留學生獎學金</a:t>
            </a:r>
            <a:endParaRPr kumimoji="1" lang="en-US" altLang="zh-TW" b="1" dirty="0">
              <a:latin typeface="+mn-ea"/>
              <a:sym typeface="Wingdings" pitchFamily="2" charset="2"/>
            </a:endParaRPr>
          </a:p>
          <a:p>
            <a:pPr lvl="0" eaLnBrk="0" fontAlgn="base" hangingPunct="0">
              <a:spcBef>
                <a:spcPct val="20000"/>
              </a:spcBef>
              <a:spcAft>
                <a:spcPct val="0"/>
              </a:spcAft>
            </a:pPr>
            <a:r>
              <a:rPr kumimoji="1" lang="zh-TW" altLang="en-US" b="1" dirty="0">
                <a:latin typeface="+mn-ea"/>
                <a:sym typeface="Wingdings" pitchFamily="2" charset="2"/>
              </a:rPr>
              <a:t></a:t>
            </a:r>
            <a:r>
              <a:rPr kumimoji="1" lang="en-US" altLang="zh-TW" b="1" dirty="0">
                <a:latin typeface="Times New Roman" pitchFamily="18" charset="0"/>
              </a:rPr>
              <a:t>UMAP</a:t>
            </a:r>
            <a:r>
              <a:rPr kumimoji="1" lang="zh-TW" altLang="en-US" b="1" dirty="0">
                <a:latin typeface="Times New Roman" pitchFamily="18" charset="0"/>
              </a:rPr>
              <a:t>臺灣交換學生獎學金</a:t>
            </a:r>
            <a:endParaRPr kumimoji="1" lang="en-US" altLang="zh-TW" b="1" dirty="0">
              <a:latin typeface="Times New Roman" pitchFamily="18" charset="0"/>
            </a:endParaRPr>
          </a:p>
          <a:p>
            <a:pPr lvl="0" eaLnBrk="0" fontAlgn="base" hangingPunct="0">
              <a:spcBef>
                <a:spcPct val="20000"/>
              </a:spcBef>
              <a:spcAft>
                <a:spcPct val="0"/>
              </a:spcAft>
              <a:defRPr/>
            </a:pPr>
            <a:r>
              <a:rPr kumimoji="1" lang="zh-TW" altLang="en-US" b="1" dirty="0">
                <a:latin typeface="+mn-ea"/>
                <a:sym typeface="Wingdings" pitchFamily="2" charset="2"/>
              </a:rPr>
              <a:t></a:t>
            </a:r>
            <a:r>
              <a:rPr kumimoji="1" lang="zh-TW" altLang="en-US" b="1" dirty="0">
                <a:latin typeface="Times New Roman" pitchFamily="18" charset="0"/>
                <a:sym typeface="Wingdings" pitchFamily="2" charset="2"/>
              </a:rPr>
              <a:t>國立雲林科技大學學生出國交流或進修補助</a:t>
            </a:r>
            <a:endParaRPr kumimoji="1" lang="en-US" altLang="zh-TW" b="1" dirty="0">
              <a:latin typeface="Times New Roman" pitchFamily="18" charset="0"/>
              <a:sym typeface="Wingdings" pitchFamily="2" charset="2"/>
            </a:endParaRPr>
          </a:p>
        </p:txBody>
      </p:sp>
      <p:sp>
        <p:nvSpPr>
          <p:cNvPr id="11" name="矩形 10"/>
          <p:cNvSpPr/>
          <p:nvPr/>
        </p:nvSpPr>
        <p:spPr>
          <a:xfrm>
            <a:off x="641003" y="5630228"/>
            <a:ext cx="11550997" cy="923330"/>
          </a:xfrm>
          <a:prstGeom prst="rect">
            <a:avLst/>
          </a:prstGeom>
        </p:spPr>
        <p:txBody>
          <a:bodyPr wrap="square">
            <a:spAutoFit/>
          </a:bodyPr>
          <a:lstStyle/>
          <a:p>
            <a:pPr>
              <a:spcBef>
                <a:spcPct val="0"/>
              </a:spcBef>
              <a:buFontTx/>
              <a:buNone/>
            </a:pPr>
            <a:r>
              <a:rPr lang="zh-TW" altLang="en-US" dirty="0" smtClean="0">
                <a:solidFill>
                  <a:srgbClr val="D30F1B"/>
                </a:solidFill>
                <a:latin typeface="Cambria" panose="02040503050406030204" pitchFamily="18" charset="0"/>
                <a:ea typeface="儷黑 Pro"/>
                <a:cs typeface="新細明體" panose="02020500000000000000" pitchFamily="18" charset="-120"/>
              </a:rPr>
              <a:t>＊獎學金</a:t>
            </a:r>
            <a:r>
              <a:rPr lang="zh-TW" altLang="en-US" dirty="0">
                <a:solidFill>
                  <a:srgbClr val="D30F1B"/>
                </a:solidFill>
                <a:latin typeface="Cambria" panose="02040503050406030204" pitchFamily="18" charset="0"/>
                <a:ea typeface="儷黑 Pro"/>
                <a:cs typeface="新細明體" panose="02020500000000000000" pitchFamily="18" charset="-120"/>
              </a:rPr>
              <a:t>申請資格及報名時間並非由國際事務處訂定，國際事務處將於接獲通知後，公告周知辦法及簡章</a:t>
            </a:r>
            <a:r>
              <a:rPr lang="zh-TW" altLang="en-US" dirty="0" smtClean="0">
                <a:solidFill>
                  <a:srgbClr val="D30F1B"/>
                </a:solidFill>
                <a:latin typeface="Cambria" panose="02040503050406030204" pitchFamily="18" charset="0"/>
                <a:ea typeface="儷黑 Pro"/>
                <a:cs typeface="新細明體" panose="02020500000000000000" pitchFamily="18" charset="-120"/>
              </a:rPr>
              <a:t>。</a:t>
            </a:r>
            <a:r>
              <a:rPr lang="en-US" altLang="zh-TW" dirty="0" smtClean="0">
                <a:solidFill>
                  <a:srgbClr val="D30F1B"/>
                </a:solidFill>
                <a:latin typeface="Cambria" panose="02040503050406030204" pitchFamily="18" charset="0"/>
                <a:ea typeface="儷黑 Pro"/>
                <a:cs typeface="新細明體" panose="02020500000000000000" pitchFamily="18" charset="-120"/>
              </a:rPr>
              <a:t/>
            </a:r>
            <a:br>
              <a:rPr lang="en-US" altLang="zh-TW" dirty="0" smtClean="0">
                <a:solidFill>
                  <a:srgbClr val="D30F1B"/>
                </a:solidFill>
                <a:latin typeface="Cambria" panose="02040503050406030204" pitchFamily="18" charset="0"/>
                <a:ea typeface="儷黑 Pro"/>
                <a:cs typeface="新細明體" panose="02020500000000000000" pitchFamily="18" charset="-120"/>
              </a:rPr>
            </a:br>
            <a:r>
              <a:rPr lang="zh-TW" altLang="en-US" dirty="0" smtClean="0">
                <a:solidFill>
                  <a:srgbClr val="D30F1B"/>
                </a:solidFill>
                <a:latin typeface="Cambria" panose="02040503050406030204" pitchFamily="18" charset="0"/>
                <a:ea typeface="儷黑 Pro"/>
                <a:cs typeface="新細明體" panose="02020500000000000000" pitchFamily="18" charset="-120"/>
              </a:rPr>
              <a:t>    內容</a:t>
            </a:r>
            <a:r>
              <a:rPr lang="zh-TW" altLang="en-US" dirty="0">
                <a:solidFill>
                  <a:srgbClr val="D30F1B"/>
                </a:solidFill>
                <a:latin typeface="Cambria" panose="02040503050406030204" pitchFamily="18" charset="0"/>
                <a:ea typeface="儷黑 Pro"/>
                <a:cs typeface="新細明體" panose="02020500000000000000" pitchFamily="18" charset="-120"/>
              </a:rPr>
              <a:t>請以國際處公告為準。</a:t>
            </a:r>
            <a:endParaRPr lang="en-US" altLang="zh-TW" dirty="0">
              <a:solidFill>
                <a:srgbClr val="D30F1B"/>
              </a:solidFill>
              <a:latin typeface="Cambria" panose="02040503050406030204" pitchFamily="18" charset="0"/>
              <a:ea typeface="儷黑 Pro"/>
              <a:cs typeface="新細明體" panose="02020500000000000000" pitchFamily="18" charset="-120"/>
            </a:endParaRPr>
          </a:p>
          <a:p>
            <a:pPr>
              <a:spcBef>
                <a:spcPct val="0"/>
              </a:spcBef>
            </a:pPr>
            <a:r>
              <a:rPr lang="zh-TW" altLang="en-US" dirty="0">
                <a:solidFill>
                  <a:srgbClr val="D30F1B"/>
                </a:solidFill>
                <a:latin typeface="Cambria" panose="02040503050406030204" pitchFamily="18" charset="0"/>
                <a:ea typeface="儷黑 Pro"/>
                <a:cs typeface="新細明體" panose="02020500000000000000" pitchFamily="18" charset="-120"/>
              </a:rPr>
              <a:t>＊請隨時留意雲科</a:t>
            </a:r>
            <a:r>
              <a:rPr lang="en-US" altLang="zh-TW" dirty="0">
                <a:solidFill>
                  <a:srgbClr val="D30F1B"/>
                </a:solidFill>
                <a:latin typeface="Cambria" panose="02040503050406030204" pitchFamily="18" charset="0"/>
                <a:ea typeface="儷黑 Pro"/>
                <a:cs typeface="新細明體" panose="02020500000000000000" pitchFamily="18" charset="-120"/>
              </a:rPr>
              <a:t>Webmail</a:t>
            </a:r>
            <a:r>
              <a:rPr lang="zh-TW" altLang="en-US" dirty="0">
                <a:solidFill>
                  <a:srgbClr val="D30F1B"/>
                </a:solidFill>
                <a:latin typeface="Cambria" panose="02040503050406030204" pitchFamily="18" charset="0"/>
                <a:ea typeface="儷黑 Pro"/>
                <a:cs typeface="新細明體" panose="02020500000000000000" pitchFamily="18" charset="-120"/>
              </a:rPr>
              <a:t>信箱公告訊息。</a:t>
            </a:r>
          </a:p>
        </p:txBody>
      </p:sp>
    </p:spTree>
    <p:extLst>
      <p:ext uri="{BB962C8B-B14F-4D97-AF65-F5344CB8AC3E}">
        <p14:creationId xmlns:p14="http://schemas.microsoft.com/office/powerpoint/2010/main" val="146533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a16="http://schemas.microsoft.com/office/drawing/2014/main" id="{1F513035-E1E0-4CEC-A101-E5E72A649359}"/>
              </a:ext>
            </a:extLst>
          </p:cNvPr>
          <p:cNvSpPr/>
          <p:nvPr/>
        </p:nvSpPr>
        <p:spPr>
          <a:xfrm>
            <a:off x="1679182" y="16564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a:extLst>
              <a:ext uri="{FF2B5EF4-FFF2-40B4-BE49-F238E27FC236}">
                <a16:creationId xmlns:a16="http://schemas.microsoft.com/office/drawing/2014/main" id="{6203F231-2811-4D06-B20C-0B5F7BA9A939}"/>
              </a:ext>
            </a:extLst>
          </p:cNvPr>
          <p:cNvSpPr/>
          <p:nvPr/>
        </p:nvSpPr>
        <p:spPr>
          <a:xfrm>
            <a:off x="7902415" y="165645"/>
            <a:ext cx="2713324" cy="11797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矩形 25"/>
          <p:cNvSpPr/>
          <p:nvPr/>
        </p:nvSpPr>
        <p:spPr>
          <a:xfrm>
            <a:off x="-12156" y="404659"/>
            <a:ext cx="6096000" cy="701731"/>
          </a:xfrm>
          <a:prstGeom prst="rect">
            <a:avLst/>
          </a:prstGeom>
        </p:spPr>
        <p:txBody>
          <a:bodyPr>
            <a:spAutoFit/>
          </a:bodyPr>
          <a:lstStyle/>
          <a:p>
            <a:pPr lvl="0" algn="ctr" eaLnBrk="0" fontAlgn="base" hangingPunct="0">
              <a:spcBef>
                <a:spcPct val="20000"/>
              </a:spcBef>
              <a:spcAft>
                <a:spcPct val="0"/>
              </a:spcAft>
              <a:defRPr/>
            </a:pPr>
            <a:r>
              <a:rPr lang="zh-TW" altLang="en-US" b="1" dirty="0">
                <a:solidFill>
                  <a:schemeClr val="bg1"/>
                </a:solidFill>
              </a:rPr>
              <a:t>學海飛颺</a:t>
            </a:r>
            <a:r>
              <a:rPr lang="en-US" altLang="zh-TW" b="1" dirty="0" smtClean="0">
                <a:solidFill>
                  <a:schemeClr val="bg1"/>
                </a:solidFill>
              </a:rPr>
              <a:t>-</a:t>
            </a:r>
          </a:p>
          <a:p>
            <a:pPr lvl="0" algn="ctr" eaLnBrk="0" fontAlgn="base" hangingPunct="0">
              <a:spcBef>
                <a:spcPct val="20000"/>
              </a:spcBef>
              <a:spcAft>
                <a:spcPct val="0"/>
              </a:spcAft>
              <a:defRPr/>
            </a:pPr>
            <a:r>
              <a:rPr lang="zh-TW" altLang="en-US" b="1" dirty="0" smtClean="0">
                <a:solidFill>
                  <a:schemeClr val="bg1"/>
                </a:solidFill>
              </a:rPr>
              <a:t>選送</a:t>
            </a:r>
            <a:r>
              <a:rPr lang="zh-TW" altLang="en-US" b="1" dirty="0">
                <a:solidFill>
                  <a:schemeClr val="bg1"/>
                </a:solidFill>
              </a:rPr>
              <a:t>優秀</a:t>
            </a:r>
            <a:r>
              <a:rPr lang="zh-TW" altLang="en-US" b="1" dirty="0" smtClean="0">
                <a:solidFill>
                  <a:schemeClr val="bg1"/>
                </a:solidFill>
              </a:rPr>
              <a:t>學生出國研修</a:t>
            </a:r>
            <a:endParaRPr lang="en-US" altLang="zh-TW" b="1" dirty="0">
              <a:solidFill>
                <a:schemeClr val="bg1"/>
              </a:solidFill>
            </a:endParaRPr>
          </a:p>
        </p:txBody>
      </p:sp>
      <p:sp>
        <p:nvSpPr>
          <p:cNvPr id="2" name="矩形 1"/>
          <p:cNvSpPr/>
          <p:nvPr/>
        </p:nvSpPr>
        <p:spPr>
          <a:xfrm>
            <a:off x="7793735" y="404658"/>
            <a:ext cx="2930684" cy="701731"/>
          </a:xfrm>
          <a:prstGeom prst="rect">
            <a:avLst/>
          </a:prstGeom>
        </p:spPr>
        <p:txBody>
          <a:bodyPr wrap="square">
            <a:spAutoFit/>
          </a:bodyPr>
          <a:lstStyle/>
          <a:p>
            <a:pPr lvl="0" algn="ctr" eaLnBrk="0" fontAlgn="base" hangingPunct="0">
              <a:spcBef>
                <a:spcPct val="20000"/>
              </a:spcBef>
              <a:spcAft>
                <a:spcPct val="0"/>
              </a:spcAft>
              <a:defRPr/>
            </a:pPr>
            <a:r>
              <a:rPr lang="zh-TW" altLang="en-US" b="1" dirty="0">
                <a:solidFill>
                  <a:schemeClr val="bg1"/>
                </a:solidFill>
              </a:rPr>
              <a:t>學海惜珠</a:t>
            </a:r>
            <a:r>
              <a:rPr lang="en-US" altLang="zh-TW" b="1" dirty="0">
                <a:solidFill>
                  <a:schemeClr val="bg1"/>
                </a:solidFill>
              </a:rPr>
              <a:t>- </a:t>
            </a:r>
          </a:p>
          <a:p>
            <a:pPr lvl="0" algn="ctr" eaLnBrk="0" fontAlgn="base" hangingPunct="0">
              <a:spcBef>
                <a:spcPct val="20000"/>
              </a:spcBef>
              <a:spcAft>
                <a:spcPct val="0"/>
              </a:spcAft>
              <a:defRPr/>
            </a:pPr>
            <a:r>
              <a:rPr lang="zh-TW" altLang="en-US" b="1" dirty="0">
                <a:solidFill>
                  <a:schemeClr val="bg1"/>
                </a:solidFill>
              </a:rPr>
              <a:t>選送清寒優秀學生</a:t>
            </a:r>
            <a:r>
              <a:rPr lang="zh-TW" altLang="en-US" b="1" dirty="0" smtClean="0">
                <a:solidFill>
                  <a:schemeClr val="bg1"/>
                </a:solidFill>
              </a:rPr>
              <a:t>出國</a:t>
            </a:r>
            <a:endParaRPr lang="zh-TW" altLang="en-US" b="1" dirty="0">
              <a:solidFill>
                <a:schemeClr val="bg1"/>
              </a:solidFill>
            </a:endParaRPr>
          </a:p>
        </p:txBody>
      </p:sp>
      <p:sp>
        <p:nvSpPr>
          <p:cNvPr id="4" name="矩形 3"/>
          <p:cNvSpPr/>
          <p:nvPr/>
        </p:nvSpPr>
        <p:spPr>
          <a:xfrm>
            <a:off x="718457" y="1549693"/>
            <a:ext cx="5038529" cy="3970318"/>
          </a:xfrm>
          <a:prstGeom prst="rect">
            <a:avLst/>
          </a:prstGeom>
        </p:spPr>
        <p:txBody>
          <a:bodyPr wrap="square">
            <a:spAutoFit/>
          </a:bodyPr>
          <a:lstStyle/>
          <a:p>
            <a:r>
              <a:rPr lang="zh-TW" altLang="en-US" dirty="0">
                <a:sym typeface="Wingdings" pitchFamily="2" charset="2"/>
              </a:rPr>
              <a:t></a:t>
            </a:r>
            <a:r>
              <a:rPr lang="zh-TW" altLang="en-US" dirty="0"/>
              <a:t>研修類型</a:t>
            </a:r>
            <a:r>
              <a:rPr lang="zh-TW" altLang="en-US" dirty="0" smtClean="0"/>
              <a:t>：於</a:t>
            </a:r>
            <a:r>
              <a:rPr lang="zh-TW" altLang="en-US" dirty="0"/>
              <a:t>外國大專校院修讀</a:t>
            </a:r>
            <a:r>
              <a:rPr lang="zh-TW" altLang="en-US" dirty="0" smtClean="0"/>
              <a:t>學分</a:t>
            </a:r>
            <a:r>
              <a:rPr lang="en-US" altLang="zh-TW" dirty="0" smtClean="0"/>
              <a:t>(</a:t>
            </a:r>
            <a:r>
              <a:rPr lang="zh-TW" altLang="en-US" dirty="0"/>
              <a:t>含雙聯學位</a:t>
            </a:r>
            <a:r>
              <a:rPr lang="en-US" altLang="zh-TW" dirty="0"/>
              <a:t>)</a:t>
            </a:r>
            <a:r>
              <a:rPr lang="zh-TW" altLang="en-US" dirty="0"/>
              <a:t> </a:t>
            </a:r>
            <a:r>
              <a:rPr lang="en-US" altLang="zh-TW" dirty="0"/>
              <a:t>1</a:t>
            </a:r>
            <a:r>
              <a:rPr lang="zh-TW" altLang="en-US" dirty="0"/>
              <a:t>學期或</a:t>
            </a:r>
            <a:r>
              <a:rPr lang="en-US" altLang="zh-TW" dirty="0"/>
              <a:t>1</a:t>
            </a:r>
            <a:r>
              <a:rPr lang="zh-TW" altLang="en-US" dirty="0" smtClean="0"/>
              <a:t>年</a:t>
            </a:r>
            <a:r>
              <a:rPr lang="en-US" altLang="zh-TW" dirty="0" smtClean="0"/>
              <a:t/>
            </a:r>
            <a:br>
              <a:rPr lang="en-US" altLang="zh-TW" dirty="0" smtClean="0"/>
            </a:br>
            <a:endParaRPr lang="zh-TW" altLang="en-US" dirty="0">
              <a:sym typeface="Wingdings" pitchFamily="2" charset="2"/>
            </a:endParaRPr>
          </a:p>
          <a:p>
            <a:r>
              <a:rPr lang="zh-TW" altLang="en-US" dirty="0">
                <a:sym typeface="Wingdings" pitchFamily="2" charset="2"/>
              </a:rPr>
              <a:t>研修領域</a:t>
            </a:r>
            <a:r>
              <a:rPr lang="zh-TW" altLang="en-US" dirty="0" smtClean="0">
                <a:sym typeface="Wingdings" pitchFamily="2" charset="2"/>
              </a:rPr>
              <a:t>：</a:t>
            </a:r>
            <a:r>
              <a:rPr lang="zh-TW" altLang="en-US" dirty="0" smtClean="0">
                <a:sym typeface="Wingdings 2" pitchFamily="18" charset="2"/>
              </a:rPr>
              <a:t>人文</a:t>
            </a:r>
            <a:r>
              <a:rPr lang="zh-TW" altLang="en-US" dirty="0">
                <a:sym typeface="Wingdings 2" pitchFamily="18" charset="2"/>
              </a:rPr>
              <a:t>社會科學</a:t>
            </a:r>
            <a:r>
              <a:rPr lang="en-US" altLang="zh-TW" dirty="0">
                <a:sym typeface="Wingdings 2" pitchFamily="18" charset="2"/>
              </a:rPr>
              <a:t>(</a:t>
            </a:r>
            <a:r>
              <a:rPr lang="zh-TW" altLang="en-US" dirty="0">
                <a:sym typeface="Wingdings 2" pitchFamily="18" charset="2"/>
              </a:rPr>
              <a:t>含管理及設計領域</a:t>
            </a:r>
            <a:r>
              <a:rPr lang="en-US" altLang="zh-TW" dirty="0">
                <a:sym typeface="Wingdings 2" pitchFamily="18" charset="2"/>
              </a:rPr>
              <a:t>)</a:t>
            </a:r>
            <a:r>
              <a:rPr lang="zh-TW" altLang="en-US" dirty="0">
                <a:sym typeface="Wingdings 2" pitchFamily="18" charset="2"/>
              </a:rPr>
              <a:t>、基礎科學及工程、生醫</a:t>
            </a:r>
            <a:r>
              <a:rPr lang="zh-TW" altLang="en-US" dirty="0" smtClean="0">
                <a:sym typeface="Wingdings 2" pitchFamily="18" charset="2"/>
              </a:rPr>
              <a:t>科技</a:t>
            </a:r>
            <a:r>
              <a:rPr lang="en-US" altLang="zh-TW" dirty="0" smtClean="0">
                <a:sym typeface="Wingdings 2" pitchFamily="18" charset="2"/>
              </a:rPr>
              <a:t/>
            </a:r>
            <a:br>
              <a:rPr lang="en-US" altLang="zh-TW" dirty="0" smtClean="0">
                <a:sym typeface="Wingdings 2" pitchFamily="18" charset="2"/>
              </a:rPr>
            </a:br>
            <a:endParaRPr lang="en-US" altLang="zh-TW" dirty="0">
              <a:sym typeface="Wingdings 2" pitchFamily="18" charset="2"/>
            </a:endParaRPr>
          </a:p>
          <a:p>
            <a:r>
              <a:rPr lang="zh-TW" altLang="en-US" dirty="0">
                <a:sym typeface="Wingdings" pitchFamily="2" charset="2"/>
              </a:rPr>
              <a:t>申請資格</a:t>
            </a:r>
            <a:r>
              <a:rPr lang="zh-TW" altLang="en-US" dirty="0" smtClean="0">
                <a:sym typeface="Wingdings" pitchFamily="2" charset="2"/>
              </a:rPr>
              <a:t>：</a:t>
            </a:r>
            <a:endParaRPr lang="en-US" altLang="zh-TW" dirty="0" smtClean="0">
              <a:sym typeface="Wingdings" pitchFamily="2" charset="2"/>
            </a:endParaRPr>
          </a:p>
          <a:p>
            <a:r>
              <a:rPr lang="zh-TW" altLang="en-US" dirty="0" smtClean="0"/>
              <a:t>   </a:t>
            </a:r>
            <a:r>
              <a:rPr lang="en-US" altLang="zh-TW" dirty="0" smtClean="0"/>
              <a:t>1</a:t>
            </a:r>
            <a:r>
              <a:rPr lang="en-US" altLang="zh-TW" dirty="0"/>
              <a:t>.</a:t>
            </a:r>
            <a:r>
              <a:rPr lang="zh-TW" altLang="en-US" dirty="0"/>
              <a:t> 具中華民國國籍，且在臺灣地區設有戶籍者。 </a:t>
            </a:r>
            <a:endParaRPr lang="en-US" altLang="zh-TW" dirty="0"/>
          </a:p>
          <a:p>
            <a:r>
              <a:rPr lang="zh-TW" altLang="en-US" dirty="0" smtClean="0"/>
              <a:t>   </a:t>
            </a:r>
            <a:r>
              <a:rPr lang="en-US" altLang="zh-TW" dirty="0" smtClean="0"/>
              <a:t>2</a:t>
            </a:r>
            <a:r>
              <a:rPr lang="en-US" altLang="zh-TW" dirty="0"/>
              <a:t>. </a:t>
            </a:r>
            <a:r>
              <a:rPr lang="zh-TW" altLang="en-US" dirty="0"/>
              <a:t>於薦送學校就讀一學期以上之在學學生。 </a:t>
            </a:r>
          </a:p>
          <a:p>
            <a:r>
              <a:rPr lang="zh-TW" altLang="en-US" dirty="0" smtClean="0"/>
              <a:t>   </a:t>
            </a:r>
            <a:r>
              <a:rPr lang="en-US" altLang="zh-TW" dirty="0" smtClean="0"/>
              <a:t>3</a:t>
            </a:r>
            <a:r>
              <a:rPr lang="en-US" altLang="zh-TW" dirty="0"/>
              <a:t>.</a:t>
            </a:r>
            <a:r>
              <a:rPr lang="zh-TW" altLang="en-US" dirty="0"/>
              <a:t> 學業成績優異（</a:t>
            </a:r>
            <a:r>
              <a:rPr lang="zh-TW" altLang="en-US" dirty="0">
                <a:solidFill>
                  <a:srgbClr val="D30F1B"/>
                </a:solidFill>
              </a:rPr>
              <a:t>系所前</a:t>
            </a:r>
            <a:r>
              <a:rPr lang="en-US" altLang="zh-TW" dirty="0">
                <a:solidFill>
                  <a:srgbClr val="D30F1B"/>
                </a:solidFill>
              </a:rPr>
              <a:t>40%</a:t>
            </a:r>
            <a:r>
              <a:rPr lang="zh-TW" altLang="en-US" dirty="0">
                <a:solidFill>
                  <a:srgbClr val="D30F1B"/>
                </a:solidFill>
              </a:rPr>
              <a:t>或班級前</a:t>
            </a:r>
            <a:r>
              <a:rPr lang="en-US" altLang="zh-TW" dirty="0">
                <a:solidFill>
                  <a:srgbClr val="D30F1B"/>
                </a:solidFill>
              </a:rPr>
              <a:t>30%</a:t>
            </a:r>
            <a:r>
              <a:rPr lang="zh-TW" altLang="en-US" dirty="0"/>
              <a:t>），  </a:t>
            </a:r>
            <a:r>
              <a:rPr lang="zh-TW" altLang="en-US" dirty="0" smtClean="0"/>
              <a:t>或</a:t>
            </a:r>
            <a:r>
              <a:rPr lang="zh-TW" altLang="en-US" dirty="0"/>
              <a:t>在專業領域研究</a:t>
            </a:r>
            <a:r>
              <a:rPr lang="zh-TW" altLang="en-US" dirty="0" smtClean="0"/>
              <a:t>著作有</a:t>
            </a:r>
            <a:r>
              <a:rPr lang="zh-TW" altLang="en-US" dirty="0"/>
              <a:t>具體獲獎事蹟</a:t>
            </a:r>
            <a:r>
              <a:rPr lang="zh-TW" altLang="en-US" dirty="0" smtClean="0"/>
              <a:t>，或</a:t>
            </a:r>
            <a:r>
              <a:rPr lang="zh-TW" altLang="en-US" dirty="0"/>
              <a:t>參與全國性、國際性專題競賽獲獎者</a:t>
            </a:r>
            <a:r>
              <a:rPr lang="zh-TW" altLang="en-US" dirty="0" smtClean="0"/>
              <a:t>。</a:t>
            </a:r>
            <a:r>
              <a:rPr lang="en-US" altLang="zh-TW" dirty="0" smtClean="0"/>
              <a:t/>
            </a:r>
            <a:br>
              <a:rPr lang="en-US" altLang="zh-TW" dirty="0" smtClean="0"/>
            </a:br>
            <a:r>
              <a:rPr lang="zh-TW" altLang="en-US" dirty="0" smtClean="0"/>
              <a:t> </a:t>
            </a:r>
            <a:endParaRPr lang="zh-TW" altLang="en-US" dirty="0"/>
          </a:p>
          <a:p>
            <a:r>
              <a:rPr lang="zh-TW" altLang="en-US" dirty="0">
                <a:sym typeface="Wingdings" pitchFamily="2" charset="2"/>
              </a:rPr>
              <a:t>獎助額度：依教育部每年核定金額分配後而定。    </a:t>
            </a:r>
            <a:endParaRPr lang="en-US" altLang="zh-TW" dirty="0">
              <a:sym typeface="Wingdings" pitchFamily="2" charset="2"/>
            </a:endParaRPr>
          </a:p>
        </p:txBody>
      </p:sp>
      <p:sp>
        <p:nvSpPr>
          <p:cNvPr id="5" name="矩形 4"/>
          <p:cNvSpPr/>
          <p:nvPr/>
        </p:nvSpPr>
        <p:spPr>
          <a:xfrm>
            <a:off x="6892211" y="1549693"/>
            <a:ext cx="4733732" cy="2862322"/>
          </a:xfrm>
          <a:prstGeom prst="rect">
            <a:avLst/>
          </a:prstGeom>
        </p:spPr>
        <p:txBody>
          <a:bodyPr wrap="square">
            <a:spAutoFit/>
          </a:bodyPr>
          <a:lstStyle/>
          <a:p>
            <a:r>
              <a:rPr lang="zh-TW" altLang="en-US" dirty="0">
                <a:sym typeface="Wingdings" pitchFamily="2" charset="2"/>
              </a:rPr>
              <a:t>研修</a:t>
            </a:r>
            <a:r>
              <a:rPr lang="zh-TW" altLang="en-US" dirty="0"/>
              <a:t>類型、研修</a:t>
            </a:r>
            <a:r>
              <a:rPr lang="zh-TW" altLang="en-US" dirty="0">
                <a:sym typeface="Wingdings" pitchFamily="2" charset="2"/>
              </a:rPr>
              <a:t>領域、申請資格</a:t>
            </a:r>
            <a:r>
              <a:rPr lang="en-US" altLang="zh-TW" dirty="0">
                <a:sym typeface="Wingdings" pitchFamily="2" charset="2"/>
              </a:rPr>
              <a:t>1.2.3.</a:t>
            </a:r>
            <a:r>
              <a:rPr lang="zh-TW" altLang="en-US" dirty="0">
                <a:sym typeface="Wingdings" pitchFamily="2" charset="2"/>
              </a:rPr>
              <a:t>點</a:t>
            </a:r>
            <a:r>
              <a:rPr lang="zh-TW" altLang="en-US" dirty="0" smtClean="0">
                <a:sym typeface="Wingdings" pitchFamily="2" charset="2"/>
              </a:rPr>
              <a:t>同上</a:t>
            </a:r>
            <a:r>
              <a:rPr lang="en-US" altLang="zh-TW" dirty="0" smtClean="0">
                <a:sym typeface="Wingdings" pitchFamily="2" charset="2"/>
              </a:rPr>
              <a:t/>
            </a:r>
            <a:br>
              <a:rPr lang="en-US" altLang="zh-TW" dirty="0" smtClean="0">
                <a:sym typeface="Wingdings" pitchFamily="2" charset="2"/>
              </a:rPr>
            </a:br>
            <a:endParaRPr lang="en-US" altLang="zh-TW" dirty="0">
              <a:sym typeface="Wingdings" pitchFamily="2" charset="2"/>
            </a:endParaRPr>
          </a:p>
          <a:p>
            <a:r>
              <a:rPr lang="zh-TW" altLang="en-US" dirty="0">
                <a:sym typeface="Wingdings" pitchFamily="2" charset="2"/>
              </a:rPr>
              <a:t>申請資格：</a:t>
            </a:r>
            <a:r>
              <a:rPr lang="zh-TW" altLang="en-US" dirty="0"/>
              <a:t>持有效之低收入戶證明或中低收入補助證明之清寒優秀學生</a:t>
            </a:r>
            <a:r>
              <a:rPr lang="zh-TW" altLang="en-US" dirty="0" smtClean="0"/>
              <a:t>。</a:t>
            </a:r>
            <a:r>
              <a:rPr lang="en-US" altLang="zh-TW" dirty="0" smtClean="0"/>
              <a:t>(</a:t>
            </a:r>
            <a:r>
              <a:rPr lang="zh-TW" altLang="en-US" dirty="0"/>
              <a:t>須為各縣市政府行政主管機關開立</a:t>
            </a:r>
            <a:r>
              <a:rPr lang="en-US" altLang="zh-TW" dirty="0" smtClean="0"/>
              <a:t>)</a:t>
            </a:r>
            <a:br>
              <a:rPr lang="en-US" altLang="zh-TW" dirty="0" smtClean="0"/>
            </a:br>
            <a:endParaRPr lang="en-US" altLang="zh-TW" dirty="0"/>
          </a:p>
          <a:p>
            <a:pPr lvl="0"/>
            <a:r>
              <a:rPr lang="zh-TW" altLang="en-US" dirty="0">
                <a:sym typeface="Wingdings" pitchFamily="2" charset="2"/>
              </a:rPr>
              <a:t>獎助額度：依教育部每人核定金額而定</a:t>
            </a:r>
            <a:r>
              <a:rPr lang="zh-TW" altLang="zh-TW" dirty="0"/>
              <a:t>，學校會</a:t>
            </a:r>
            <a:r>
              <a:rPr lang="zh-TW" altLang="zh-TW" dirty="0" smtClean="0"/>
              <a:t>根據所</a:t>
            </a:r>
            <a:r>
              <a:rPr lang="zh-TW" altLang="zh-TW" dirty="0"/>
              <a:t>受之總補助金額，依照申請者錄取之交換</a:t>
            </a:r>
            <a:r>
              <a:rPr lang="zh-TW" altLang="zh-TW" dirty="0" smtClean="0"/>
              <a:t>國家及</a:t>
            </a:r>
            <a:r>
              <a:rPr lang="zh-TW" altLang="zh-TW" dirty="0"/>
              <a:t>時間</a:t>
            </a:r>
            <a:r>
              <a:rPr lang="en-US" altLang="zh-TW" dirty="0"/>
              <a:t>(1</a:t>
            </a:r>
            <a:r>
              <a:rPr lang="zh-TW" altLang="zh-TW" dirty="0"/>
              <a:t>學期</a:t>
            </a:r>
            <a:r>
              <a:rPr lang="en-US" altLang="zh-TW" dirty="0"/>
              <a:t>/2</a:t>
            </a:r>
            <a:r>
              <a:rPr lang="zh-TW" altLang="zh-TW" dirty="0"/>
              <a:t>學期</a:t>
            </a:r>
            <a:r>
              <a:rPr lang="en-US" altLang="zh-TW" dirty="0"/>
              <a:t>)</a:t>
            </a:r>
            <a:r>
              <a:rPr lang="zh-TW" altLang="zh-TW" dirty="0"/>
              <a:t>分配之。</a:t>
            </a:r>
            <a:endParaRPr lang="en-US" altLang="zh-TW" dirty="0">
              <a:sym typeface="Wingdings" pitchFamily="2" charset="2"/>
            </a:endParaRPr>
          </a:p>
        </p:txBody>
      </p:sp>
      <p:sp>
        <p:nvSpPr>
          <p:cNvPr id="27" name="文字方塊 26"/>
          <p:cNvSpPr txBox="1"/>
          <p:nvPr/>
        </p:nvSpPr>
        <p:spPr>
          <a:xfrm>
            <a:off x="6920779" y="4607337"/>
            <a:ext cx="4705164" cy="1200329"/>
          </a:xfrm>
          <a:prstGeom prst="rect">
            <a:avLst/>
          </a:prstGeom>
          <a:noFill/>
        </p:spPr>
        <p:txBody>
          <a:bodyPr wrap="square" rtlCol="0">
            <a:spAutoFit/>
          </a:bodyPr>
          <a:lstStyle/>
          <a:p>
            <a:pPr>
              <a:spcBef>
                <a:spcPct val="0"/>
              </a:spcBef>
              <a:buFontTx/>
              <a:buNone/>
            </a:pPr>
            <a:r>
              <a:rPr lang="zh-TW" altLang="zh-TW" dirty="0">
                <a:solidFill>
                  <a:srgbClr val="0C3273"/>
                </a:solidFill>
              </a:rPr>
              <a:t>＊學</a:t>
            </a:r>
            <a:r>
              <a:rPr lang="zh-TW" altLang="zh-TW" dirty="0" smtClean="0">
                <a:solidFill>
                  <a:srgbClr val="0C3273"/>
                </a:solidFill>
              </a:rPr>
              <a:t>海</a:t>
            </a:r>
            <a:r>
              <a:rPr lang="zh-TW" altLang="en-US" dirty="0" smtClean="0">
                <a:solidFill>
                  <a:srgbClr val="0C3273"/>
                </a:solidFill>
              </a:rPr>
              <a:t>飛颺</a:t>
            </a:r>
            <a:r>
              <a:rPr lang="en-US" altLang="zh-TW" dirty="0" smtClean="0">
                <a:solidFill>
                  <a:srgbClr val="0C3273"/>
                </a:solidFill>
              </a:rPr>
              <a:t>/</a:t>
            </a:r>
            <a:r>
              <a:rPr lang="zh-TW" altLang="en-US" dirty="0" smtClean="0">
                <a:solidFill>
                  <a:srgbClr val="0C3273"/>
                </a:solidFill>
              </a:rPr>
              <a:t>惜珠</a:t>
            </a:r>
            <a:r>
              <a:rPr lang="zh-TW" altLang="zh-TW" dirty="0" smtClean="0">
                <a:solidFill>
                  <a:srgbClr val="0C3273"/>
                </a:solidFill>
              </a:rPr>
              <a:t>獎</a:t>
            </a:r>
            <a:r>
              <a:rPr lang="zh-TW" altLang="zh-TW" dirty="0">
                <a:solidFill>
                  <a:srgbClr val="0C3273"/>
                </a:solidFill>
              </a:rPr>
              <a:t>助校內申請截止日為</a:t>
            </a:r>
            <a:r>
              <a:rPr lang="zh-TW" altLang="zh-TW" dirty="0">
                <a:solidFill>
                  <a:srgbClr val="D30F1B"/>
                </a:solidFill>
              </a:rPr>
              <a:t>每年</a:t>
            </a:r>
            <a:r>
              <a:rPr lang="en-US" altLang="zh-TW" dirty="0">
                <a:solidFill>
                  <a:srgbClr val="D30F1B"/>
                </a:solidFill>
              </a:rPr>
              <a:t>3</a:t>
            </a:r>
            <a:r>
              <a:rPr lang="zh-TW" altLang="en-US" dirty="0">
                <a:solidFill>
                  <a:srgbClr val="D30F1B"/>
                </a:solidFill>
              </a:rPr>
              <a:t>月</a:t>
            </a:r>
            <a:r>
              <a:rPr lang="zh-TW" altLang="en-US" dirty="0">
                <a:solidFill>
                  <a:srgbClr val="0C3273"/>
                </a:solidFill>
              </a:rPr>
              <a:t>，</a:t>
            </a:r>
            <a:r>
              <a:rPr lang="zh-TW" altLang="en-US" dirty="0">
                <a:solidFill>
                  <a:srgbClr val="D30F1B"/>
                </a:solidFill>
              </a:rPr>
              <a:t>春季交換生需提前一年提出獎學金申請</a:t>
            </a:r>
            <a:r>
              <a:rPr lang="zh-TW" altLang="en-US" dirty="0">
                <a:solidFill>
                  <a:srgbClr val="0C3273"/>
                </a:solidFill>
              </a:rPr>
              <a:t>。</a:t>
            </a:r>
            <a:endParaRPr lang="en-US" altLang="zh-TW" dirty="0">
              <a:solidFill>
                <a:srgbClr val="0C3273"/>
              </a:solidFill>
            </a:endParaRPr>
          </a:p>
          <a:p>
            <a:pPr>
              <a:spcBef>
                <a:spcPct val="0"/>
              </a:spcBef>
              <a:buFontTx/>
              <a:buNone/>
            </a:pPr>
            <a:r>
              <a:rPr lang="zh-TW" altLang="en-US" dirty="0">
                <a:solidFill>
                  <a:srgbClr val="0C3273"/>
                </a:solidFill>
              </a:rPr>
              <a:t>＊實際內容請以每期公告為準。有些交換學校亦有該國的補助，如有收到通知皆會轉知。</a:t>
            </a:r>
          </a:p>
        </p:txBody>
      </p:sp>
      <p:sp>
        <p:nvSpPr>
          <p:cNvPr id="9" name="文字方塊 8"/>
          <p:cNvSpPr txBox="1"/>
          <p:nvPr/>
        </p:nvSpPr>
        <p:spPr>
          <a:xfrm>
            <a:off x="801797" y="5593982"/>
            <a:ext cx="4871847" cy="369332"/>
          </a:xfrm>
          <a:prstGeom prst="rect">
            <a:avLst/>
          </a:prstGeom>
          <a:noFill/>
        </p:spPr>
        <p:txBody>
          <a:bodyPr wrap="square" rtlCol="0">
            <a:spAutoFit/>
          </a:bodyPr>
          <a:lstStyle/>
          <a:p>
            <a:pPr>
              <a:spcBef>
                <a:spcPct val="0"/>
              </a:spcBef>
              <a:buFontTx/>
              <a:buNone/>
            </a:pPr>
            <a:r>
              <a:rPr lang="zh-TW" altLang="zh-TW" dirty="0" smtClean="0">
                <a:solidFill>
                  <a:srgbClr val="D30F1B"/>
                </a:solidFill>
              </a:rPr>
              <a:t>＊</a:t>
            </a:r>
            <a:r>
              <a:rPr lang="en-US" altLang="zh-TW" dirty="0" smtClean="0">
                <a:solidFill>
                  <a:srgbClr val="D30F1B"/>
                </a:solidFill>
              </a:rPr>
              <a:t>109</a:t>
            </a:r>
            <a:r>
              <a:rPr lang="zh-TW" altLang="en-US" dirty="0" smtClean="0">
                <a:solidFill>
                  <a:srgbClr val="D30F1B"/>
                </a:solidFill>
              </a:rPr>
              <a:t>學海飛颺二次開放申請截止至</a:t>
            </a:r>
            <a:r>
              <a:rPr lang="en-US" altLang="zh-TW" dirty="0" smtClean="0">
                <a:solidFill>
                  <a:srgbClr val="D30F1B"/>
                </a:solidFill>
              </a:rPr>
              <a:t>109/10/23</a:t>
            </a:r>
            <a:r>
              <a:rPr lang="zh-TW" altLang="en-US" dirty="0" smtClean="0">
                <a:solidFill>
                  <a:srgbClr val="D30F1B"/>
                </a:solidFill>
              </a:rPr>
              <a:t>。</a:t>
            </a:r>
            <a:endParaRPr lang="zh-TW" altLang="en-US" dirty="0">
              <a:solidFill>
                <a:srgbClr val="D30F1B"/>
              </a:solidFill>
            </a:endParaRPr>
          </a:p>
        </p:txBody>
      </p:sp>
    </p:spTree>
    <p:extLst>
      <p:ext uri="{BB962C8B-B14F-4D97-AF65-F5344CB8AC3E}">
        <p14:creationId xmlns:p14="http://schemas.microsoft.com/office/powerpoint/2010/main" val="4159575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34307" y="1408443"/>
            <a:ext cx="8780105" cy="4204356"/>
          </a:xfrm>
          <a:prstGeom prst="rect">
            <a:avLst/>
          </a:prstGeom>
        </p:spPr>
        <p:txBody>
          <a:bodyPr wrap="square">
            <a:spAutoFit/>
          </a:bodyPr>
          <a:lstStyle/>
          <a:p>
            <a:pPr>
              <a:lnSpc>
                <a:spcPct val="150000"/>
              </a:lnSpc>
            </a:pPr>
            <a:r>
              <a:rPr lang="en-US" altLang="zh-TW" dirty="0"/>
              <a:t>1. </a:t>
            </a:r>
            <a:r>
              <a:rPr lang="zh-TW" altLang="en-US" dirty="0"/>
              <a:t>學海研修獎助繳交文件檢核表</a:t>
            </a:r>
          </a:p>
          <a:p>
            <a:pPr>
              <a:lnSpc>
                <a:spcPct val="150000"/>
              </a:lnSpc>
            </a:pPr>
            <a:r>
              <a:rPr lang="en-US" altLang="zh-TW" dirty="0"/>
              <a:t>2. </a:t>
            </a:r>
            <a:r>
              <a:rPr lang="zh-TW" altLang="en-US" dirty="0"/>
              <a:t>參加甄選學生推薦表</a:t>
            </a:r>
          </a:p>
          <a:p>
            <a:pPr>
              <a:lnSpc>
                <a:spcPct val="150000"/>
              </a:lnSpc>
            </a:pPr>
            <a:r>
              <a:rPr lang="en-US" altLang="zh-TW" dirty="0"/>
              <a:t>3. </a:t>
            </a:r>
            <a:r>
              <a:rPr lang="zh-TW" altLang="en-US" dirty="0"/>
              <a:t>申請報告（無特定格式，需含申請原因、預期出國研修課程、研修規劃及與目前學習之相關性）</a:t>
            </a:r>
          </a:p>
          <a:p>
            <a:pPr>
              <a:lnSpc>
                <a:spcPct val="150000"/>
              </a:lnSpc>
            </a:pPr>
            <a:r>
              <a:rPr lang="en-US" altLang="zh-TW" dirty="0"/>
              <a:t>4. </a:t>
            </a:r>
            <a:r>
              <a:rPr lang="zh-TW" altLang="en-US" dirty="0"/>
              <a:t>中文歷年成績單（附歷年平均與名次證明書）</a:t>
            </a:r>
          </a:p>
          <a:p>
            <a:pPr>
              <a:lnSpc>
                <a:spcPct val="150000"/>
              </a:lnSpc>
            </a:pPr>
            <a:r>
              <a:rPr lang="en-US" altLang="zh-TW" dirty="0"/>
              <a:t>5. </a:t>
            </a:r>
            <a:r>
              <a:rPr lang="zh-TW" altLang="en-US" dirty="0"/>
              <a:t>中文自傳（簡述專長、興趣、社團活動、得獎事實等）</a:t>
            </a:r>
          </a:p>
          <a:p>
            <a:pPr>
              <a:lnSpc>
                <a:spcPct val="150000"/>
              </a:lnSpc>
            </a:pPr>
            <a:r>
              <a:rPr lang="en-US" altLang="zh-TW" dirty="0"/>
              <a:t>6. </a:t>
            </a:r>
            <a:r>
              <a:rPr lang="zh-TW" altLang="en-US" dirty="0"/>
              <a:t>語文能力證明</a:t>
            </a:r>
          </a:p>
          <a:p>
            <a:pPr>
              <a:lnSpc>
                <a:spcPct val="150000"/>
              </a:lnSpc>
            </a:pPr>
            <a:r>
              <a:rPr lang="en-US" altLang="zh-TW" dirty="0"/>
              <a:t>7. </a:t>
            </a:r>
            <a:r>
              <a:rPr lang="zh-TW" altLang="en-US" dirty="0"/>
              <a:t>其他有利審查之資料（近兩年內或大學以後之優良表現及獲獎證明文件等）</a:t>
            </a:r>
          </a:p>
          <a:p>
            <a:pPr>
              <a:lnSpc>
                <a:spcPct val="150000"/>
              </a:lnSpc>
            </a:pPr>
            <a:r>
              <a:rPr lang="en-US" altLang="zh-TW" dirty="0"/>
              <a:t>8. </a:t>
            </a:r>
            <a:r>
              <a:rPr lang="zh-TW" altLang="en-US" dirty="0"/>
              <a:t>線上登錄資料 </a:t>
            </a:r>
            <a:r>
              <a:rPr lang="en-US" altLang="zh-TW" dirty="0"/>
              <a:t>(</a:t>
            </a:r>
            <a:r>
              <a:rPr lang="en-US" altLang="zh-TW" dirty="0">
                <a:hlinkClick r:id="rId3"/>
              </a:rPr>
              <a:t>https://docs.google.com/forms/d/e/1FAIpQLScOvmmI1R8PS4WK-GaGudTYxM-3RupL-nuh2z6NZzd-3vzNtw/viewform</a:t>
            </a:r>
            <a:r>
              <a:rPr lang="en-US" altLang="zh-TW" dirty="0"/>
              <a:t>)</a:t>
            </a:r>
            <a:endParaRPr lang="zh-TW" altLang="en-US" dirty="0"/>
          </a:p>
        </p:txBody>
      </p:sp>
      <p:grpSp>
        <p:nvGrpSpPr>
          <p:cNvPr id="69" name="组合 116">
            <a:extLst>
              <a:ext uri="{FF2B5EF4-FFF2-40B4-BE49-F238E27FC236}">
                <a16:creationId xmlns:a16="http://schemas.microsoft.com/office/drawing/2014/main" id="{129DDDF1-F662-46D0-A52C-DDD35D27FA58}"/>
              </a:ext>
            </a:extLst>
          </p:cNvPr>
          <p:cNvGrpSpPr/>
          <p:nvPr/>
        </p:nvGrpSpPr>
        <p:grpSpPr>
          <a:xfrm>
            <a:off x="533990" y="470972"/>
            <a:ext cx="6070269" cy="519486"/>
            <a:chOff x="810902" y="345770"/>
            <a:chExt cx="6070269" cy="519486"/>
          </a:xfrm>
        </p:grpSpPr>
        <p:sp>
          <p:nvSpPr>
            <p:cNvPr id="70"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申請學海應繳資</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矩形 72"/>
          <p:cNvSpPr/>
          <p:nvPr/>
        </p:nvSpPr>
        <p:spPr>
          <a:xfrm>
            <a:off x="5884234" y="6213836"/>
            <a:ext cx="6307766" cy="307777"/>
          </a:xfrm>
          <a:prstGeom prst="rect">
            <a:avLst/>
          </a:prstGeom>
        </p:spPr>
        <p:txBody>
          <a:bodyPr wrap="square">
            <a:spAutoFit/>
          </a:bodyPr>
          <a:lstStyle/>
          <a:p>
            <a:r>
              <a:rPr lang="en-US" altLang="zh-TW" sz="1400" dirty="0"/>
              <a:t>https://tdx.yuntech.edu.tw/index.php?option=com_content&amp;task=view&amp;id=3168</a:t>
            </a:r>
            <a:endParaRPr lang="zh-TW" altLang="en-US" sz="1400" dirty="0"/>
          </a:p>
        </p:txBody>
      </p:sp>
    </p:spTree>
    <p:extLst>
      <p:ext uri="{BB962C8B-B14F-4D97-AF65-F5344CB8AC3E}">
        <p14:creationId xmlns:p14="http://schemas.microsoft.com/office/powerpoint/2010/main" val="190564770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a16="http://schemas.microsoft.com/office/drawing/2014/main" id="{DD2991B2-648C-4109-89D4-DE87ECDA0AE2}"/>
              </a:ext>
            </a:extLst>
          </p:cNvPr>
          <p:cNvSpPr/>
          <p:nvPr/>
        </p:nvSpPr>
        <p:spPr>
          <a:xfrm>
            <a:off x="4485298" y="875647"/>
            <a:ext cx="2713324" cy="117976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矩形 2"/>
          <p:cNvSpPr/>
          <p:nvPr/>
        </p:nvSpPr>
        <p:spPr>
          <a:xfrm>
            <a:off x="3538459" y="1086669"/>
            <a:ext cx="4511132" cy="701731"/>
          </a:xfrm>
          <a:prstGeom prst="rect">
            <a:avLst/>
          </a:prstGeom>
        </p:spPr>
        <p:txBody>
          <a:bodyPr wrap="square">
            <a:spAutoFit/>
          </a:bodyPr>
          <a:lstStyle/>
          <a:p>
            <a:pPr lvl="0" algn="ctr" eaLnBrk="0" fontAlgn="base" hangingPunct="0">
              <a:spcBef>
                <a:spcPct val="20000"/>
              </a:spcBef>
              <a:spcAft>
                <a:spcPct val="0"/>
              </a:spcAft>
              <a:defRPr/>
            </a:pPr>
            <a:r>
              <a:rPr kumimoji="1" lang="zh-TW" altLang="en-US" b="1" dirty="0" smtClean="0">
                <a:solidFill>
                  <a:schemeClr val="bg1"/>
                </a:solidFill>
                <a:latin typeface="+mn-ea"/>
              </a:rPr>
              <a:t>王秋雄榮譽博士</a:t>
            </a:r>
            <a:endParaRPr kumimoji="1" lang="en-US" altLang="zh-TW" b="1" dirty="0" smtClean="0">
              <a:solidFill>
                <a:schemeClr val="bg1"/>
              </a:solidFill>
              <a:latin typeface="+mn-ea"/>
            </a:endParaRPr>
          </a:p>
          <a:p>
            <a:pPr lvl="0" algn="ctr" eaLnBrk="0" fontAlgn="base" hangingPunct="0">
              <a:spcBef>
                <a:spcPct val="20000"/>
              </a:spcBef>
              <a:spcAft>
                <a:spcPct val="0"/>
              </a:spcAft>
              <a:defRPr/>
            </a:pPr>
            <a:r>
              <a:rPr kumimoji="1" lang="zh-TW" altLang="en-US" b="1" dirty="0" smtClean="0">
                <a:solidFill>
                  <a:schemeClr val="bg1"/>
                </a:solidFill>
                <a:latin typeface="+mn-ea"/>
              </a:rPr>
              <a:t>補助赴德日交換獎金</a:t>
            </a:r>
            <a:endParaRPr kumimoji="1" lang="zh-TW" altLang="en-US" b="1" dirty="0">
              <a:solidFill>
                <a:schemeClr val="bg1"/>
              </a:solidFill>
              <a:latin typeface="+mn-ea"/>
            </a:endParaRPr>
          </a:p>
        </p:txBody>
      </p:sp>
      <p:sp>
        <p:nvSpPr>
          <p:cNvPr id="5" name="矩形 4"/>
          <p:cNvSpPr/>
          <p:nvPr/>
        </p:nvSpPr>
        <p:spPr>
          <a:xfrm>
            <a:off x="3243943" y="2608708"/>
            <a:ext cx="6282612" cy="2585323"/>
          </a:xfrm>
          <a:prstGeom prst="rect">
            <a:avLst/>
          </a:prstGeom>
        </p:spPr>
        <p:txBody>
          <a:bodyPr wrap="square">
            <a:spAutoFit/>
          </a:bodyPr>
          <a:lstStyle/>
          <a:p>
            <a:r>
              <a:rPr lang="zh-TW" altLang="en-US" dirty="0">
                <a:sym typeface="Wingdings" pitchFamily="2" charset="2"/>
              </a:rPr>
              <a:t></a:t>
            </a:r>
            <a:r>
              <a:rPr lang="zh-TW" altLang="en-US" dirty="0"/>
              <a:t>研修類型：於</a:t>
            </a:r>
            <a:r>
              <a:rPr lang="zh-TW" altLang="en-US" dirty="0">
                <a:solidFill>
                  <a:srgbClr val="D30F1B"/>
                </a:solidFill>
              </a:rPr>
              <a:t>德國、日本</a:t>
            </a:r>
            <a:r>
              <a:rPr lang="zh-TW" altLang="en-US" dirty="0"/>
              <a:t>之大專校院修讀學分</a:t>
            </a:r>
            <a:endParaRPr lang="en-US" altLang="zh-TW" dirty="0"/>
          </a:p>
          <a:p>
            <a:r>
              <a:rPr lang="zh-TW" altLang="en-US" dirty="0"/>
              <a:t>　　　　　　</a:t>
            </a:r>
            <a:r>
              <a:rPr lang="en-US" altLang="zh-TW" dirty="0"/>
              <a:t>(</a:t>
            </a:r>
            <a:r>
              <a:rPr lang="zh-TW" altLang="en-US" dirty="0"/>
              <a:t>含雙聯學位</a:t>
            </a:r>
            <a:r>
              <a:rPr lang="en-US" altLang="zh-TW" dirty="0"/>
              <a:t>)</a:t>
            </a:r>
            <a:r>
              <a:rPr lang="zh-TW" altLang="en-US" dirty="0"/>
              <a:t> </a:t>
            </a:r>
            <a:r>
              <a:rPr lang="en-US" altLang="zh-TW" dirty="0"/>
              <a:t>1</a:t>
            </a:r>
            <a:r>
              <a:rPr lang="zh-TW" altLang="en-US" dirty="0"/>
              <a:t>學期或</a:t>
            </a:r>
            <a:r>
              <a:rPr lang="en-US" altLang="zh-TW" dirty="0"/>
              <a:t>1</a:t>
            </a:r>
            <a:r>
              <a:rPr lang="zh-TW" altLang="en-US" dirty="0"/>
              <a:t>年</a:t>
            </a:r>
            <a:endParaRPr lang="zh-TW" altLang="en-US" dirty="0">
              <a:sym typeface="Wingdings" pitchFamily="2" charset="2"/>
            </a:endParaRPr>
          </a:p>
          <a:p>
            <a:pPr defTabSz="457063"/>
            <a:r>
              <a:rPr lang="zh-TW" altLang="en-US" dirty="0">
                <a:sym typeface="Wingdings" pitchFamily="2" charset="2"/>
              </a:rPr>
              <a:t>申請資格</a:t>
            </a:r>
            <a:r>
              <a:rPr lang="zh-TW" altLang="en-US" dirty="0" smtClean="0">
                <a:sym typeface="Wingdings" pitchFamily="2" charset="2"/>
              </a:rPr>
              <a:t>：</a:t>
            </a:r>
            <a:endParaRPr lang="en-US" altLang="zh-TW" dirty="0" smtClean="0">
              <a:sym typeface="Wingdings" pitchFamily="2" charset="2"/>
            </a:endParaRPr>
          </a:p>
          <a:p>
            <a:pPr defTabSz="457063"/>
            <a:r>
              <a:rPr lang="en-US" altLang="zh-TW" dirty="0" smtClean="0"/>
              <a:t>1</a:t>
            </a:r>
            <a:r>
              <a:rPr lang="en-US" altLang="zh-TW" dirty="0"/>
              <a:t>.</a:t>
            </a:r>
            <a:r>
              <a:rPr lang="zh-TW" altLang="en-US" dirty="0"/>
              <a:t>需檢附國際認證之外語能力證明且達交換學校要求標準</a:t>
            </a:r>
            <a:endParaRPr lang="en-US" altLang="zh-TW" dirty="0"/>
          </a:p>
          <a:p>
            <a:pPr defTabSz="457063"/>
            <a:r>
              <a:rPr lang="en-US" altLang="zh-TW" dirty="0" smtClean="0"/>
              <a:t>2</a:t>
            </a:r>
            <a:r>
              <a:rPr lang="en-US" altLang="zh-TW" dirty="0"/>
              <a:t>.</a:t>
            </a:r>
            <a:r>
              <a:rPr lang="zh-TW" altLang="en-US" dirty="0"/>
              <a:t>班級排名前</a:t>
            </a:r>
            <a:r>
              <a:rPr lang="en-US" altLang="zh-TW" dirty="0"/>
              <a:t>50%</a:t>
            </a:r>
            <a:r>
              <a:rPr lang="zh-TW" altLang="en-US" dirty="0"/>
              <a:t>且操行成績達</a:t>
            </a:r>
            <a:r>
              <a:rPr lang="en-US" altLang="zh-TW" dirty="0"/>
              <a:t>80</a:t>
            </a:r>
            <a:r>
              <a:rPr lang="zh-TW" altLang="en-US" dirty="0"/>
              <a:t>分</a:t>
            </a:r>
            <a:r>
              <a:rPr lang="en-US" altLang="zh-TW" dirty="0"/>
              <a:t>(</a:t>
            </a:r>
            <a:r>
              <a:rPr lang="zh-TW" altLang="en-US" dirty="0"/>
              <a:t>含</a:t>
            </a:r>
            <a:r>
              <a:rPr lang="en-US" altLang="zh-TW" dirty="0"/>
              <a:t>)</a:t>
            </a:r>
            <a:r>
              <a:rPr lang="zh-TW" altLang="en-US" dirty="0"/>
              <a:t>以上</a:t>
            </a:r>
            <a:endParaRPr lang="en-US" altLang="zh-TW" dirty="0"/>
          </a:p>
          <a:p>
            <a:pPr defTabSz="457063"/>
            <a:r>
              <a:rPr lang="en-US" altLang="zh-TW" dirty="0" smtClean="0"/>
              <a:t>3</a:t>
            </a:r>
            <a:r>
              <a:rPr lang="en-US" altLang="zh-TW" dirty="0"/>
              <a:t>.</a:t>
            </a:r>
            <a:r>
              <a:rPr lang="zh-TW" altLang="en-US" dirty="0"/>
              <a:t>研究所在學學生或入學一學期以上之大學部在學</a:t>
            </a:r>
            <a:r>
              <a:rPr lang="zh-TW" altLang="en-US" dirty="0" smtClean="0"/>
              <a:t>學生</a:t>
            </a:r>
            <a:endParaRPr lang="en-US" altLang="zh-TW" dirty="0" smtClean="0"/>
          </a:p>
          <a:p>
            <a:pPr defTabSz="457063"/>
            <a:endParaRPr lang="en-US" altLang="zh-TW" dirty="0"/>
          </a:p>
          <a:p>
            <a:r>
              <a:rPr lang="zh-TW" altLang="en-US" dirty="0">
                <a:sym typeface="Wingdings" pitchFamily="2" charset="2"/>
              </a:rPr>
              <a:t>獎助額度：校內獲補助以日本</a:t>
            </a:r>
            <a:r>
              <a:rPr lang="en-US" altLang="zh-TW" dirty="0">
                <a:sym typeface="Wingdings" pitchFamily="2" charset="2"/>
              </a:rPr>
              <a:t>300</a:t>
            </a:r>
            <a:r>
              <a:rPr lang="zh-TW" altLang="en-US" dirty="0">
                <a:sym typeface="Wingdings" pitchFamily="2" charset="2"/>
              </a:rPr>
              <a:t>萬、德國</a:t>
            </a:r>
            <a:r>
              <a:rPr lang="en-US" altLang="zh-TW" dirty="0">
                <a:sym typeface="Wingdings" pitchFamily="2" charset="2"/>
              </a:rPr>
              <a:t>200</a:t>
            </a:r>
            <a:r>
              <a:rPr lang="zh-TW" altLang="en-US" dirty="0">
                <a:sym typeface="Wingdings" pitchFamily="2" charset="2"/>
              </a:rPr>
              <a:t>萬為原則，共計</a:t>
            </a:r>
            <a:r>
              <a:rPr lang="en-US" altLang="zh-TW" dirty="0">
                <a:sym typeface="Wingdings" pitchFamily="2" charset="2"/>
              </a:rPr>
              <a:t>500</a:t>
            </a:r>
            <a:r>
              <a:rPr lang="zh-TW" altLang="en-US" dirty="0">
                <a:sym typeface="Wingdings" pitchFamily="2" charset="2"/>
              </a:rPr>
              <a:t>萬為上限。    </a:t>
            </a:r>
            <a:endParaRPr lang="en-US" altLang="zh-TW" dirty="0">
              <a:sym typeface="Wingdings" pitchFamily="2" charset="2"/>
            </a:endParaRPr>
          </a:p>
        </p:txBody>
      </p:sp>
    </p:spTree>
    <p:extLst>
      <p:ext uri="{BB962C8B-B14F-4D97-AF65-F5344CB8AC3E}">
        <p14:creationId xmlns:p14="http://schemas.microsoft.com/office/powerpoint/2010/main" val="1972596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08179" y="1793986"/>
            <a:ext cx="8780105" cy="2956643"/>
          </a:xfrm>
          <a:prstGeom prst="rect">
            <a:avLst/>
          </a:prstGeom>
        </p:spPr>
        <p:txBody>
          <a:bodyPr wrap="square">
            <a:spAutoFit/>
          </a:bodyPr>
          <a:lstStyle/>
          <a:p>
            <a:pPr>
              <a:lnSpc>
                <a:spcPct val="150000"/>
              </a:lnSpc>
            </a:pPr>
            <a:r>
              <a:rPr lang="en-US" altLang="zh-TW" dirty="0"/>
              <a:t>1. </a:t>
            </a:r>
            <a:r>
              <a:rPr lang="zh-TW" altLang="en-US" dirty="0"/>
              <a:t>繳交文件檢核表 </a:t>
            </a:r>
          </a:p>
          <a:p>
            <a:pPr>
              <a:lnSpc>
                <a:spcPct val="150000"/>
              </a:lnSpc>
            </a:pPr>
            <a:r>
              <a:rPr lang="en-US" altLang="zh-TW" dirty="0"/>
              <a:t>2. </a:t>
            </a:r>
            <a:r>
              <a:rPr lang="zh-TW" altLang="en-US" dirty="0"/>
              <a:t>獎助金申請表 </a:t>
            </a:r>
          </a:p>
          <a:p>
            <a:pPr>
              <a:lnSpc>
                <a:spcPct val="150000"/>
              </a:lnSpc>
            </a:pPr>
            <a:r>
              <a:rPr lang="en-US" altLang="zh-TW" dirty="0"/>
              <a:t>3. </a:t>
            </a:r>
            <a:r>
              <a:rPr lang="zh-TW" altLang="en-US" dirty="0"/>
              <a:t>申請報告（無特定格式，需含申請原因、預期出國研修課程及與目前學習之相關性）</a:t>
            </a:r>
          </a:p>
          <a:p>
            <a:pPr>
              <a:lnSpc>
                <a:spcPct val="150000"/>
              </a:lnSpc>
            </a:pPr>
            <a:r>
              <a:rPr lang="en-US" altLang="zh-TW" dirty="0"/>
              <a:t>4. </a:t>
            </a:r>
            <a:r>
              <a:rPr lang="zh-TW" altLang="en-US" dirty="0"/>
              <a:t>中文歷年成績單（附歷年平均與名次證明書）</a:t>
            </a:r>
          </a:p>
          <a:p>
            <a:pPr>
              <a:lnSpc>
                <a:spcPct val="150000"/>
              </a:lnSpc>
            </a:pPr>
            <a:r>
              <a:rPr lang="en-US" altLang="zh-TW" dirty="0"/>
              <a:t>5. </a:t>
            </a:r>
            <a:r>
              <a:rPr lang="zh-TW" altLang="en-US" dirty="0"/>
              <a:t>中文自傳</a:t>
            </a:r>
          </a:p>
          <a:p>
            <a:pPr>
              <a:lnSpc>
                <a:spcPct val="150000"/>
              </a:lnSpc>
            </a:pPr>
            <a:r>
              <a:rPr lang="en-US" altLang="zh-TW" dirty="0"/>
              <a:t>6. </a:t>
            </a:r>
            <a:r>
              <a:rPr lang="zh-TW" altLang="en-US" dirty="0"/>
              <a:t>語文能力證明</a:t>
            </a:r>
          </a:p>
          <a:p>
            <a:pPr>
              <a:lnSpc>
                <a:spcPct val="150000"/>
              </a:lnSpc>
            </a:pPr>
            <a:r>
              <a:rPr lang="en-US" altLang="zh-TW" dirty="0"/>
              <a:t>7. </a:t>
            </a:r>
            <a:r>
              <a:rPr lang="zh-TW" altLang="en-US" dirty="0"/>
              <a:t>其他有利審查之資料（近兩年內或大學以後之優良表現及獲獎證明文件等）</a:t>
            </a:r>
          </a:p>
        </p:txBody>
      </p:sp>
      <p:grpSp>
        <p:nvGrpSpPr>
          <p:cNvPr id="69" name="组合 116">
            <a:extLst>
              <a:ext uri="{FF2B5EF4-FFF2-40B4-BE49-F238E27FC236}">
                <a16:creationId xmlns:a16="http://schemas.microsoft.com/office/drawing/2014/main" id="{129DDDF1-F662-46D0-A52C-DDD35D27FA58}"/>
              </a:ext>
            </a:extLst>
          </p:cNvPr>
          <p:cNvGrpSpPr/>
          <p:nvPr/>
        </p:nvGrpSpPr>
        <p:grpSpPr>
          <a:xfrm>
            <a:off x="533990" y="470972"/>
            <a:ext cx="6070269" cy="519486"/>
            <a:chOff x="810902" y="345770"/>
            <a:chExt cx="6070269" cy="519486"/>
          </a:xfrm>
        </p:grpSpPr>
        <p:sp>
          <p:nvSpPr>
            <p:cNvPr id="70" name="KSO_Shape">
              <a:extLst>
                <a:ext uri="{FF2B5EF4-FFF2-40B4-BE49-F238E27FC236}">
                  <a16:creationId xmlns:a16="http://schemas.microsoft.com/office/drawing/2014/main" id="{95A7EB47-ECF4-41EF-B057-851D20485B7B}"/>
                </a:ext>
              </a:extLst>
            </p:cNvPr>
            <p:cNvSpPr>
              <a:spLocks noChangeAspect="1"/>
            </p:cNvSpPr>
            <p:nvPr/>
          </p:nvSpPr>
          <p:spPr>
            <a:xfrm rot="5400000">
              <a:off x="787785" y="461550"/>
              <a:ext cx="334159" cy="287925"/>
            </a:xfrm>
            <a:custGeom>
              <a:avLst/>
              <a:gdLst/>
              <a:ahLst/>
              <a:cxnLst/>
              <a:rect l="l" t="t" r="r" b="b"/>
              <a:pathLst>
                <a:path w="751403" h="647761">
                  <a:moveTo>
                    <a:pt x="375702" y="0"/>
                  </a:moveTo>
                  <a:lnTo>
                    <a:pt x="751403" y="647761"/>
                  </a:lnTo>
                  <a:lnTo>
                    <a:pt x="745416" y="647761"/>
                  </a:lnTo>
                  <a:lnTo>
                    <a:pt x="375702" y="432047"/>
                  </a:lnTo>
                  <a:lnTo>
                    <a:pt x="5987" y="647761"/>
                  </a:lnTo>
                  <a:lnTo>
                    <a:pt x="0" y="64776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799"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1" name="文本框 2">
              <a:extLst>
                <a:ext uri="{FF2B5EF4-FFF2-40B4-BE49-F238E27FC236}">
                  <a16:creationId xmlns:a16="http://schemas.microsoft.com/office/drawing/2014/main" id="{81C0B68D-7BAB-4B77-9D89-0F4DD6BF0C75}"/>
                </a:ext>
              </a:extLst>
            </p:cNvPr>
            <p:cNvSpPr txBox="1"/>
            <p:nvPr/>
          </p:nvSpPr>
          <p:spPr>
            <a:xfrm>
              <a:off x="1259672" y="345770"/>
              <a:ext cx="5621499" cy="519486"/>
            </a:xfrm>
            <a:prstGeom prst="rect">
              <a:avLst/>
            </a:prstGeom>
            <a:noFill/>
          </p:spPr>
          <p:txBody>
            <a:bodyPr wrap="square" lIns="87741" tIns="43871" rIns="87741" bIns="43871" rtlCol="0">
              <a:spAutoFit/>
            </a:bodyPr>
            <a:lstStyle>
              <a:defPPr>
                <a:defRPr lang="zh-CN"/>
              </a:defPPr>
              <a:lvl1pPr algn="ctr">
                <a:defRPr sz="2400" spc="300">
                  <a:solidFill>
                    <a:schemeClr val="tx2"/>
                  </a:solidFill>
                  <a:latin typeface="思源黑体 CN Bold" pitchFamily="34" charset="-122"/>
                  <a:ea typeface="思源黑体 CN Bold" pitchFamily="34" charset="-122"/>
                </a:defRPr>
              </a:lvl1pPr>
            </a:lstStyle>
            <a:p>
              <a:pPr algn="l" defTabSz="914126" fontAlgn="base">
                <a:spcBef>
                  <a:spcPct val="0"/>
                </a:spcBef>
                <a:spcAft>
                  <a:spcPct val="0"/>
                </a:spcAft>
              </a:pP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申請王秋雄</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獎</a:t>
              </a:r>
              <a:r>
                <a:rPr lang="zh-TW" altLang="en-US" sz="2800" b="1"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助應繳資</a:t>
              </a:r>
              <a:r>
                <a:rPr lang="zh-TW" altLang="en-US" sz="2800" b="1"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料</a:t>
              </a:r>
              <a:endParaRPr lang="en-US" altLang="zh-CN" sz="28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3" name="矩形 72"/>
          <p:cNvSpPr/>
          <p:nvPr/>
        </p:nvSpPr>
        <p:spPr>
          <a:xfrm>
            <a:off x="5974521" y="6267554"/>
            <a:ext cx="6217479" cy="307777"/>
          </a:xfrm>
          <a:prstGeom prst="rect">
            <a:avLst/>
          </a:prstGeom>
        </p:spPr>
        <p:txBody>
          <a:bodyPr wrap="square">
            <a:spAutoFit/>
          </a:bodyPr>
          <a:lstStyle/>
          <a:p>
            <a:r>
              <a:rPr lang="en-US" altLang="zh-TW" sz="1400" dirty="0"/>
              <a:t>https://tdx.yuntech.edu.tw/index.php?option=com_content&amp;task=view&amp;id=3167</a:t>
            </a:r>
            <a:endParaRPr lang="zh-TW" altLang="en-US" sz="1400" dirty="0"/>
          </a:p>
        </p:txBody>
      </p:sp>
    </p:spTree>
    <p:extLst>
      <p:ext uri="{BB962C8B-B14F-4D97-AF65-F5344CB8AC3E}">
        <p14:creationId xmlns:p14="http://schemas.microsoft.com/office/powerpoint/2010/main" val="337393096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21A83510-157E-4422-B8DB-8E49970F0BE5}"/>
              </a:ext>
            </a:extLst>
          </p:cNvPr>
          <p:cNvGrpSpPr/>
          <p:nvPr/>
        </p:nvGrpSpPr>
        <p:grpSpPr>
          <a:xfrm>
            <a:off x="0" y="0"/>
            <a:ext cx="12192002" cy="6860355"/>
            <a:chOff x="0" y="-2356"/>
            <a:chExt cx="12192002" cy="6860355"/>
          </a:xfrm>
        </p:grpSpPr>
        <p:pic>
          <p:nvPicPr>
            <p:cNvPr id="3" name="图片 2">
              <a:extLst>
                <a:ext uri="{FF2B5EF4-FFF2-40B4-BE49-F238E27FC236}">
                  <a16:creationId xmlns:a16="http://schemas.microsoft.com/office/drawing/2014/main" id="{6B8A4ACD-FBCD-43B3-9F0B-A8BE564C2A5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16200000">
              <a:off x="4381502" y="-952501"/>
              <a:ext cx="3429000" cy="12192000"/>
            </a:xfrm>
            <a:prstGeom prst="rect">
              <a:avLst/>
            </a:prstGeom>
          </p:spPr>
        </p:pic>
        <p:pic>
          <p:nvPicPr>
            <p:cNvPr id="16" name="图片 15">
              <a:extLst>
                <a:ext uri="{FF2B5EF4-FFF2-40B4-BE49-F238E27FC236}">
                  <a16:creationId xmlns:a16="http://schemas.microsoft.com/office/drawing/2014/main" id="{8F928348-D70C-4C62-9CC7-A4584D8938E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flipV="1">
              <a:off x="4381500" y="-4383856"/>
              <a:ext cx="3429000" cy="12192000"/>
            </a:xfrm>
            <a:prstGeom prst="rect">
              <a:avLst/>
            </a:prstGeom>
          </p:spPr>
        </p:pic>
      </p:grpSp>
      <p:grpSp>
        <p:nvGrpSpPr>
          <p:cNvPr id="2" name="群組 1"/>
          <p:cNvGrpSpPr/>
          <p:nvPr/>
        </p:nvGrpSpPr>
        <p:grpSpPr>
          <a:xfrm>
            <a:off x="1761043" y="896645"/>
            <a:ext cx="8669915" cy="3220308"/>
            <a:chOff x="1805531" y="896645"/>
            <a:chExt cx="8669915" cy="3220308"/>
          </a:xfrm>
        </p:grpSpPr>
        <p:grpSp>
          <p:nvGrpSpPr>
            <p:cNvPr id="7" name="组合 6">
              <a:extLst>
                <a:ext uri="{FF2B5EF4-FFF2-40B4-BE49-F238E27FC236}">
                  <a16:creationId xmlns:a16="http://schemas.microsoft.com/office/drawing/2014/main" id="{C4969AD3-9773-4562-B8F4-862DB169E488}"/>
                </a:ext>
              </a:extLst>
            </p:cNvPr>
            <p:cNvGrpSpPr/>
            <p:nvPr/>
          </p:nvGrpSpPr>
          <p:grpSpPr>
            <a:xfrm>
              <a:off x="2551157" y="896645"/>
              <a:ext cx="7214280" cy="3220308"/>
              <a:chOff x="1761044" y="1103044"/>
              <a:chExt cx="8712926" cy="3892798"/>
            </a:xfrm>
          </p:grpSpPr>
          <p:sp>
            <p:nvSpPr>
              <p:cNvPr id="30" name="文本框 29">
                <a:extLst>
                  <a:ext uri="{FF2B5EF4-FFF2-40B4-BE49-F238E27FC236}">
                    <a16:creationId xmlns:a16="http://schemas.microsoft.com/office/drawing/2014/main" id="{FBA17BD9-F841-43D1-BF70-C52A8AD0D4D7}"/>
                  </a:ext>
                </a:extLst>
              </p:cNvPr>
              <p:cNvSpPr txBox="1"/>
              <p:nvPr/>
            </p:nvSpPr>
            <p:spPr>
              <a:xfrm>
                <a:off x="3565610" y="4352998"/>
                <a:ext cx="5017768" cy="48366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a:t>
                </a:r>
                <a:r>
                  <a:rPr kumimoji="0" lang="en-US" altLang="zh-TW"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20</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TW" sz="2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09</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TW" sz="2000"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16</a:t>
                </a:r>
                <a:r>
                  <a:rPr kumimoji="0" lang="zh-CN" altLang="en-US" sz="2000"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日</a:t>
                </a:r>
                <a:endParaRPr kumimoji="0" lang="zh-CN" altLang="en-US" sz="2000" b="0" i="0" u="none" strike="noStrike" kern="1200" cap="none" spc="0" normalizeH="0" baseline="0" noProof="0" dirty="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6" name="组合 5">
                <a:extLst>
                  <a:ext uri="{FF2B5EF4-FFF2-40B4-BE49-F238E27FC236}">
                    <a16:creationId xmlns:a16="http://schemas.microsoft.com/office/drawing/2014/main" id="{9A14DE78-2E41-4100-95A6-C6ACAB94D80C}"/>
                  </a:ext>
                </a:extLst>
              </p:cNvPr>
              <p:cNvGrpSpPr/>
              <p:nvPr/>
            </p:nvGrpSpPr>
            <p:grpSpPr>
              <a:xfrm>
                <a:off x="1761044" y="1103044"/>
                <a:ext cx="8712926" cy="3892798"/>
                <a:chOff x="2037806" y="1103044"/>
                <a:chExt cx="8712926" cy="3892798"/>
              </a:xfrm>
            </p:grpSpPr>
            <p:sp>
              <p:nvSpPr>
                <p:cNvPr id="28" name="任意多边形: 形状 14">
                  <a:extLst>
                    <a:ext uri="{FF2B5EF4-FFF2-40B4-BE49-F238E27FC236}">
                      <a16:creationId xmlns:a16="http://schemas.microsoft.com/office/drawing/2014/main" id="{5B2ABA11-3DED-4127-A6A1-4C0C5E9AFBA9}"/>
                    </a:ext>
                  </a:extLst>
                </p:cNvPr>
                <p:cNvSpPr/>
                <p:nvPr/>
              </p:nvSpPr>
              <p:spPr>
                <a:xfrm>
                  <a:off x="2037806" y="1712144"/>
                  <a:ext cx="8712926" cy="3283698"/>
                </a:xfrm>
                <a:custGeom>
                  <a:avLst/>
                  <a:gdLst>
                    <a:gd name="connsiteX0" fmla="*/ 0 w 6324600"/>
                    <a:gd name="connsiteY0" fmla="*/ 0 h 1714500"/>
                    <a:gd name="connsiteX1" fmla="*/ 2228850 w 6324600"/>
                    <a:gd name="connsiteY1" fmla="*/ 0 h 1714500"/>
                    <a:gd name="connsiteX2" fmla="*/ 2228850 w 6324600"/>
                    <a:gd name="connsiteY2" fmla="*/ 46463 h 1714500"/>
                    <a:gd name="connsiteX3" fmla="*/ 46463 w 6324600"/>
                    <a:gd name="connsiteY3" fmla="*/ 46463 h 1714500"/>
                    <a:gd name="connsiteX4" fmla="*/ 46463 w 6324600"/>
                    <a:gd name="connsiteY4" fmla="*/ 1668037 h 1714500"/>
                    <a:gd name="connsiteX5" fmla="*/ 6278137 w 6324600"/>
                    <a:gd name="connsiteY5" fmla="*/ 1668037 h 1714500"/>
                    <a:gd name="connsiteX6" fmla="*/ 6278137 w 6324600"/>
                    <a:gd name="connsiteY6" fmla="*/ 46463 h 1714500"/>
                    <a:gd name="connsiteX7" fmla="*/ 4095750 w 6324600"/>
                    <a:gd name="connsiteY7" fmla="*/ 46463 h 1714500"/>
                    <a:gd name="connsiteX8" fmla="*/ 4095750 w 6324600"/>
                    <a:gd name="connsiteY8" fmla="*/ 0 h 1714500"/>
                    <a:gd name="connsiteX9" fmla="*/ 6324600 w 6324600"/>
                    <a:gd name="connsiteY9" fmla="*/ 0 h 1714500"/>
                    <a:gd name="connsiteX10" fmla="*/ 6324600 w 6324600"/>
                    <a:gd name="connsiteY10" fmla="*/ 1714500 h 1714500"/>
                    <a:gd name="connsiteX11" fmla="*/ 0 w 6324600"/>
                    <a:gd name="connsiteY11" fmla="*/ 1714500 h 171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324600" h="1714500">
                      <a:moveTo>
                        <a:pt x="0" y="0"/>
                      </a:moveTo>
                      <a:lnTo>
                        <a:pt x="2228850" y="0"/>
                      </a:lnTo>
                      <a:lnTo>
                        <a:pt x="2228850" y="46463"/>
                      </a:lnTo>
                      <a:lnTo>
                        <a:pt x="46463" y="46463"/>
                      </a:lnTo>
                      <a:lnTo>
                        <a:pt x="46463" y="1668037"/>
                      </a:lnTo>
                      <a:lnTo>
                        <a:pt x="6278137" y="1668037"/>
                      </a:lnTo>
                      <a:lnTo>
                        <a:pt x="6278137" y="46463"/>
                      </a:lnTo>
                      <a:lnTo>
                        <a:pt x="4095750" y="46463"/>
                      </a:lnTo>
                      <a:lnTo>
                        <a:pt x="4095750" y="0"/>
                      </a:lnTo>
                      <a:lnTo>
                        <a:pt x="6324600" y="0"/>
                      </a:lnTo>
                      <a:lnTo>
                        <a:pt x="6324600" y="1714500"/>
                      </a:lnTo>
                      <a:lnTo>
                        <a:pt x="0" y="1714500"/>
                      </a:lnTo>
                      <a:close/>
                    </a:path>
                  </a:pathLst>
                </a:custGeom>
                <a:solidFill>
                  <a:srgbClr val="0C3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28">
                  <a:extLst>
                    <a:ext uri="{FF2B5EF4-FFF2-40B4-BE49-F238E27FC236}">
                      <a16:creationId xmlns:a16="http://schemas.microsoft.com/office/drawing/2014/main" id="{E9D903D1-6E63-4D33-BC3F-47D3B39D5B12}"/>
                    </a:ext>
                  </a:extLst>
                </p:cNvPr>
                <p:cNvSpPr txBox="1"/>
                <p:nvPr/>
              </p:nvSpPr>
              <p:spPr>
                <a:xfrm>
                  <a:off x="5109593" y="1103044"/>
                  <a:ext cx="2526336" cy="1040496"/>
                </a:xfrm>
                <a:prstGeom prst="rect">
                  <a:avLst/>
                </a:prstGeom>
                <a:noFill/>
                <a:ln>
                  <a:noFill/>
                </a:ln>
              </p:spPr>
              <p:txBody>
                <a:bodyPr wrap="square" rtlCol="0">
                  <a:spAutoFit/>
                </a:bodyPr>
                <a:lstStyle/>
                <a:p>
                  <a:pPr lvl="0" algn="ctr">
                    <a:lnSpc>
                      <a:spcPct val="140000"/>
                    </a:lnSpc>
                    <a:defRPr/>
                  </a:pPr>
                  <a:r>
                    <a:rPr lang="en-US" altLang="zh-CN"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rPr>
                    <a:t>Q &amp; A</a:t>
                  </a:r>
                  <a:endParaRPr lang="zh-CN" altLang="en-US" sz="4000" b="1" spc="300" dirty="0">
                    <a:solidFill>
                      <a:srgbClr val="D30F1B"/>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3" name="文本框 32">
                  <a:extLst>
                    <a:ext uri="{FF2B5EF4-FFF2-40B4-BE49-F238E27FC236}">
                      <a16:creationId xmlns:a16="http://schemas.microsoft.com/office/drawing/2014/main" id="{4180882F-A369-4393-91D0-1519EE996184}"/>
                    </a:ext>
                  </a:extLst>
                </p:cNvPr>
                <p:cNvSpPr txBox="1"/>
                <p:nvPr/>
              </p:nvSpPr>
              <p:spPr>
                <a:xfrm>
                  <a:off x="6258891" y="2183467"/>
                  <a:ext cx="184731" cy="860748"/>
                </a:xfrm>
                <a:prstGeom prst="rect">
                  <a:avLst/>
                </a:prstGeom>
                <a:noFill/>
              </p:spPr>
              <p:txBody>
                <a:bodyPr wrap="none" rtlCol="0">
                  <a:spAutoFit/>
                </a:bodyPr>
                <a:lstStyle/>
                <a:p>
                  <a:pPr lvl="0" algn="ctr">
                    <a:lnSpc>
                      <a:spcPct val="140000"/>
                    </a:lnSpc>
                    <a:defRPr/>
                  </a:pPr>
                  <a:endParaRPr kumimoji="0" lang="zh-CN" altLang="en-US" sz="4000" b="1" i="0" u="none" strike="noStrike" kern="1200" cap="none" spc="300" normalizeH="0" baseline="0" noProof="0" dirty="0">
                    <a:ln>
                      <a:noFill/>
                    </a:ln>
                    <a:solidFill>
                      <a:srgbClr val="D30F1B"/>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14" name="文本框 29">
              <a:extLst>
                <a:ext uri="{FF2B5EF4-FFF2-40B4-BE49-F238E27FC236}">
                  <a16:creationId xmlns:a16="http://schemas.microsoft.com/office/drawing/2014/main" id="{FBA17BD9-F841-43D1-BF70-C52A8AD0D4D7}"/>
                </a:ext>
              </a:extLst>
            </p:cNvPr>
            <p:cNvSpPr txBox="1"/>
            <p:nvPr/>
          </p:nvSpPr>
          <p:spPr>
            <a:xfrm>
              <a:off x="1805531" y="2036037"/>
              <a:ext cx="8669915" cy="1508105"/>
            </a:xfrm>
            <a:prstGeom prst="rect">
              <a:avLst/>
            </a:prstGeom>
            <a:noFill/>
            <a:ln>
              <a:noFill/>
            </a:ln>
          </p:spPr>
          <p:txBody>
            <a:bodyPr wrap="square" rtlCol="0">
              <a:spAutoFit/>
            </a:bodyPr>
            <a:lstStyle/>
            <a:p>
              <a:pPr lvl="0" algn="ctr">
                <a:defRPr/>
              </a:pPr>
              <a:r>
                <a:rPr kumimoji="0" lang="zh-TW" altLang="en-US" b="0" i="0" u="none" strike="noStrike" kern="1200" cap="none" spc="0" normalizeH="0" baseline="0" noProof="0" dirty="0" smtClean="0">
                  <a:ln>
                    <a:noFill/>
                  </a:ln>
                  <a:solidFill>
                    <a:srgbClr val="0C3273"/>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國際事務處 國際交流組 </a:t>
              </a:r>
              <a:r>
                <a:rPr lang="zh-TW" altLang="en-US" dirty="0">
                  <a:solidFill>
                    <a:srgbClr val="0C3273"/>
                  </a:solidFill>
                  <a:latin typeface="微软雅黑" panose="020B0503020204020204" pitchFamily="34" charset="-122"/>
                  <a:ea typeface="微软雅黑" panose="020B0503020204020204" pitchFamily="34" charset="-122"/>
                </a:rPr>
                <a:t>羅鈺</a:t>
              </a:r>
              <a:r>
                <a:rPr lang="zh-TW" altLang="en-US" dirty="0" smtClean="0">
                  <a:solidFill>
                    <a:srgbClr val="0C3273"/>
                  </a:solidFill>
                  <a:latin typeface="微软雅黑" panose="020B0503020204020204" pitchFamily="34" charset="-122"/>
                  <a:ea typeface="微软雅黑" panose="020B0503020204020204" pitchFamily="34" charset="-122"/>
                </a:rPr>
                <a:t>涵</a:t>
              </a:r>
              <a:endParaRPr lang="en-US" altLang="zh-TW" dirty="0" smtClean="0">
                <a:solidFill>
                  <a:srgbClr val="0C3273"/>
                </a:solidFill>
                <a:latin typeface="微软雅黑" panose="020B0503020204020204" pitchFamily="34" charset="-122"/>
                <a:ea typeface="微软雅黑" panose="020B0503020204020204" pitchFamily="34" charset="-122"/>
              </a:endParaRP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Tel: 05-534-2601 ext. </a:t>
              </a:r>
              <a:r>
                <a:rPr lang="en-US" altLang="zh-CN"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2393     </a:t>
              </a:r>
              <a:endPar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E-mail: </a:t>
              </a:r>
              <a:r>
                <a:rPr lang="en-US" altLang="zh-CN"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4"/>
                </a:rPr>
                <a:t>luoyh@yuntech.edu.tw</a:t>
              </a:r>
              <a:r>
                <a:rPr lang="en-US" altLang="zh-TW"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4"/>
                </a:rPr>
                <a:t>/</a:t>
              </a:r>
              <a:r>
                <a:rPr lang="zh-TW" altLang="en-US"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t>
              </a:r>
              <a:r>
                <a:rPr lang="en-US" altLang="zh-CN"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hlinkClick r:id="rId5"/>
                </a:rPr>
                <a:t>tdi@yuntech.edu.tw</a:t>
              </a:r>
              <a:r>
                <a:rPr lang="zh-TW" altLang="en-US" dirty="0" smtClean="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 </a:t>
              </a:r>
              <a:endPar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a:p>
              <a:pPr lvl="0" algn="ctr">
                <a:defRPr/>
              </a:pPr>
              <a:r>
                <a:rPr lang="en-US" altLang="zh-CN"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rPr>
                <a:t>http://tdx.yuntech.edu.tw</a:t>
              </a:r>
            </a:p>
            <a:p>
              <a:pPr lvl="0" algn="ctr">
                <a:defRPr/>
              </a:pPr>
              <a:endParaRPr lang="zh-CN" altLang="en-US" sz="2000" dirty="0">
                <a:solidFill>
                  <a:srgbClr val="0C3273"/>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pic>
        <p:nvPicPr>
          <p:cNvPr id="5" name="圖片 4"/>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03069" y="4477678"/>
            <a:ext cx="2772792" cy="2079594"/>
          </a:xfrm>
          <a:prstGeom prst="rect">
            <a:avLst/>
          </a:prstGeom>
        </p:spPr>
      </p:pic>
      <p:pic>
        <p:nvPicPr>
          <p:cNvPr id="8" name="圖片 7"/>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275861" y="4477678"/>
            <a:ext cx="2772792" cy="2079594"/>
          </a:xfrm>
          <a:prstGeom prst="rect">
            <a:avLst/>
          </a:prstGeom>
        </p:spPr>
      </p:pic>
      <p:pic>
        <p:nvPicPr>
          <p:cNvPr id="9" name="圖片 8"/>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6048653" y="4477678"/>
            <a:ext cx="2772792" cy="2079594"/>
          </a:xfrm>
          <a:prstGeom prst="rect">
            <a:avLst/>
          </a:prstGeom>
        </p:spPr>
      </p:pic>
      <p:pic>
        <p:nvPicPr>
          <p:cNvPr id="17" name="圖片 16">
            <a:extLst>
              <a:ext uri="{FF2B5EF4-FFF2-40B4-BE49-F238E27FC236}">
                <a16:creationId xmlns:a16="http://schemas.microsoft.com/office/drawing/2014/main" id="{CD11B570-5021-4847-9D82-E328996A7F83}"/>
              </a:ext>
            </a:extLst>
          </p:cNvPr>
          <p:cNvPicPr>
            <a:picLocks noChangeAspect="1"/>
          </p:cNvPicPr>
          <p:nvPr/>
        </p:nvPicPr>
        <p:blipFill rotWithShape="1">
          <a:blip r:embed="rId9"/>
          <a:srcRect l="11105" r="20677"/>
          <a:stretch/>
        </p:blipFill>
        <p:spPr>
          <a:xfrm>
            <a:off x="8821446" y="4477678"/>
            <a:ext cx="2772791" cy="2079594"/>
          </a:xfrm>
          <a:prstGeom prst="rect">
            <a:avLst/>
          </a:prstGeom>
        </p:spPr>
      </p:pic>
    </p:spTree>
    <p:extLst>
      <p:ext uri="{BB962C8B-B14F-4D97-AF65-F5344CB8AC3E}">
        <p14:creationId xmlns:p14="http://schemas.microsoft.com/office/powerpoint/2010/main" val="1173825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0309-2欧美英伦风工作汇报PPT模板"/>
</p:tagLst>
</file>

<file path=ppt/theme/theme1.xml><?xml version="1.0" encoding="utf-8"?>
<a:theme xmlns:a="http://schemas.openxmlformats.org/drawingml/2006/main" name="AAAAAAAAAAAAAAAAAAAAAAAAAAA">
  <a:themeElements>
    <a:clrScheme name="自定义 753">
      <a:dk1>
        <a:sysClr val="windowText" lastClr="000000"/>
      </a:dk1>
      <a:lt1>
        <a:sysClr val="window" lastClr="FFFFFF"/>
      </a:lt1>
      <a:dk2>
        <a:srgbClr val="44546A"/>
      </a:dk2>
      <a:lt2>
        <a:srgbClr val="E7E6E6"/>
      </a:lt2>
      <a:accent1>
        <a:srgbClr val="D30F1B"/>
      </a:accent1>
      <a:accent2>
        <a:srgbClr val="0C3273"/>
      </a:accent2>
      <a:accent3>
        <a:srgbClr val="D30F1B"/>
      </a:accent3>
      <a:accent4>
        <a:srgbClr val="0C3273"/>
      </a:accent4>
      <a:accent5>
        <a:srgbClr val="D30F1B"/>
      </a:accent5>
      <a:accent6>
        <a:srgbClr val="0C3273"/>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803</TotalTime>
  <Words>2179</Words>
  <Application>Microsoft Office PowerPoint</Application>
  <PresentationFormat>寬螢幕</PresentationFormat>
  <Paragraphs>272</Paragraphs>
  <Slides>23</Slides>
  <Notes>23</Notes>
  <HiddenSlides>0</HiddenSlides>
  <MMClips>0</MMClips>
  <ScaleCrop>false</ScaleCrop>
  <HeadingPairs>
    <vt:vector size="6" baseType="variant">
      <vt:variant>
        <vt:lpstr>使用字型</vt:lpstr>
      </vt:variant>
      <vt:variant>
        <vt:i4>17</vt:i4>
      </vt:variant>
      <vt:variant>
        <vt:lpstr>佈景主題</vt:lpstr>
      </vt:variant>
      <vt:variant>
        <vt:i4>1</vt:i4>
      </vt:variant>
      <vt:variant>
        <vt:lpstr>投影片標題</vt:lpstr>
      </vt:variant>
      <vt:variant>
        <vt:i4>23</vt:i4>
      </vt:variant>
    </vt:vector>
  </HeadingPairs>
  <TitlesOfParts>
    <vt:vector size="41" baseType="lpstr">
      <vt:lpstr>Aharoni</vt:lpstr>
      <vt:lpstr>CRCandGYukiha</vt:lpstr>
      <vt:lpstr>等线</vt:lpstr>
      <vt:lpstr>等线 Light</vt:lpstr>
      <vt:lpstr>DFYuanMXBold-B5</vt:lpstr>
      <vt:lpstr>微软雅黑</vt:lpstr>
      <vt:lpstr>Source Han Serif SC</vt:lpstr>
      <vt:lpstr>思源黑体 CN Bold</vt:lpstr>
      <vt:lpstr>新細明體</vt:lpstr>
      <vt:lpstr>儷黑 Pro</vt:lpstr>
      <vt:lpstr>Arial</vt:lpstr>
      <vt:lpstr>Cambria</vt:lpstr>
      <vt:lpstr>Consolas</vt:lpstr>
      <vt:lpstr>Cooper Black</vt:lpstr>
      <vt:lpstr>Times New Roman</vt:lpstr>
      <vt:lpstr>Wingdings</vt:lpstr>
      <vt:lpstr>Wingdings 2</vt:lpstr>
      <vt:lpstr>AAAAAAAAAAAAAAAAAAAAAAAAAAA</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dc:description>http://www.ypppt.com/</dc:description>
  <cp:lastModifiedBy>ASUS</cp:lastModifiedBy>
  <cp:revision>58</cp:revision>
  <dcterms:created xsi:type="dcterms:W3CDTF">2019-03-09T02:26:14Z</dcterms:created>
  <dcterms:modified xsi:type="dcterms:W3CDTF">2020-09-11T03:41:28Z</dcterms:modified>
</cp:coreProperties>
</file>